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39"/>
  </p:notesMasterIdLst>
  <p:handoutMasterIdLst>
    <p:handoutMasterId r:id="rId40"/>
  </p:handoutMasterIdLst>
  <p:sldIdLst>
    <p:sldId id="402" r:id="rId3"/>
    <p:sldId id="465" r:id="rId4"/>
    <p:sldId id="467" r:id="rId5"/>
    <p:sldId id="468" r:id="rId6"/>
    <p:sldId id="469" r:id="rId7"/>
    <p:sldId id="470" r:id="rId8"/>
    <p:sldId id="471" r:id="rId9"/>
    <p:sldId id="472" r:id="rId10"/>
    <p:sldId id="473" r:id="rId11"/>
    <p:sldId id="474" r:id="rId12"/>
    <p:sldId id="475" r:id="rId13"/>
    <p:sldId id="476" r:id="rId14"/>
    <p:sldId id="477" r:id="rId15"/>
    <p:sldId id="478" r:id="rId16"/>
    <p:sldId id="479" r:id="rId17"/>
    <p:sldId id="480" r:id="rId18"/>
    <p:sldId id="481" r:id="rId19"/>
    <p:sldId id="482" r:id="rId20"/>
    <p:sldId id="483" r:id="rId21"/>
    <p:sldId id="484" r:id="rId22"/>
    <p:sldId id="486" r:id="rId23"/>
    <p:sldId id="487" r:id="rId24"/>
    <p:sldId id="488" r:id="rId25"/>
    <p:sldId id="489" r:id="rId26"/>
    <p:sldId id="490" r:id="rId27"/>
    <p:sldId id="491" r:id="rId28"/>
    <p:sldId id="492" r:id="rId29"/>
    <p:sldId id="493" r:id="rId30"/>
    <p:sldId id="494" r:id="rId31"/>
    <p:sldId id="495" r:id="rId32"/>
    <p:sldId id="496" r:id="rId33"/>
    <p:sldId id="497" r:id="rId34"/>
    <p:sldId id="498" r:id="rId35"/>
    <p:sldId id="464" r:id="rId36"/>
    <p:sldId id="516" r:id="rId37"/>
    <p:sldId id="517" r:id="rId3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D2010E2B-BE8C-4C7A-8F2F-D99825E3BCD5}">
          <p14:sldIdLst>
            <p14:sldId id="402"/>
            <p14:sldId id="465"/>
          </p14:sldIdLst>
        </p14:section>
        <p14:section name="Дефиниране и извикване на методи" id="{EC78C76A-6D23-4D75-9190-E4034CE1B488}">
          <p14:sldIdLst>
            <p14:sldId id="467"/>
            <p14:sldId id="468"/>
            <p14:sldId id="469"/>
            <p14:sldId id="470"/>
            <p14:sldId id="471"/>
            <p14:sldId id="472"/>
            <p14:sldId id="473"/>
            <p14:sldId id="474"/>
          </p14:sldIdLst>
        </p14:section>
        <p14:section name="Методи с параметри" id="{856E97C4-0B7B-44AB-A71C-D0DCF508A73A}">
          <p14:sldIdLst>
            <p14:sldId id="475"/>
            <p14:sldId id="476"/>
            <p14:sldId id="477"/>
            <p14:sldId id="478"/>
            <p14:sldId id="479"/>
            <p14:sldId id="480"/>
            <p14:sldId id="481"/>
            <p14:sldId id="482"/>
            <p14:sldId id="483"/>
            <p14:sldId id="484"/>
          </p14:sldIdLst>
        </p14:section>
        <p14:section name="Връщана стойност от метод" id="{B7AF4841-1919-498E-A214-16E349561488}">
          <p14:sldIdLst>
            <p14:sldId id="486"/>
            <p14:sldId id="487"/>
            <p14:sldId id="488"/>
            <p14:sldId id="489"/>
            <p14:sldId id="490"/>
            <p14:sldId id="491"/>
            <p14:sldId id="492"/>
            <p14:sldId id="493"/>
          </p14:sldIdLst>
        </p14:section>
        <p14:section name="Предефиниране на методи" id="{8528ADD0-4FCF-4113-A45E-97FC79299DC0}">
          <p14:sldIdLst>
            <p14:sldId id="494"/>
            <p14:sldId id="495"/>
            <p14:sldId id="496"/>
            <p14:sldId id="497"/>
            <p14:sldId id="498"/>
          </p14:sldIdLst>
        </p14:section>
        <p14:section name="Заключение" id="{F331A14D-7A95-432F-9100-1991B6E5005D}">
          <p14:sldIdLst>
            <p14:sldId id="464"/>
            <p14:sldId id="516"/>
            <p14:sldId id="5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16-Dec-19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16-Dec-19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6F2E99BE-81F3-47F4-8DEC-11E829BE78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837455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E2BBC809-ED11-46C8-937B-1537768AF4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880731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D3E01B39-0294-46D5-99D3-80E778DF829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953168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82BDED-90FC-4B07-A4AE-5C0AABA2B497}" type="slidenum">
              <a:rPr lang="en-US"/>
              <a:pPr/>
              <a:t>5</a:t>
            </a:fld>
            <a:r>
              <a:rPr lang="en-US" dirty="0"/>
              <a:t>##</a:t>
            </a:r>
          </a:p>
        </p:txBody>
      </p:sp>
      <p:sp>
        <p:nvSpPr>
          <p:cNvPr id="60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C268E1EA-4286-44F6-998C-57A906D08F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596465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DED1DBC4-6AD1-40DF-B519-A7DBD90F3AD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186819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CA3FD5-FD3F-4C79-A80B-E275BA2DB07B}" type="slidenum">
              <a:rPr lang="en-US"/>
              <a:pPr/>
              <a:t>21</a:t>
            </a:fld>
            <a:r>
              <a:rPr lang="en-US" dirty="0"/>
              <a:t>##</a:t>
            </a:r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7ED4265C-A2CB-4007-A4BD-6439FF2E8BD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917135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EAE5D6C9-EEBB-40ED-B0BA-6AAD05E323F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302786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1BB06D7-60EF-4A12-BEB6-0527574D86D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876044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36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63BA254-EBC4-4BB4-A384-C07B3EBE59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944445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it-kariera.mon.bg/e-learning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3.xml"/><Relationship Id="rId7" Type="http://schemas.openxmlformats.org/officeDocument/2006/relationships/slide" Target="slide2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11.xm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slide" Target="slide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8.jpeg"/><Relationship Id="rId4" Type="http://schemas.openxmlformats.org/officeDocument/2006/relationships/image" Target="../media/image25.png"/><Relationship Id="rId9" Type="http://schemas.openxmlformats.org/officeDocument/2006/relationships/hyperlink" Target="https://it-kariera.mon.bg/e-learnin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579812" y="540997"/>
            <a:ext cx="7910299" cy="1404218"/>
          </a:xfrm>
        </p:spPr>
        <p:txBody>
          <a:bodyPr>
            <a:normAutofit/>
          </a:bodyPr>
          <a:lstStyle/>
          <a:p>
            <a:r>
              <a:rPr lang="bg-BG" dirty="0"/>
              <a:t>Методи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579812" y="2060007"/>
            <a:ext cx="7910298" cy="1292793"/>
          </a:xfrm>
        </p:spPr>
        <p:txBody>
          <a:bodyPr>
            <a:normAutofit/>
          </a:bodyPr>
          <a:lstStyle/>
          <a:p>
            <a:r>
              <a:rPr lang="bg-BG" dirty="0"/>
              <a:t>Дефиниране, предефиниране и използване на методи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FF8955-9321-4222-B309-6A27C09B60B5}"/>
              </a:ext>
            </a:extLst>
          </p:cNvPr>
          <p:cNvSpPr txBox="1"/>
          <p:nvPr/>
        </p:nvSpPr>
        <p:spPr>
          <a:xfrm rot="1393839">
            <a:off x="4775930" y="3697552"/>
            <a:ext cx="238696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Програмиране</a:t>
            </a:r>
            <a:endParaRPr lang="en-US" b="1" spc="50" dirty="0">
              <a:ln w="9525" cmpd="sng">
                <a:solidFill>
                  <a:srgbClr val="FFA72A"/>
                </a:solidFill>
                <a:prstDash val="solid"/>
              </a:ln>
              <a:solidFill>
                <a:srgbClr val="FFF0D9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FAC41F0-16FC-4251-BF43-511B8140C015}"/>
              </a:ext>
            </a:extLst>
          </p:cNvPr>
          <p:cNvGrpSpPr/>
          <p:nvPr/>
        </p:nvGrpSpPr>
        <p:grpSpPr>
          <a:xfrm>
            <a:off x="7201947" y="3536700"/>
            <a:ext cx="4285960" cy="2342296"/>
            <a:chOff x="6418337" y="3489294"/>
            <a:chExt cx="5148188" cy="2890492"/>
          </a:xfrm>
        </p:grpSpPr>
        <p:pic>
          <p:nvPicPr>
            <p:cNvPr id="16" name="Picture Placeholder 9">
              <a:extLst>
                <a:ext uri="{FF2B5EF4-FFF2-40B4-BE49-F238E27FC236}">
                  <a16:creationId xmlns:a16="http://schemas.microsoft.com/office/drawing/2014/main" id="{9F5DC408-7A7C-476A-8E82-0DB860472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t="2654" b="2654"/>
            <a:stretch>
              <a:fillRect/>
            </a:stretch>
          </p:blipFill>
          <p:spPr>
            <a:xfrm>
              <a:off x="6418337" y="4155279"/>
              <a:ext cx="5148188" cy="1940721"/>
            </a:xfrm>
            <a:prstGeom prst="rect">
              <a:avLst/>
            </a:prstGeom>
          </p:spPr>
        </p:pic>
        <p:pic>
          <p:nvPicPr>
            <p:cNvPr id="17" name="Picture 2" descr="Резултат с изображение за function">
              <a:extLst>
                <a:ext uri="{FF2B5EF4-FFF2-40B4-BE49-F238E27FC236}">
                  <a16:creationId xmlns:a16="http://schemas.microsoft.com/office/drawing/2014/main" id="{74234D2D-F7DC-44AD-884A-A6FB17D5E9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9669" y="3489294"/>
              <a:ext cx="2921943" cy="2890492"/>
            </a:xfrm>
            <a:prstGeom prst="rect">
              <a:avLst/>
            </a:prstGeom>
            <a:noFill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84138F-0950-4E77-A9DD-5A425862148D}"/>
              </a:ext>
            </a:extLst>
          </p:cNvPr>
          <p:cNvGrpSpPr/>
          <p:nvPr/>
        </p:nvGrpSpPr>
        <p:grpSpPr>
          <a:xfrm>
            <a:off x="760412" y="3583505"/>
            <a:ext cx="5043827" cy="2524722"/>
            <a:chOff x="745783" y="3624633"/>
            <a:chExt cx="5043827" cy="2524722"/>
          </a:xfrm>
        </p:grpSpPr>
        <p:pic>
          <p:nvPicPr>
            <p:cNvPr id="21" name="Picture 20" descr="http://softuni.b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pic>
          <p:nvPicPr>
            <p:cNvPr id="22" name="Picture 4" title="CC-BY-NC-SA License">
              <a:hlinkClick r:id="rId6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F06E175F-5BEA-4FFA-BEFE-073279FABE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4" name="Text Placeholder 7">
              <a:extLst>
                <a:ext uri="{FF2B5EF4-FFF2-40B4-BE49-F238E27FC236}">
                  <a16:creationId xmlns:a16="http://schemas.microsoft.com/office/drawing/2014/main" id="{89D41982-99A7-459C-A044-BC03FB5F801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 dirty="0"/>
                <a:t> екип</a:t>
              </a:r>
            </a:p>
          </p:txBody>
        </p:sp>
        <p:sp>
          <p:nvSpPr>
            <p:cNvPr id="25" name="Text Placeholder 10">
              <a:extLst>
                <a:ext uri="{FF2B5EF4-FFF2-40B4-BE49-F238E27FC236}">
                  <a16:creationId xmlns:a16="http://schemas.microsoft.com/office/drawing/2014/main" id="{0CA1AFB9-AC1A-4329-BE5F-D27D3914135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dirty="0"/>
                <a:t>Обучение за ИТ кариера</a:t>
              </a:r>
            </a:p>
          </p:txBody>
        </p:sp>
        <p:sp>
          <p:nvSpPr>
            <p:cNvPr id="26" name="Text Placeholder 11">
              <a:extLst>
                <a:ext uri="{FF2B5EF4-FFF2-40B4-BE49-F238E27FC236}">
                  <a16:creationId xmlns:a16="http://schemas.microsoft.com/office/drawing/2014/main" id="{8776A7C3-5AF5-4CA5-B9B0-6A1F89BCBF8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hlinkClick r:id="rId8"/>
                </a:rPr>
                <a:t>https://it-kariera.mon.bg/e-learning/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96439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998412" cy="5570355"/>
          </a:xfrm>
        </p:spPr>
        <p:txBody>
          <a:bodyPr>
            <a:normAutofit/>
          </a:bodyPr>
          <a:lstStyle/>
          <a:p>
            <a:r>
              <a:rPr lang="bg-BG" sz="3200" dirty="0"/>
              <a:t>Създайте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3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метода</a:t>
            </a:r>
            <a:r>
              <a:rPr lang="en-US" sz="3200" dirty="0"/>
              <a:t> </a:t>
            </a:r>
            <a:r>
              <a:rPr lang="bg-BG" sz="3200" dirty="0"/>
              <a:t>за печат на секциите</a:t>
            </a:r>
            <a:r>
              <a:rPr lang="en-US" sz="3200" dirty="0"/>
              <a:t> (header + body + footer)</a:t>
            </a:r>
          </a:p>
          <a:p>
            <a:pPr lvl="1"/>
            <a:r>
              <a:rPr lang="bg-BG" dirty="0"/>
              <a:t>Копирайте съдържанието от слайда</a:t>
            </a:r>
            <a:endParaRPr lang="en-US" dirty="0"/>
          </a:p>
          <a:p>
            <a:pPr lvl="1"/>
            <a:r>
              <a:rPr lang="bg-BG" dirty="0"/>
              <a:t>За знака за копирайт използвайте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Unicode</a:t>
            </a:r>
            <a:r>
              <a:rPr lang="en-US" dirty="0"/>
              <a:t> "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\u00A9</a:t>
            </a:r>
            <a:r>
              <a:rPr lang="en-US" dirty="0"/>
              <a:t>"</a:t>
            </a:r>
          </a:p>
          <a:p>
            <a:r>
              <a:rPr lang="bg-BG" sz="3200" dirty="0"/>
              <a:t>Създайте метод</a:t>
            </a:r>
            <a:r>
              <a:rPr lang="en-US" sz="3200" dirty="0"/>
              <a:t>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PrintReceipt()</a:t>
            </a:r>
            <a:r>
              <a:rPr lang="bg-BG" sz="3200" b="1" noProof="1">
                <a:latin typeface="Consolas" panose="020B0609020204030204" pitchFamily="49" charset="0"/>
              </a:rPr>
              <a:t>,</a:t>
            </a:r>
            <a:r>
              <a:rPr lang="en-US" sz="3200" dirty="0"/>
              <a:t> </a:t>
            </a:r>
            <a:r>
              <a:rPr lang="bg-BG" sz="3200" dirty="0"/>
              <a:t>извикващ тези 3 метода</a:t>
            </a:r>
            <a:r>
              <a:rPr lang="en-US" sz="3200" dirty="0"/>
              <a:t>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Празна касова бележка</a:t>
            </a:r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836612" y="3909259"/>
            <a:ext cx="5105400" cy="210402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36000" rIns="144000" bIns="36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static void PrintReceipt()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PrintHeader();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PrintBody();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PrintFooter();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812" y="3904487"/>
            <a:ext cx="4188576" cy="2113716"/>
          </a:xfrm>
          <a:prstGeom prst="rect">
            <a:avLst/>
          </a:prstGeom>
        </p:spPr>
      </p:pic>
      <p:sp>
        <p:nvSpPr>
          <p:cNvPr id="22" name="Right Arrow 12"/>
          <p:cNvSpPr/>
          <p:nvPr/>
        </p:nvSpPr>
        <p:spPr>
          <a:xfrm>
            <a:off x="6246812" y="4770773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14B5E13A-754D-4285-9272-624A24BED4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5645497"/>
            <a:ext cx="8938472" cy="774883"/>
          </a:xfrm>
        </p:spPr>
        <p:txBody>
          <a:bodyPr/>
          <a:lstStyle/>
          <a:p>
            <a:pPr>
              <a:lnSpc>
                <a:spcPts val="5400"/>
              </a:lnSpc>
            </a:pPr>
            <a:r>
              <a:rPr lang="bg-BG" dirty="0"/>
              <a:t>Методи с параметри</a:t>
            </a:r>
            <a:endParaRPr lang="en-US" dirty="0"/>
          </a:p>
        </p:txBody>
      </p:sp>
      <p:pic>
        <p:nvPicPr>
          <p:cNvPr id="4" name="Picture 4" descr="http://support2.dundas.com/OnlineDocumentation/WinChart2003/images/Formulas_William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1"/>
          <a:stretch>
            <a:fillRect/>
          </a:stretch>
        </p:blipFill>
        <p:spPr bwMode="auto">
          <a:xfrm>
            <a:off x="4533537" y="2443300"/>
            <a:ext cx="2991848" cy="1814180"/>
          </a:xfrm>
          <a:prstGeom prst="roundRect">
            <a:avLst>
              <a:gd name="adj" fmla="val 5770"/>
            </a:avLst>
          </a:prstGeom>
          <a:noFill/>
        </p:spPr>
      </p:pic>
      <p:sp>
        <p:nvSpPr>
          <p:cNvPr id="5" name="TextBox 4"/>
          <p:cNvSpPr txBox="1"/>
          <p:nvPr/>
        </p:nvSpPr>
        <p:spPr>
          <a:xfrm rot="364535">
            <a:off x="6575950" y="4445794"/>
            <a:ext cx="21884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decimal</a:t>
            </a:r>
            <a:endParaRPr lang="en-US" sz="4000" b="1" noProof="1">
              <a:ln w="1016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509281">
            <a:off x="1959561" y="2270490"/>
            <a:ext cx="21900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double</a:t>
            </a:r>
            <a:endParaRPr lang="en-US" sz="4400" b="1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20875553">
            <a:off x="3489784" y="4476571"/>
            <a:ext cx="12726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float</a:t>
            </a:r>
            <a:endParaRPr lang="en-US" sz="3600" b="1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21132441">
            <a:off x="8114742" y="1423027"/>
            <a:ext cx="1015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long</a:t>
            </a:r>
          </a:p>
        </p:txBody>
      </p:sp>
      <p:sp>
        <p:nvSpPr>
          <p:cNvPr id="9" name="TextBox 8"/>
          <p:cNvSpPr txBox="1"/>
          <p:nvPr/>
        </p:nvSpPr>
        <p:spPr>
          <a:xfrm rot="21521100">
            <a:off x="5341833" y="1049373"/>
            <a:ext cx="8730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int</a:t>
            </a:r>
            <a:endParaRPr lang="en-US" sz="4000" b="1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2" descr="http://www.techno-archery.com/Archery%20copy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2" y="1981200"/>
            <a:ext cx="1097848" cy="1097848"/>
          </a:xfrm>
          <a:prstGeom prst="ellipse">
            <a:avLst/>
          </a:prstGeom>
          <a:noFill/>
        </p:spPr>
      </p:pic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F941C730-6B27-4A50-89CF-F445A83CD6A2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19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Параметрите</a:t>
            </a:r>
            <a:r>
              <a:rPr lang="bg-BG" sz="3200" dirty="0"/>
              <a:t> могат да са от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всеки тип данни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3000"/>
              </a:spcBef>
            </a:pPr>
            <a:r>
              <a:rPr lang="bg-BG" sz="3200" dirty="0"/>
              <a:t>Извикването на метода е с конкретни стойности </a:t>
            </a:r>
            <a:r>
              <a:rPr lang="en-US" sz="3200" dirty="0"/>
              <a:t>(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аргументи</a:t>
            </a:r>
            <a:r>
              <a:rPr lang="en-US" sz="3200" dirty="0"/>
              <a:t>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26926" y="4976257"/>
            <a:ext cx="10363200" cy="156966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Main()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PrintNumbers(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5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10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Параметри на методите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6926" y="1828800"/>
            <a:ext cx="10363200" cy="233653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5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static void PrintNumbers(</a:t>
            </a: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int</a:t>
            </a: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start</a:t>
            </a: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, </a:t>
            </a: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int</a:t>
            </a: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end</a:t>
            </a: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)</a:t>
            </a:r>
          </a:p>
          <a:p>
            <a:pPr eaLnBrk="0" hangingPunct="0">
              <a:lnSpc>
                <a:spcPts val="25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{</a:t>
            </a:r>
          </a:p>
          <a:p>
            <a:pPr eaLnBrk="0" hangingPunct="0">
              <a:lnSpc>
                <a:spcPts val="25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for (int i = </a:t>
            </a: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start</a:t>
            </a: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; i &lt;= </a:t>
            </a: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end</a:t>
            </a: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; i++)</a:t>
            </a:r>
          </a:p>
          <a:p>
            <a:pPr eaLnBrk="0" hangingPunct="0">
              <a:lnSpc>
                <a:spcPts val="25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{</a:t>
            </a:r>
          </a:p>
          <a:p>
            <a:pPr eaLnBrk="0" hangingPunct="0">
              <a:lnSpc>
                <a:spcPts val="25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Console.Write("{0} ", i);</a:t>
            </a:r>
          </a:p>
          <a:p>
            <a:pPr eaLnBrk="0" hangingPunct="0">
              <a:lnSpc>
                <a:spcPts val="25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}</a:t>
            </a:r>
          </a:p>
          <a:p>
            <a:pPr eaLnBrk="0" hangingPunct="0">
              <a:lnSpc>
                <a:spcPts val="25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}</a:t>
            </a:r>
          </a:p>
        </p:txBody>
      </p:sp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8510961" y="1013579"/>
            <a:ext cx="3352800" cy="1450564"/>
          </a:xfrm>
          <a:prstGeom prst="wedgeRoundRectCallout">
            <a:avLst>
              <a:gd name="adj1" fmla="val -72838"/>
              <a:gd name="adj2" fmla="val 21243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Приема параметри</a:t>
            </a:r>
            <a:endParaRPr lang="en-US" sz="280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start</a:t>
            </a:r>
            <a:r>
              <a:rPr lang="en-US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en-US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end</a:t>
            </a:r>
            <a:r>
              <a:rPr lang="en-US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bg-BG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тип</a:t>
            </a:r>
            <a:r>
              <a:rPr lang="en-US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int</a:t>
            </a:r>
            <a:endParaRPr lang="en-US" sz="280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5789612" y="5165473"/>
            <a:ext cx="3976800" cy="1114328"/>
          </a:xfrm>
          <a:prstGeom prst="wedgeRoundRectCallout">
            <a:avLst>
              <a:gd name="adj1" fmla="val -81212"/>
              <a:gd name="adj2" fmla="val 21197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извикване подаваме аргументите</a:t>
            </a:r>
            <a:endParaRPr lang="en-US" sz="280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AutoShape 23"/>
          <p:cNvSpPr>
            <a:spLocks noChangeArrowheads="1"/>
          </p:cNvSpPr>
          <p:nvPr/>
        </p:nvSpPr>
        <p:spPr bwMode="auto">
          <a:xfrm>
            <a:off x="7454464" y="2646431"/>
            <a:ext cx="4111948" cy="1114328"/>
          </a:xfrm>
          <a:prstGeom prst="wedgeRoundRectCallout">
            <a:avLst>
              <a:gd name="adj1" fmla="val -82470"/>
              <a:gd name="adj2" fmla="val -8023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Няколко параметъра</a:t>
            </a:r>
            <a:r>
              <a:rPr lang="bg-BG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разделени със запетая</a:t>
            </a:r>
            <a:endParaRPr lang="en-US" sz="280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23894F87-0ECC-4DE8-AF4B-13A74108C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9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627562" y="4572864"/>
            <a:ext cx="5657850" cy="479298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Може да подадете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нула</a:t>
            </a:r>
            <a:r>
              <a:rPr lang="en-US" dirty="0"/>
              <a:t> </a:t>
            </a:r>
            <a:r>
              <a:rPr lang="bg-BG" dirty="0"/>
              <a:t>или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повече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параматъра</a:t>
            </a:r>
            <a:endParaRPr lang="en-US" dirty="0"/>
          </a:p>
          <a:p>
            <a:r>
              <a:rPr lang="bg-BG" dirty="0"/>
              <a:t>Може да подавате параметри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от различен тип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bg-BG" dirty="0"/>
              <a:t>Всеки параметър има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име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и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тип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Параметри на методите </a:t>
            </a:r>
            <a:r>
              <a:rPr lang="en-US" dirty="0"/>
              <a:t>(2)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6612" y="4572000"/>
            <a:ext cx="10363200" cy="183817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72000" bIns="72000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PrintStudent</a:t>
            </a: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</a:t>
            </a: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name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 </a:t>
            </a: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age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 </a:t>
            </a: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double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grade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Console.Write("Student: {0}; Age: {1}, Grade: {2}",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name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 </a:t>
            </a: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age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 </a:t>
            </a: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grade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5865812" y="3342597"/>
            <a:ext cx="2189673" cy="1107865"/>
          </a:xfrm>
          <a:prstGeom prst="wedgeRoundRectCallout">
            <a:avLst>
              <a:gd name="adj1" fmla="val 72004"/>
              <a:gd name="adj2" fmla="val 63703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</a:t>
            </a:r>
            <a:r>
              <a:rPr lang="bg-BG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параметъра</a:t>
            </a:r>
            <a:endParaRPr lang="en-US" sz="2800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9867308" y="3324589"/>
            <a:ext cx="2127926" cy="1114328"/>
          </a:xfrm>
          <a:prstGeom prst="wedgeRoundRectCallout">
            <a:avLst>
              <a:gd name="adj1" fmla="val -69997"/>
              <a:gd name="adj2" fmla="val 6713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</a:t>
            </a:r>
            <a:r>
              <a:rPr lang="bg-BG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параметъра</a:t>
            </a:r>
            <a:endParaRPr lang="en-US" sz="2800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AutoShape 23"/>
          <p:cNvSpPr>
            <a:spLocks noChangeArrowheads="1"/>
          </p:cNvSpPr>
          <p:nvPr/>
        </p:nvSpPr>
        <p:spPr bwMode="auto">
          <a:xfrm>
            <a:off x="760412" y="3324589"/>
            <a:ext cx="3733800" cy="1114328"/>
          </a:xfrm>
          <a:prstGeom prst="wedgeRoundRectCallout">
            <a:avLst>
              <a:gd name="adj1" fmla="val 65537"/>
              <a:gd name="adj2" fmla="val 6444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Няколко параметъра </a:t>
            </a:r>
            <a:r>
              <a:rPr lang="bg-BG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различен тип</a:t>
            </a:r>
            <a:endParaRPr lang="en-US" sz="280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DDFA14D7-145B-46EC-A28D-363E5FD21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84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Създайте метод, който отпечатва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знака</a:t>
            </a:r>
            <a:r>
              <a:rPr lang="en-US" dirty="0"/>
              <a:t> </a:t>
            </a:r>
            <a:r>
              <a:rPr lang="bg-BG" dirty="0"/>
              <a:t>на цяло число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dirty="0"/>
              <a:t>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Знака на цяло число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03412" y="2362200"/>
            <a:ext cx="914400" cy="6920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808412" y="2362200"/>
            <a:ext cx="6157800" cy="6920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The number 2 is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positive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3119176" y="2517742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903412" y="3509343"/>
            <a:ext cx="914400" cy="6920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-5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808411" y="4606201"/>
            <a:ext cx="6157799" cy="6920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The number 0 is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zero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3119176" y="4812028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903412" y="4652895"/>
            <a:ext cx="914400" cy="6920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0</a:t>
            </a:r>
          </a:p>
        </p:txBody>
      </p:sp>
      <p:sp>
        <p:nvSpPr>
          <p:cNvPr id="19" name="Right Arrow 15"/>
          <p:cNvSpPr/>
          <p:nvPr/>
        </p:nvSpPr>
        <p:spPr>
          <a:xfrm>
            <a:off x="3119176" y="3664885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833200" y="3509343"/>
            <a:ext cx="6133011" cy="6920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The number -5 is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negative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</a:t>
            </a:r>
          </a:p>
        </p:txBody>
      </p:sp>
      <p:sp>
        <p:nvSpPr>
          <p:cNvPr id="17" name="Slide Number Placeholder">
            <a:extLst>
              <a:ext uri="{FF2B5EF4-FFF2-40B4-BE49-F238E27FC236}">
                <a16:creationId xmlns:a16="http://schemas.microsoft.com/office/drawing/2014/main" id="{4157C861-8987-4E75-A67A-56DE528D3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515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Знак на цяло число</a:t>
            </a:r>
            <a:endParaRPr lang="en-US" dirty="0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622412" y="1234619"/>
            <a:ext cx="10944000" cy="470898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</a:t>
            </a:r>
            <a:r>
              <a:rPr lang="en-US" sz="25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PrintSign</a:t>
            </a:r>
            <a:r>
              <a:rPr lang="en-US" sz="25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(int </a:t>
            </a:r>
            <a:r>
              <a:rPr lang="en-US" sz="25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number</a:t>
            </a:r>
            <a:r>
              <a:rPr lang="en-US" sz="25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(number </a:t>
            </a:r>
            <a:r>
              <a:rPr lang="en-US" sz="25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 0</a:t>
            </a:r>
            <a:r>
              <a:rPr lang="en-US" sz="25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Console.WriteLine("The number {0} is </a:t>
            </a:r>
            <a:r>
              <a:rPr lang="en-US" sz="25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positive</a:t>
            </a:r>
            <a:r>
              <a:rPr lang="en-US" sz="25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", number);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else if (number </a:t>
            </a:r>
            <a:r>
              <a:rPr lang="en-US" sz="25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 0</a:t>
            </a:r>
            <a:r>
              <a:rPr lang="en-US" sz="25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Console.WriteLine("The number {0} </a:t>
            </a:r>
            <a:r>
              <a:rPr lang="en-GB" sz="25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is </a:t>
            </a:r>
            <a:r>
              <a:rPr lang="en-US" sz="25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negative</a:t>
            </a:r>
            <a:r>
              <a:rPr lang="en-US" sz="25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.", number);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else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Console.WriteLine("The number {0} is </a:t>
            </a:r>
            <a:r>
              <a:rPr lang="en-US" sz="25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zero</a:t>
            </a:r>
            <a:r>
              <a:rPr lang="en-US" sz="25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.", number);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25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</a:t>
            </a:r>
            <a:r>
              <a:rPr lang="en-US" sz="25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Main</a:t>
            </a:r>
            <a:r>
              <a:rPr lang="en-US" sz="25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 </a:t>
            </a:r>
            <a:r>
              <a:rPr lang="en-US" sz="25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PrintSign</a:t>
            </a:r>
            <a:r>
              <a:rPr lang="en-US" sz="25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(int.Parse(Console.ReadLine())); }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97E69AD1-CFAD-46A6-8767-3DAC0C7F3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71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sz="3000" dirty="0"/>
              <a:t>Параметрите могат да имат</a:t>
            </a:r>
            <a:r>
              <a:rPr lang="en-US" sz="3000" dirty="0"/>
              <a:t>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стойности по подразбиране</a:t>
            </a:r>
            <a:r>
              <a:rPr lang="en-US" sz="3000" dirty="0"/>
              <a:t>: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200" dirty="0"/>
          </a:p>
          <a:p>
            <a:endParaRPr lang="en-US" sz="2000" dirty="0"/>
          </a:p>
          <a:p>
            <a:r>
              <a:rPr lang="bg-BG" sz="3000" dirty="0"/>
              <a:t>Методът по-горе може да бъде извикан по множество начини</a:t>
            </a:r>
            <a:r>
              <a:rPr lang="en-US" sz="3000" dirty="0"/>
              <a:t>:</a:t>
            </a:r>
            <a:endParaRPr lang="bg-BG" sz="3000" dirty="0"/>
          </a:p>
          <a:p>
            <a:endParaRPr lang="en-US" sz="3600" dirty="0"/>
          </a:p>
          <a:p>
            <a:endParaRPr lang="en-US" dirty="0"/>
          </a:p>
        </p:txBody>
      </p:sp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Опционални параметри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84212" y="1828800"/>
            <a:ext cx="10363200" cy="241912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PrintNumbers(int start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 0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 int end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 100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for (int i = start; i &lt;= end; i++)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Console.Write("{0} ", i);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4212" y="5105400"/>
            <a:ext cx="10363200" cy="137473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5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PrintNumbers(</a:t>
            </a: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5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 </a:t>
            </a: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10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0" hangingPunct="0">
              <a:lnSpc>
                <a:spcPts val="25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PrintNumbers(</a:t>
            </a: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15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0" hangingPunct="0">
              <a:lnSpc>
                <a:spcPts val="25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PrintNumbers();</a:t>
            </a:r>
          </a:p>
          <a:p>
            <a:pPr eaLnBrk="0" hangingPunct="0">
              <a:lnSpc>
                <a:spcPts val="25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PrintNumbers(</a:t>
            </a: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end: 40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 </a:t>
            </a: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start: 35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</p:txBody>
      </p:sp>
      <p:sp>
        <p:nvSpPr>
          <p:cNvPr id="8" name="AutoShape 23"/>
          <p:cNvSpPr>
            <a:spLocks noChangeArrowheads="1"/>
          </p:cNvSpPr>
          <p:nvPr/>
        </p:nvSpPr>
        <p:spPr bwMode="auto">
          <a:xfrm>
            <a:off x="6932612" y="2401456"/>
            <a:ext cx="2209800" cy="1032316"/>
          </a:xfrm>
          <a:prstGeom prst="wedgeRoundRectCallout">
            <a:avLst>
              <a:gd name="adj1" fmla="val 66019"/>
              <a:gd name="adj2" fmla="val -6253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Стойности по подразбиране</a:t>
            </a:r>
            <a:endParaRPr lang="en-US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AutoShape 23"/>
          <p:cNvSpPr>
            <a:spLocks noChangeArrowheads="1"/>
          </p:cNvSpPr>
          <p:nvPr/>
        </p:nvSpPr>
        <p:spPr bwMode="auto">
          <a:xfrm>
            <a:off x="4646612" y="5029200"/>
            <a:ext cx="4648200" cy="941797"/>
          </a:xfrm>
          <a:prstGeom prst="wedgeRoundRectCallout">
            <a:avLst>
              <a:gd name="adj1" fmla="val -82992"/>
              <a:gd name="adj2" fmla="val 46719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 да</a:t>
            </a:r>
            <a:r>
              <a:rPr lang="en-US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 пропуснем</a:t>
            </a:r>
            <a:r>
              <a:rPr lang="en-US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извикването на метода</a:t>
            </a:r>
            <a:endParaRPr lang="en-US" sz="280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8FE23856-EEA8-4E76-A77D-516DDB296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4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Отпечатване на триъгълник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Създайте метод за отпечатване на триъгълници по начина, показан по-долу</a:t>
            </a:r>
            <a:r>
              <a:rPr lang="en-US" dirty="0"/>
              <a:t>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503612" y="2676636"/>
            <a:ext cx="1447800" cy="258798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1 2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1 2 3 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1 2 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264611" y="2202659"/>
            <a:ext cx="1792201" cy="353594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1 2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1 2 3 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1 2 3 4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1 2 3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1 2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 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2412" y="3625197"/>
            <a:ext cx="914400" cy="6920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Right Arrow 12"/>
          <p:cNvSpPr/>
          <p:nvPr/>
        </p:nvSpPr>
        <p:spPr>
          <a:xfrm>
            <a:off x="2741612" y="3780131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283411" y="3625197"/>
            <a:ext cx="914400" cy="6920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7502611" y="3780131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D1288F8D-A1EF-4D7C-BFEE-907A2560F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5242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Създайте метод за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печат на един ред</a:t>
            </a:r>
            <a:r>
              <a:rPr lang="bg-BG" dirty="0"/>
              <a:t> от триъгълника,</a:t>
            </a:r>
            <a:r>
              <a:rPr lang="en-US" dirty="0"/>
              <a:t> </a:t>
            </a:r>
            <a:r>
              <a:rPr lang="bg-BG" dirty="0"/>
              <a:t>извеждащ числата от</a:t>
            </a:r>
            <a:r>
              <a:rPr lang="en-US" dirty="0"/>
              <a:t> </a:t>
            </a:r>
            <a:r>
              <a:rPr lang="bg-BG" dirty="0"/>
              <a:t>подаден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start</a:t>
            </a:r>
            <a:r>
              <a:rPr lang="en-US" dirty="0"/>
              <a:t> </a:t>
            </a:r>
            <a:r>
              <a:rPr lang="bg-BG" dirty="0"/>
              <a:t>до подаден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end</a:t>
            </a:r>
            <a:r>
              <a:rPr lang="en-US" dirty="0"/>
              <a:t>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Отпечатване на триъгълник</a:t>
            </a:r>
            <a:endParaRPr lang="en-US" dirty="0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025524" y="2475344"/>
            <a:ext cx="10134600" cy="353943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</a:t>
            </a:r>
            <a:r>
              <a:rPr lang="en-GB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PrintLine</a:t>
            </a: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(int </a:t>
            </a:r>
            <a:r>
              <a:rPr lang="en-GB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start</a:t>
            </a: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 int </a:t>
            </a:r>
            <a:r>
              <a:rPr lang="en-GB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end</a:t>
            </a: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for (int i = </a:t>
            </a:r>
            <a:r>
              <a:rPr lang="en-GB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start</a:t>
            </a: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i &lt;= </a:t>
            </a:r>
            <a:r>
              <a:rPr lang="en-GB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end</a:t>
            </a: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i++)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Console.Write(</a:t>
            </a:r>
            <a:r>
              <a:rPr lang="en-GB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</a:t>
            </a: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+ " ");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Console.WriteLine();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en-US" sz="2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AC47C5A-16AE-443B-ACED-5D84568A7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1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Създайте метод, печатащ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първата част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(1..n)</a:t>
            </a:r>
            <a:r>
              <a:rPr lang="en-US" dirty="0"/>
              <a:t> </a:t>
            </a:r>
            <a:r>
              <a:rPr lang="bg-BG" dirty="0"/>
              <a:t>и друг за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втората част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(n-1…1)</a:t>
            </a:r>
            <a:r>
              <a:rPr lang="en-US" dirty="0"/>
              <a:t> </a:t>
            </a:r>
            <a:r>
              <a:rPr lang="bg-BG" dirty="0"/>
              <a:t>от триъгълника</a:t>
            </a:r>
            <a:r>
              <a:rPr lang="en-US" dirty="0"/>
              <a:t>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Отпечатване на триъгълник </a:t>
            </a:r>
            <a:r>
              <a:rPr lang="en-GB" dirty="0"/>
              <a:t>(2)</a:t>
            </a:r>
            <a:endParaRPr lang="en-US" dirty="0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025524" y="2480370"/>
            <a:ext cx="10134600" cy="353943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</a:t>
            </a:r>
            <a:r>
              <a:rPr lang="en-GB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PrintTriangle</a:t>
            </a: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</a:t>
            </a:r>
            <a:r>
              <a:rPr lang="en-GB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n</a:t>
            </a: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for (int line = 1; line &lt;= n; line++)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en-GB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PrintLine</a:t>
            </a: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(1, line);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for (int line = n - 1; line &gt;= 1; line--)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en-GB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PrintLine</a:t>
            </a: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(1, line);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en-US" sz="2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8228012" y="1843277"/>
            <a:ext cx="2275657" cy="978316"/>
          </a:xfrm>
          <a:prstGeom prst="wedgeRoundRectCallout">
            <a:avLst>
              <a:gd name="adj1" fmla="val -78895"/>
              <a:gd name="adj2" fmla="val 3960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с </a:t>
            </a:r>
            <a:r>
              <a:rPr lang="bg-BG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параметър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</a:t>
            </a:r>
          </a:p>
        </p:txBody>
      </p:sp>
      <p:sp>
        <p:nvSpPr>
          <p:cNvPr id="9" name="AutoShape 23"/>
          <p:cNvSpPr>
            <a:spLocks noChangeArrowheads="1"/>
          </p:cNvSpPr>
          <p:nvPr/>
        </p:nvSpPr>
        <p:spPr bwMode="auto">
          <a:xfrm>
            <a:off x="6627812" y="3932373"/>
            <a:ext cx="2286000" cy="604359"/>
          </a:xfrm>
          <a:prstGeom prst="wedgeRoundRectCallout">
            <a:avLst>
              <a:gd name="adj1" fmla="val -79827"/>
              <a:gd name="adj2" fmla="val -41397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Редове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1...n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0" name="AutoShape 23"/>
          <p:cNvSpPr>
            <a:spLocks noChangeArrowheads="1"/>
          </p:cNvSpPr>
          <p:nvPr/>
        </p:nvSpPr>
        <p:spPr bwMode="auto">
          <a:xfrm>
            <a:off x="6551612" y="5280095"/>
            <a:ext cx="2362200" cy="604359"/>
          </a:xfrm>
          <a:prstGeom prst="wedgeRoundRectCallout">
            <a:avLst>
              <a:gd name="adj1" fmla="val -77662"/>
              <a:gd name="adj2" fmla="val -53623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Редове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n-1…1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175CD2E2-67DD-4E68-BA67-1A2F1EC99E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6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8815" y="40341"/>
            <a:ext cx="4762597" cy="1110780"/>
          </a:xfrm>
        </p:spPr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763" y="1231877"/>
            <a:ext cx="3892278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12" y="1231877"/>
            <a:ext cx="3877334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109" y="3891012"/>
            <a:ext cx="3863586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436" y="3891012"/>
            <a:ext cx="3867784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EBE06CAF-1A93-4944-B24B-8C3878F54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62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90413" y="1012208"/>
            <a:ext cx="11804822" cy="5570355"/>
          </a:xfrm>
        </p:spPr>
        <p:txBody>
          <a:bodyPr>
            <a:normAutofit/>
          </a:bodyPr>
          <a:lstStyle/>
          <a:p>
            <a:r>
              <a:rPr lang="bg-BG" sz="3200" dirty="0"/>
              <a:t>Да се отпечати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запълнен квадрат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200" dirty="0"/>
              <a:t>с размер</a:t>
            </a:r>
            <a:r>
              <a:rPr lang="en-US" sz="3200" dirty="0"/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3200" dirty="0"/>
              <a:t> </a:t>
            </a:r>
            <a:r>
              <a:rPr lang="bg-BG" sz="3200" dirty="0"/>
              <a:t>като в примера</a:t>
            </a:r>
            <a:r>
              <a:rPr lang="en-US" sz="3200" dirty="0"/>
              <a:t>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Начертайте запълнен квадрат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7303526" y="1725549"/>
            <a:ext cx="3134286" cy="1697763"/>
            <a:chOff x="7227326" y="1883637"/>
            <a:chExt cx="3134286" cy="1697763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7227326" y="2365494"/>
              <a:ext cx="609600" cy="624374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20000"/>
              </a:schemeClr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lIns="180000" tIns="108000" rIns="180000" bIns="108000">
              <a:spAutoFit/>
            </a:bodyPr>
            <a:lstStyle/>
            <a:p>
              <a:pPr algn="ctr" eaLnBrk="0" hangingPunct="0">
                <a:lnSpc>
                  <a:spcPct val="110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solidFill>
                    <a:srgbClr val="FBEED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4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8609012" y="1883637"/>
              <a:ext cx="1752600" cy="1697763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20000"/>
              </a:schemeClr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lIns="108000" tIns="36000" rIns="108000" bIns="36000">
              <a:spAutoFit/>
            </a:bodyPr>
            <a:lstStyle/>
            <a:p>
              <a:pPr algn="ctr" eaLnBrk="0" hangingPunct="0">
                <a:lnSpc>
                  <a:spcPct val="110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da-DK" b="1" noProof="1">
                  <a:solidFill>
                    <a:srgbClr val="FBEED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--------</a:t>
              </a:r>
            </a:p>
            <a:p>
              <a:pPr algn="ctr" eaLnBrk="0" hangingPunct="0">
                <a:lnSpc>
                  <a:spcPct val="110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da-DK" b="1" noProof="1">
                  <a:solidFill>
                    <a:srgbClr val="FBEED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-\/\/\/-</a:t>
              </a:r>
            </a:p>
            <a:p>
              <a:pPr algn="ctr" eaLnBrk="0" hangingPunct="0">
                <a:lnSpc>
                  <a:spcPct val="110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da-DK" b="1" noProof="1">
                  <a:solidFill>
                    <a:srgbClr val="FBEED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-\/\/\/-</a:t>
              </a:r>
            </a:p>
            <a:p>
              <a:pPr algn="ctr" eaLnBrk="0" hangingPunct="0">
                <a:lnSpc>
                  <a:spcPct val="110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da-DK" b="1" noProof="1">
                  <a:solidFill>
                    <a:srgbClr val="FBEED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--------</a:t>
              </a: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8008017" y="2487181"/>
              <a:ext cx="45720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08012" y="1823112"/>
            <a:ext cx="5354181" cy="436194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08000" tIns="72000" rIns="108000" bIns="72000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</a:t>
            </a: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PrintHeaderRow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</a:t>
            </a: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n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Console.WriteLine(new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string('-', 2 * n));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0" hangingPunct="0"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</a:t>
            </a: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PrintMiddleRow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</a:t>
            </a: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n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Console.Write('-');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for (int i = 1; i &lt; n; i++)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Console.Write("\\/");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Console.WriteLine('-');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156212" y="3669771"/>
            <a:ext cx="5410200" cy="251528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08000" tIns="72000" rIns="108000" bIns="72000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Main()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int n = </a:t>
            </a: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TODO: read n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PrintHeaderRow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</a:t>
            </a: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for (int i = 0; i &lt; n - 2; i++)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PrintMiddleRow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</a:t>
            </a: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PrintHeaderRow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</a:t>
            </a: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4760451" y="2514600"/>
            <a:ext cx="2275657" cy="978316"/>
          </a:xfrm>
          <a:prstGeom prst="wedgeRoundRectCallout">
            <a:avLst>
              <a:gd name="adj1" fmla="val -15641"/>
              <a:gd name="adj2" fmla="val -78048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с </a:t>
            </a:r>
            <a:r>
              <a:rPr lang="bg-BG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параметър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</a:t>
            </a:r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C447A011-601B-47D1-BFBB-197211A0C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72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141412" y="5410200"/>
            <a:ext cx="9906000" cy="986800"/>
          </a:xfrm>
          <a:noFill/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bg-BG" dirty="0"/>
              <a:t>Връщана стойност от метод</a:t>
            </a:r>
          </a:p>
        </p:txBody>
      </p:sp>
      <p:pic>
        <p:nvPicPr>
          <p:cNvPr id="6" name="Picture 2" descr="Резултат с изображение за fun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403" y="873430"/>
            <a:ext cx="4278017" cy="4231970"/>
          </a:xfrm>
          <a:prstGeom prst="roundRect">
            <a:avLst>
              <a:gd name="adj" fmla="val 1389"/>
            </a:avLst>
          </a:prstGeom>
          <a:solidFill>
            <a:schemeClr val="tx2">
              <a:lumMod val="7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46A4C3D0-9499-4726-AFB2-8CCF6E2A16BA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8795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990601"/>
            <a:ext cx="11804822" cy="5730876"/>
          </a:xfrm>
        </p:spPr>
        <p:txBody>
          <a:bodyPr>
            <a:normAutofit/>
          </a:bodyPr>
          <a:lstStyle/>
          <a:p>
            <a:r>
              <a:rPr lang="bg-BG" sz="3200" dirty="0"/>
              <a:t>Тип</a:t>
            </a:r>
            <a:r>
              <a:rPr lang="en-US" sz="3200" dirty="0"/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3200" dirty="0">
                <a:latin typeface="+mj-lt"/>
                <a:cs typeface="Consolas" pitchFamily="49" charset="0"/>
              </a:rPr>
              <a:t> – </a:t>
            </a:r>
            <a:r>
              <a:rPr lang="bg-BG" sz="3200" dirty="0"/>
              <a:t>не връща стойност (само изпълнява код)</a:t>
            </a:r>
            <a:endParaRPr lang="en-US" sz="32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377887" lvl="1" indent="0">
              <a:buNone/>
            </a:pPr>
            <a:endParaRPr lang="en-US" sz="2400" dirty="0"/>
          </a:p>
          <a:p>
            <a:endParaRPr lang="en-US" sz="3200" dirty="0"/>
          </a:p>
          <a:p>
            <a:r>
              <a:rPr lang="bg-BG" sz="3200" dirty="0"/>
              <a:t>Други типове </a:t>
            </a:r>
            <a:r>
              <a:rPr lang="en-US" sz="3200" dirty="0"/>
              <a:t>– </a:t>
            </a:r>
            <a:r>
              <a:rPr lang="bg-BG" sz="3200" dirty="0"/>
              <a:t>връща стойности</a:t>
            </a:r>
            <a:r>
              <a:rPr lang="en-US" sz="3200" dirty="0"/>
              <a:t>, </a:t>
            </a:r>
            <a:r>
              <a:rPr lang="bg-BG" sz="3200" dirty="0"/>
              <a:t>от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типа, връщан от метода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Типове връщана стойност</a:t>
            </a:r>
            <a:endParaRPr lang="en-US" dirty="0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883802" y="1734128"/>
            <a:ext cx="10363198" cy="206476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/>
              <a:t>static </a:t>
            </a:r>
            <a:r>
              <a:rPr lang="en-US">
                <a:solidFill>
                  <a:schemeClr val="tx2">
                    <a:lumMod val="75000"/>
                  </a:schemeClr>
                </a:solidFill>
              </a:rPr>
              <a:t>void</a:t>
            </a:r>
            <a:r>
              <a:rPr lang="en-US"/>
              <a:t> AddOne(int n) </a:t>
            </a:r>
            <a:endParaRPr lang="en-US" dirty="0"/>
          </a:p>
          <a:p>
            <a:r>
              <a:rPr lang="en-US"/>
              <a:t>{</a:t>
            </a:r>
            <a:endParaRPr lang="en-US" dirty="0"/>
          </a:p>
          <a:p>
            <a:r>
              <a:rPr lang="en-US"/>
              <a:t>  n += 1;</a:t>
            </a:r>
            <a:endParaRPr lang="en-US" dirty="0"/>
          </a:p>
          <a:p>
            <a:r>
              <a:rPr lang="en-US"/>
              <a:t>  Console.WriteLine(n);</a:t>
            </a:r>
            <a:endParaRPr lang="en-US" dirty="0"/>
          </a:p>
          <a:p>
            <a:r>
              <a:rPr lang="en-US"/>
              <a:t>}</a:t>
            </a:r>
            <a:endParaRPr lang="en-US" dirty="0"/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864608" y="4724400"/>
            <a:ext cx="10363198" cy="169543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dirty="0"/>
              <a:t>static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int</a:t>
            </a:r>
            <a:r>
              <a:rPr lang="en-US" dirty="0"/>
              <a:t> PlusOne(int n) 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return n + 1;</a:t>
            </a:r>
          </a:p>
          <a:p>
            <a:r>
              <a:rPr lang="en-US" dirty="0"/>
              <a:t>}</a:t>
            </a:r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5713412" y="2286000"/>
            <a:ext cx="2743200" cy="1066800"/>
          </a:xfrm>
          <a:prstGeom prst="wedgeRoundRectCallout">
            <a:avLst>
              <a:gd name="adj1" fmla="val -78299"/>
              <a:gd name="adj2" fmla="val 28800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Липсва команда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9" name="AutoShape 23"/>
          <p:cNvSpPr>
            <a:spLocks noChangeArrowheads="1"/>
          </p:cNvSpPr>
          <p:nvPr/>
        </p:nvSpPr>
        <p:spPr bwMode="auto">
          <a:xfrm>
            <a:off x="4408776" y="5410200"/>
            <a:ext cx="2904836" cy="838200"/>
          </a:xfrm>
          <a:prstGeom prst="wedgeRoundRectCallout">
            <a:avLst>
              <a:gd name="adj1" fmla="val -75084"/>
              <a:gd name="adj2" fmla="val -8659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връща </a:t>
            </a:r>
            <a:r>
              <a:rPr lang="bg-BG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стойност от тип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int</a:t>
            </a:r>
            <a:endParaRPr lang="en-US" sz="280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AB2C2946-702E-4503-A391-6787B0043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0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990601"/>
            <a:ext cx="11804822" cy="5730876"/>
          </a:xfrm>
        </p:spPr>
        <p:txBody>
          <a:bodyPr>
            <a:normAutofit/>
          </a:bodyPr>
          <a:lstStyle/>
          <a:p>
            <a:r>
              <a:rPr lang="bg-BG" sz="3200" dirty="0"/>
              <a:t>Ключовата дума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return</a:t>
            </a:r>
            <a:r>
              <a:rPr lang="en-US" sz="3200" dirty="0"/>
              <a:t> </a:t>
            </a:r>
            <a:r>
              <a:rPr lang="bg-BG" sz="3200" dirty="0"/>
              <a:t>прекъсва изпълнението на метода</a:t>
            </a:r>
            <a:endParaRPr lang="en-US" sz="3200" dirty="0"/>
          </a:p>
          <a:p>
            <a:r>
              <a:rPr lang="bg-BG" sz="3200" dirty="0"/>
              <a:t>Връща указаната стойност</a:t>
            </a: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Void </a:t>
            </a:r>
            <a:r>
              <a:rPr lang="bg-BG" sz="3200" dirty="0"/>
              <a:t>методите могат да бъдат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завършени</a:t>
            </a:r>
            <a:r>
              <a:rPr lang="en-US" sz="3200" dirty="0"/>
              <a:t> </a:t>
            </a:r>
            <a:r>
              <a:rPr lang="bg-BG" sz="3200" dirty="0"/>
              <a:t>чрез команда</a:t>
            </a:r>
            <a:r>
              <a:rPr lang="en-US" sz="3200" dirty="0"/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return</a:t>
            </a:r>
          </a:p>
          <a:p>
            <a:endParaRPr lang="en-US" sz="32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377887" lvl="1" indent="0">
              <a:buNone/>
            </a:pPr>
            <a:endParaRPr lang="en-US" sz="2400" dirty="0"/>
          </a:p>
          <a:p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Оператор </a:t>
            </a:r>
            <a:r>
              <a:rPr lang="en-US" dirty="0"/>
              <a:t>return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911225" y="2380672"/>
            <a:ext cx="10363198" cy="243410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/>
              <a:t>static </a:t>
            </a:r>
            <a:r>
              <a:rPr lang="en-US">
                <a:solidFill>
                  <a:schemeClr val="tx2">
                    <a:lumMod val="75000"/>
                  </a:schemeClr>
                </a:solidFill>
              </a:rPr>
              <a:t>string</a:t>
            </a:r>
            <a:r>
              <a:rPr lang="en-US"/>
              <a:t> ReadFullName() </a:t>
            </a:r>
            <a:endParaRPr lang="en-US" dirty="0"/>
          </a:p>
          <a:p>
            <a:r>
              <a:rPr lang="en-US"/>
              <a:t>{</a:t>
            </a:r>
            <a:endParaRPr lang="en-US" dirty="0"/>
          </a:p>
          <a:p>
            <a:r>
              <a:rPr lang="en-US"/>
              <a:t>  string firstName = Console.ReadLine();</a:t>
            </a:r>
            <a:endParaRPr lang="en-US" dirty="0"/>
          </a:p>
          <a:p>
            <a:r>
              <a:rPr lang="en-US"/>
              <a:t>  string lastName = Console.ReadLine();</a:t>
            </a:r>
            <a:endParaRPr lang="en-US" dirty="0"/>
          </a:p>
          <a:p>
            <a:r>
              <a:rPr lang="en-US"/>
              <a:t>  </a:t>
            </a:r>
            <a:r>
              <a:rPr lang="en-US">
                <a:solidFill>
                  <a:schemeClr val="tx2">
                    <a:lumMod val="75000"/>
                  </a:schemeClr>
                </a:solidFill>
              </a:rPr>
              <a:t>return</a:t>
            </a:r>
            <a:r>
              <a:rPr lang="en-US"/>
              <a:t> firstName + " " + lastName;</a:t>
            </a:r>
            <a:endParaRPr lang="en-US" dirty="0"/>
          </a:p>
          <a:p>
            <a:r>
              <a:rPr lang="en-US"/>
              <a:t>}</a:t>
            </a:r>
            <a:endParaRPr lang="en-US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911225" y="5791200"/>
            <a:ext cx="10363198" cy="58744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dirty="0"/>
              <a:t>return;</a:t>
            </a:r>
          </a:p>
        </p:txBody>
      </p:sp>
      <p:sp>
        <p:nvSpPr>
          <p:cNvPr id="9" name="AutoShape 23"/>
          <p:cNvSpPr>
            <a:spLocks noChangeArrowheads="1"/>
          </p:cNvSpPr>
          <p:nvPr/>
        </p:nvSpPr>
        <p:spPr bwMode="auto">
          <a:xfrm>
            <a:off x="8355141" y="3713791"/>
            <a:ext cx="2667000" cy="685800"/>
          </a:xfrm>
          <a:prstGeom prst="wedgeRoundRectCallout">
            <a:avLst>
              <a:gd name="adj1" fmla="val -82349"/>
              <a:gd name="adj2" fmla="val 1990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Връща </a:t>
            </a:r>
            <a:r>
              <a:rPr lang="en-US" sz="280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string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CA2FB1D0-8B5D-489F-A587-68E0A6114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22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990601"/>
            <a:ext cx="11804822" cy="573087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bg-BG" sz="3200" dirty="0"/>
              <a:t>Връщаната стойност може да бъде</a:t>
            </a:r>
            <a:r>
              <a:rPr lang="en-US" sz="3200" dirty="0"/>
              <a:t>:</a:t>
            </a:r>
          </a:p>
          <a:p>
            <a:pPr lvl="1">
              <a:lnSpc>
                <a:spcPct val="120000"/>
              </a:lnSpc>
            </a:pP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Присвоена </a:t>
            </a:r>
            <a:r>
              <a:rPr lang="bg-BG" sz="3000" dirty="0"/>
              <a:t>на променлива</a:t>
            </a:r>
            <a:r>
              <a:rPr lang="en-US" sz="3000" dirty="0"/>
              <a:t>:</a:t>
            </a:r>
          </a:p>
          <a:p>
            <a:pPr lvl="1">
              <a:lnSpc>
                <a:spcPct val="120000"/>
              </a:lnSpc>
            </a:pPr>
            <a:endParaRPr lang="en-US" sz="3000" dirty="0"/>
          </a:p>
          <a:p>
            <a:pPr lvl="1">
              <a:lnSpc>
                <a:spcPct val="120000"/>
              </a:lnSpc>
            </a:pP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Използвана </a:t>
            </a:r>
            <a:r>
              <a:rPr lang="bg-BG" sz="3000" dirty="0"/>
              <a:t>в израз</a:t>
            </a:r>
            <a:r>
              <a:rPr lang="en-US" sz="3000" dirty="0"/>
              <a:t>:</a:t>
            </a:r>
          </a:p>
          <a:p>
            <a:pPr lvl="1">
              <a:lnSpc>
                <a:spcPct val="120000"/>
              </a:lnSpc>
            </a:pPr>
            <a:endParaRPr lang="en-US" sz="3000" dirty="0"/>
          </a:p>
          <a:p>
            <a:pPr lvl="1">
              <a:lnSpc>
                <a:spcPct val="120000"/>
              </a:lnSpc>
            </a:pP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Подадена</a:t>
            </a:r>
            <a:r>
              <a:rPr lang="en-US" sz="3000" dirty="0"/>
              <a:t> </a:t>
            </a:r>
            <a:r>
              <a:rPr lang="bg-BG" sz="3000" dirty="0"/>
              <a:t>на друг метод</a:t>
            </a:r>
            <a:r>
              <a:rPr lang="en-US" sz="3000" dirty="0"/>
              <a:t>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Използването на връщана стойност</a:t>
            </a:r>
            <a:endParaRPr lang="en-US" dirty="0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1065212" y="2438400"/>
            <a:ext cx="10210800" cy="64899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800"/>
              <a:t>int max = GetMax(5, 10);</a:t>
            </a:r>
            <a:endParaRPr lang="en-US" sz="2800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1065212" y="3846803"/>
            <a:ext cx="10210800" cy="64899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800" dirty="0"/>
              <a:t>decimal total </a:t>
            </a:r>
            <a:r>
              <a:rPr lang="en-US" sz="2800"/>
              <a:t>= GetPrice() * quantity * 1.20m;</a:t>
            </a:r>
            <a:endParaRPr lang="en-US" sz="2800" dirty="0"/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1031726" y="5294603"/>
            <a:ext cx="10244286" cy="64899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800" dirty="0" err="1"/>
              <a:t>int</a:t>
            </a:r>
            <a:r>
              <a:rPr lang="en-US" sz="2800" dirty="0"/>
              <a:t> age = </a:t>
            </a:r>
            <a:r>
              <a:rPr lang="en-US" sz="2800" dirty="0" err="1"/>
              <a:t>int.Parse</a:t>
            </a:r>
            <a:r>
              <a:rPr lang="en-US" sz="2800" dirty="0"/>
              <a:t>(</a:t>
            </a:r>
            <a:r>
              <a:rPr lang="en-US" sz="2800" dirty="0" err="1"/>
              <a:t>Console.ReadLine</a:t>
            </a:r>
            <a:r>
              <a:rPr lang="en-US" sz="2800" dirty="0"/>
              <a:t>());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D0263398-786C-425B-AFC4-BE4B7DDA1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Конвертира температури от Фаренхайт към Целзий</a:t>
            </a:r>
            <a:r>
              <a:rPr lang="en-US" dirty="0"/>
              <a:t>:</a:t>
            </a:r>
            <a:endParaRPr lang="bg-BG" dirty="0"/>
          </a:p>
        </p:txBody>
      </p:sp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Конвертор на температури </a:t>
            </a:r>
            <a:r>
              <a:rPr lang="en-US" dirty="0"/>
              <a:t>– </a:t>
            </a:r>
            <a:r>
              <a:rPr lang="bg-BG" dirty="0"/>
              <a:t>пример</a:t>
            </a:r>
          </a:p>
        </p:txBody>
      </p:sp>
      <p:sp>
        <p:nvSpPr>
          <p:cNvPr id="567300" name="Rectangle 4"/>
          <p:cNvSpPr>
            <a:spLocks noChangeArrowheads="1"/>
          </p:cNvSpPr>
          <p:nvPr/>
        </p:nvSpPr>
        <p:spPr bwMode="auto">
          <a:xfrm>
            <a:off x="760412" y="3733800"/>
            <a:ext cx="10530000" cy="241912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Main()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Console.Write("Temperature in Fahrenheit: ");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double fahrenheit = double.Parse(Console.ReadLine());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double celsius =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FahrenheitToCelsius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(fahrenheit);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Console.Write("Temperature in Celsius: {0:F2}", celsius);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0412" y="1809490"/>
            <a:ext cx="10530000" cy="175432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double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FahrenheitToCelsius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double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degrees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double celsius = (degrees - 32) * 5 / 9;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return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celsius;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01D35B06-AE0E-4055-9448-06B3C49259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588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30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/>
          <a:lstStyle/>
          <a:p>
            <a:r>
              <a:rPr lang="bg-BG" dirty="0"/>
              <a:t>Създайте метод който пресмята и връща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лицето на триъгълник</a:t>
            </a:r>
            <a:r>
              <a:rPr lang="en-US" dirty="0"/>
              <a:t> </a:t>
            </a:r>
            <a:r>
              <a:rPr lang="bg-BG" dirty="0"/>
              <a:t>по дадени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основа</a:t>
            </a:r>
            <a:r>
              <a:rPr lang="en-US" dirty="0"/>
              <a:t> </a:t>
            </a:r>
            <a:r>
              <a:rPr lang="bg-BG" dirty="0"/>
              <a:t>и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височина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Пресмятане на лице на триъгълник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0355" b="1618"/>
          <a:stretch/>
        </p:blipFill>
        <p:spPr>
          <a:xfrm>
            <a:off x="836612" y="2895600"/>
            <a:ext cx="6168721" cy="2489454"/>
          </a:xfrm>
          <a:prstGeom prst="roundRect">
            <a:avLst>
              <a:gd name="adj" fmla="val 2217"/>
            </a:avLst>
          </a:prstGeom>
        </p:spPr>
      </p:pic>
      <p:sp>
        <p:nvSpPr>
          <p:cNvPr id="8" name="Text Placeholder 5"/>
          <p:cNvSpPr txBox="1">
            <a:spLocks/>
          </p:cNvSpPr>
          <p:nvPr/>
        </p:nvSpPr>
        <p:spPr>
          <a:xfrm>
            <a:off x="7466012" y="3600385"/>
            <a:ext cx="1414377" cy="107988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800" dirty="0"/>
              <a:t>b = 3</a:t>
            </a:r>
          </a:p>
          <a:p>
            <a:r>
              <a:rPr lang="en-US" sz="2800"/>
              <a:t>h</a:t>
            </a:r>
            <a:r>
              <a:rPr lang="en-US" sz="2800" baseline="-25000"/>
              <a:t>b </a:t>
            </a:r>
            <a:r>
              <a:rPr lang="en-US" sz="2800"/>
              <a:t>= 4</a:t>
            </a:r>
            <a:endParaRPr lang="en-US" sz="2800" dirty="0"/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9904412" y="3815828"/>
            <a:ext cx="1295400" cy="64899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800" dirty="0"/>
              <a:t>A = 6</a:t>
            </a:r>
          </a:p>
        </p:txBody>
      </p:sp>
      <p:sp>
        <p:nvSpPr>
          <p:cNvPr id="10" name="Right Arrow 6"/>
          <p:cNvSpPr/>
          <p:nvPr/>
        </p:nvSpPr>
        <p:spPr>
          <a:xfrm>
            <a:off x="9162838" y="3949826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8B22C782-EAD4-4B3D-90AE-4207414E43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890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/>
          <a:lstStyle/>
          <a:p>
            <a:r>
              <a:rPr lang="bg-BG" dirty="0"/>
              <a:t>Създайте метод с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два параметъра от тип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double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bg-BG" dirty="0"/>
              <a:t>който връща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резултат от тип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double</a:t>
            </a:r>
            <a:r>
              <a:rPr lang="en-US" dirty="0"/>
              <a:t>:</a:t>
            </a:r>
            <a:endParaRPr lang="bg-B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Пресмятане на лице на триъгълник</a:t>
            </a:r>
            <a:endParaRPr lang="en-US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835024" y="2347544"/>
            <a:ext cx="10515600" cy="150461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>
              <a:lnSpc>
                <a:spcPct val="95000"/>
              </a:lnSpc>
            </a:pPr>
            <a:r>
              <a:rPr lang="en-US" sz="2200" dirty="0"/>
              <a:t>static double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CalcTriangleArea</a:t>
            </a:r>
            <a:r>
              <a:rPr lang="en-US" sz="2200" dirty="0"/>
              <a:t>(double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width</a:t>
            </a:r>
            <a:r>
              <a:rPr lang="en-US" sz="2200" dirty="0"/>
              <a:t>, double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height</a:t>
            </a:r>
            <a:r>
              <a:rPr lang="en-US" sz="2200" dirty="0"/>
              <a:t>)</a:t>
            </a:r>
          </a:p>
          <a:p>
            <a:pPr>
              <a:lnSpc>
                <a:spcPct val="95000"/>
              </a:lnSpc>
            </a:pPr>
            <a:r>
              <a:rPr lang="en-US" sz="2200" dirty="0"/>
              <a:t>{</a:t>
            </a:r>
          </a:p>
          <a:p>
            <a:pPr>
              <a:lnSpc>
                <a:spcPct val="95000"/>
              </a:lnSpc>
            </a:pPr>
            <a:r>
              <a:rPr lang="en-US" sz="2200" dirty="0"/>
              <a:t>  return width * height / 2;</a:t>
            </a:r>
          </a:p>
          <a:p>
            <a:pPr>
              <a:lnSpc>
                <a:spcPct val="95000"/>
              </a:lnSpc>
            </a:pPr>
            <a:r>
              <a:rPr lang="en-US" sz="2200" dirty="0"/>
              <a:t>}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835024" y="3954824"/>
            <a:ext cx="10515600" cy="214786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>
              <a:lnSpc>
                <a:spcPct val="95000"/>
              </a:lnSpc>
            </a:pPr>
            <a:r>
              <a:rPr lang="en-US" sz="2200" dirty="0"/>
              <a:t>static void Main()</a:t>
            </a:r>
          </a:p>
          <a:p>
            <a:pPr>
              <a:lnSpc>
                <a:spcPct val="95000"/>
              </a:lnSpc>
            </a:pPr>
            <a:r>
              <a:rPr lang="en-US" sz="2200" dirty="0"/>
              <a:t>{</a:t>
            </a:r>
          </a:p>
          <a:p>
            <a:pPr>
              <a:lnSpc>
                <a:spcPct val="95000"/>
              </a:lnSpc>
            </a:pPr>
            <a:r>
              <a:rPr lang="en-US" sz="2200" dirty="0"/>
              <a:t>  double width = double.Parse(Console.ReadLine());</a:t>
            </a:r>
          </a:p>
          <a:p>
            <a:pPr>
              <a:lnSpc>
                <a:spcPct val="95000"/>
              </a:lnSpc>
            </a:pPr>
            <a:r>
              <a:rPr lang="en-US" sz="2200" dirty="0"/>
              <a:t>  double height = double.Parse(Console.ReadLine());</a:t>
            </a:r>
          </a:p>
          <a:p>
            <a:pPr>
              <a:lnSpc>
                <a:spcPct val="95000"/>
              </a:lnSpc>
            </a:pPr>
            <a:r>
              <a:rPr lang="en-US" sz="2200" dirty="0"/>
              <a:t>  Console.WriteLine(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CalcTriangleArea</a:t>
            </a:r>
            <a:r>
              <a:rPr lang="en-US" sz="2200" dirty="0"/>
              <a:t>(width, height));</a:t>
            </a:r>
          </a:p>
          <a:p>
            <a:pPr>
              <a:lnSpc>
                <a:spcPct val="95000"/>
              </a:lnSpc>
            </a:pPr>
            <a:r>
              <a:rPr lang="en-US" sz="2200" dirty="0"/>
              <a:t>}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45CF29F8-0C84-4F38-AC8B-694122FD0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0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90413" y="1029856"/>
            <a:ext cx="11804822" cy="5570355"/>
          </a:xfrm>
        </p:spPr>
        <p:txBody>
          <a:bodyPr/>
          <a:lstStyle/>
          <a:p>
            <a:r>
              <a:rPr lang="bg-BG" dirty="0"/>
              <a:t>Създайте метод, който изчислява и връща стойността на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число, повдигнато на степен</a:t>
            </a:r>
            <a:r>
              <a:rPr lang="bg-BG" dirty="0"/>
              <a:t>: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Метод за повдигане на степен</a:t>
            </a:r>
            <a:endParaRPr lang="en-US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836612" y="3171796"/>
            <a:ext cx="10439400" cy="301887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600" dirty="0"/>
              <a:t>static </a:t>
            </a:r>
            <a:r>
              <a:rPr lang="en-US" sz="2600"/>
              <a:t>double </a:t>
            </a:r>
            <a:r>
              <a:rPr lang="en-US" sz="2600">
                <a:solidFill>
                  <a:schemeClr val="tx2">
                    <a:lumMod val="75000"/>
                  </a:schemeClr>
                </a:solidFill>
              </a:rPr>
              <a:t>RaiseToPower</a:t>
            </a:r>
            <a:r>
              <a:rPr lang="en-US" sz="2600"/>
              <a:t>(double </a:t>
            </a:r>
            <a:r>
              <a:rPr lang="en-US" sz="2600">
                <a:solidFill>
                  <a:schemeClr val="tx2">
                    <a:lumMod val="75000"/>
                  </a:schemeClr>
                </a:solidFill>
              </a:rPr>
              <a:t>number</a:t>
            </a:r>
            <a:r>
              <a:rPr lang="en-US" sz="2600"/>
              <a:t>, int </a:t>
            </a:r>
            <a:r>
              <a:rPr lang="en-US" sz="2600">
                <a:solidFill>
                  <a:schemeClr val="tx2">
                    <a:lumMod val="75000"/>
                  </a:schemeClr>
                </a:solidFill>
              </a:rPr>
              <a:t>power</a:t>
            </a:r>
            <a:r>
              <a:rPr lang="en-US" sz="2600"/>
              <a:t>)</a:t>
            </a:r>
            <a:endParaRPr lang="en-US" sz="2600" dirty="0"/>
          </a:p>
          <a:p>
            <a:r>
              <a:rPr lang="en-US" sz="2600"/>
              <a:t>{</a:t>
            </a:r>
            <a:endParaRPr lang="en-US" sz="2600" dirty="0"/>
          </a:p>
          <a:p>
            <a:r>
              <a:rPr lang="en-US" sz="2600"/>
              <a:t>  double result = 1;</a:t>
            </a:r>
            <a:endParaRPr lang="en-US" sz="2600" dirty="0"/>
          </a:p>
          <a:p>
            <a:r>
              <a:rPr lang="en-US" sz="2600"/>
              <a:t>  for (int i = 0; i &lt; power; i++)</a:t>
            </a:r>
            <a:endParaRPr lang="en-US" sz="2600" dirty="0"/>
          </a:p>
          <a:p>
            <a:r>
              <a:rPr lang="en-US" sz="2600"/>
              <a:t>    result *= number;</a:t>
            </a:r>
            <a:endParaRPr lang="en-US" sz="2600" dirty="0"/>
          </a:p>
          <a:p>
            <a:r>
              <a:rPr lang="en-US" sz="2600">
                <a:solidFill>
                  <a:schemeClr val="tx2">
                    <a:lumMod val="75000"/>
                  </a:schemeClr>
                </a:solidFill>
              </a:rPr>
              <a:t>  return</a:t>
            </a:r>
            <a:r>
              <a:rPr lang="en-US" sz="2600"/>
              <a:t> result;</a:t>
            </a:r>
            <a:endParaRPr lang="en-US" sz="2600" dirty="0"/>
          </a:p>
          <a:p>
            <a:r>
              <a:rPr lang="en-US" sz="2600"/>
              <a:t>}</a:t>
            </a:r>
            <a:endParaRPr lang="en-US" sz="26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990012" y="2290184"/>
            <a:ext cx="1548000" cy="66592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81</a:t>
            </a:r>
            <a:endParaRPr lang="bg-BG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756212" y="2290184"/>
            <a:ext cx="1548000" cy="6920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</a:t>
            </a:r>
            <a:r>
              <a:rPr lang="en-GB" sz="2800" b="1" baseline="3000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</a:t>
            </a:r>
            <a:endParaRPr lang="en-US" sz="2800" b="1" baseline="30000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Right Arrow 12"/>
          <p:cNvSpPr/>
          <p:nvPr/>
        </p:nvSpPr>
        <p:spPr>
          <a:xfrm>
            <a:off x="8422944" y="2432646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884612" y="2267528"/>
            <a:ext cx="1548000" cy="66592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256</a:t>
            </a:r>
            <a:endParaRPr lang="bg-BG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650812" y="2267528"/>
            <a:ext cx="1548000" cy="6920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</a:t>
            </a:r>
            <a:r>
              <a:rPr lang="en-GB" sz="2800" b="1" baseline="30000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8</a:t>
            </a:r>
            <a:endParaRPr lang="en-US" sz="2800" b="1" baseline="30000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Right Arrow 12"/>
          <p:cNvSpPr/>
          <p:nvPr/>
        </p:nvSpPr>
        <p:spPr>
          <a:xfrm>
            <a:off x="3325011" y="240999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0CE26818-938A-403F-8D3C-3D3108BFF3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1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5486400"/>
            <a:ext cx="8938472" cy="820600"/>
          </a:xfrm>
        </p:spPr>
        <p:txBody>
          <a:bodyPr/>
          <a:lstStyle/>
          <a:p>
            <a:r>
              <a:rPr lang="bg-BG" dirty="0"/>
              <a:t>Предефиниране на методи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4329" y="1371600"/>
            <a:ext cx="7260167" cy="3733800"/>
          </a:xfrm>
          <a:prstGeom prst="roundRect">
            <a:avLst>
              <a:gd name="adj" fmla="val 2564"/>
            </a:avLst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</p:pic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D3A72038-19A1-45D5-B93B-2DA87AB841DE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66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4761883"/>
            <a:ext cx="8938472" cy="173469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/>
              <a:t>Дефиниране и извикване на методи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7158" y="990600"/>
            <a:ext cx="7236579" cy="3560373"/>
          </a:xfrm>
          <a:prstGeom prst="rect">
            <a:avLst/>
          </a:prstGeom>
        </p:spPr>
      </p:pic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A60BDDBF-0647-4FD5-ABF2-201C7E3CB539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719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08212" y="2473960"/>
            <a:ext cx="4419600" cy="57404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998412" cy="5570355"/>
          </a:xfrm>
        </p:spPr>
        <p:txBody>
          <a:bodyPr>
            <a:normAutofit/>
          </a:bodyPr>
          <a:lstStyle/>
          <a:p>
            <a:r>
              <a:rPr lang="bg-BG" dirty="0"/>
              <a:t>Комбинацията от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името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и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параметрите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на метод се нарича негова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сигнатура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bg-BG" dirty="0"/>
              <a:t>Сигнатурата ни помага да 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различим</a:t>
            </a:r>
            <a:r>
              <a:rPr lang="en-US" dirty="0"/>
              <a:t> </a:t>
            </a:r>
            <a:r>
              <a:rPr lang="bg-BG" dirty="0"/>
              <a:t> методи с еднакви имена</a:t>
            </a:r>
            <a:endParaRPr lang="en-US" dirty="0"/>
          </a:p>
          <a:p>
            <a:r>
              <a:rPr lang="bg-BG" dirty="0"/>
              <a:t>Когато два метода с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едно и също име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имат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различна сигнатура</a:t>
            </a:r>
            <a:r>
              <a:rPr lang="en-US" dirty="0"/>
              <a:t>, </a:t>
            </a:r>
            <a:r>
              <a:rPr lang="bg-BG" dirty="0"/>
              <a:t>това се нарича</a:t>
            </a:r>
            <a:r>
              <a:rPr lang="en-US" dirty="0"/>
              <a:t> „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предефиниране</a:t>
            </a:r>
            <a:r>
              <a:rPr lang="bg-BG" dirty="0"/>
              <a:t>“ на метод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19148" y="2472316"/>
            <a:ext cx="10439400" cy="174584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72000" bIns="72000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Print(string text)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Console.WriteLine(text);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Сигнатура на метод</a:t>
            </a:r>
            <a:endParaRPr lang="en-US" dirty="0"/>
          </a:p>
        </p:txBody>
      </p:sp>
      <p:sp>
        <p:nvSpPr>
          <p:cNvPr id="12" name="AutoShape 23"/>
          <p:cNvSpPr>
            <a:spLocks noChangeArrowheads="1"/>
          </p:cNvSpPr>
          <p:nvPr/>
        </p:nvSpPr>
        <p:spPr bwMode="auto">
          <a:xfrm>
            <a:off x="7764751" y="1828800"/>
            <a:ext cx="1911061" cy="1073283"/>
          </a:xfrm>
          <a:prstGeom prst="wedgeRoundRectCallout">
            <a:avLst>
              <a:gd name="adj1" fmla="val -94918"/>
              <a:gd name="adj2" fmla="val 36041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Method's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signature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3A3E164E-3BC6-4643-BEAE-A6ED85BCA4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46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/>
          <a:lstStyle/>
          <a:p>
            <a:r>
              <a:rPr lang="bg-BG" dirty="0"/>
              <a:t>Използване на едно и също име за множество методи с различни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сигнатури</a:t>
            </a:r>
            <a:r>
              <a:rPr lang="en-US" dirty="0"/>
              <a:t> (</a:t>
            </a:r>
            <a:r>
              <a:rPr lang="bg-BG" dirty="0"/>
              <a:t>име и параметри на метода</a:t>
            </a:r>
            <a:r>
              <a:rPr lang="en-US" dirty="0"/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06726" y="5227320"/>
            <a:ext cx="5235942" cy="36000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" name="Rectangle 9"/>
          <p:cNvSpPr/>
          <p:nvPr/>
        </p:nvSpPr>
        <p:spPr>
          <a:xfrm>
            <a:off x="3001084" y="3820160"/>
            <a:ext cx="3017128" cy="36000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" name="Rectangle 7"/>
          <p:cNvSpPr/>
          <p:nvPr/>
        </p:nvSpPr>
        <p:spPr>
          <a:xfrm>
            <a:off x="2992292" y="2412032"/>
            <a:ext cx="3178320" cy="36000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89012" y="5195964"/>
            <a:ext cx="10439400" cy="12600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>
            <a:noAutofit/>
          </a:bodyPr>
          <a:lstStyle/>
          <a:p>
            <a:pPr eaLnBrk="0" hangingPunct="0">
              <a:lnSpc>
                <a:spcPts val="2000"/>
              </a:lnSpc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Print(string text, int number)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Console.WriteLine(text + ' ' + number);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89012" y="3776884"/>
            <a:ext cx="10439400" cy="12600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>
            <a:noAutofit/>
          </a:bodyPr>
          <a:lstStyle/>
          <a:p>
            <a:pPr eaLnBrk="0" hangingPunct="0">
              <a:lnSpc>
                <a:spcPts val="2000"/>
              </a:lnSpc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Print(int number)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Console.WriteLine(number);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97804" y="2362200"/>
            <a:ext cx="10439400" cy="12600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>
            <a:noAutofit/>
          </a:bodyPr>
          <a:lstStyle/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Print(string text)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Console.WriteLine(text);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Предефиниране на методи</a:t>
            </a:r>
            <a:endParaRPr lang="en-US" dirty="0"/>
          </a:p>
        </p:txBody>
      </p:sp>
      <p:sp>
        <p:nvSpPr>
          <p:cNvPr id="9" name="AutoShape 23"/>
          <p:cNvSpPr>
            <a:spLocks noChangeArrowheads="1"/>
          </p:cNvSpPr>
          <p:nvPr/>
        </p:nvSpPr>
        <p:spPr bwMode="auto">
          <a:xfrm>
            <a:off x="7008812" y="3345157"/>
            <a:ext cx="3352800" cy="1082509"/>
          </a:xfrm>
          <a:prstGeom prst="wedgeRoundRectCallout">
            <a:avLst>
              <a:gd name="adj1" fmla="val 28788"/>
              <a:gd name="adj2" fmla="val -4628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 с различни сигнатури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CCA32200-ABA9-4F24-A149-324046A3C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0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/>
              <a:t>Типът данни, връщани от метода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не е част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от сигнатурата му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Разгледайте следния пример</a:t>
            </a:r>
            <a:r>
              <a:rPr lang="en-US" dirty="0"/>
              <a:t>: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bg-BG" dirty="0"/>
              <a:t>Как компилаторът да разбере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кой метод да извика</a:t>
            </a:r>
            <a:r>
              <a:rPr lang="en-US" dirty="0"/>
              <a:t>?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19148" y="2514600"/>
            <a:ext cx="10439400" cy="156966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void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Print(string text)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Console.WriteLine(text);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Сигнатура и връщан тип данни</a:t>
            </a: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19148" y="4221540"/>
            <a:ext cx="10439400" cy="156966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Print(string text)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return text;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8" name="AutoShape 23"/>
          <p:cNvSpPr>
            <a:spLocks noChangeArrowheads="1"/>
          </p:cNvSpPr>
          <p:nvPr/>
        </p:nvSpPr>
        <p:spPr bwMode="auto">
          <a:xfrm>
            <a:off x="7251812" y="3429000"/>
            <a:ext cx="3186000" cy="1121357"/>
          </a:xfrm>
          <a:prstGeom prst="wedgeRoundRectCallout">
            <a:avLst>
              <a:gd name="adj1" fmla="val -78389"/>
              <a:gd name="adj2" fmla="val 38887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Грешка по време на компилиране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bg-BG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9CAFC4B5-10D6-4C8C-BDF6-117182754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66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/>
          <a:lstStyle/>
          <a:p>
            <a:r>
              <a:rPr lang="bg-BG" dirty="0"/>
              <a:t>Създайте метод</a:t>
            </a:r>
            <a:r>
              <a:rPr lang="en-US" dirty="0"/>
              <a:t>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GetMax()</a:t>
            </a:r>
            <a:r>
              <a:rPr lang="bg-BG" dirty="0"/>
              <a:t>, който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връща по-голямата</a:t>
            </a:r>
            <a:r>
              <a:rPr lang="en-US" dirty="0"/>
              <a:t> </a:t>
            </a:r>
            <a:r>
              <a:rPr lang="bg-BG" dirty="0"/>
              <a:t>от две стойности</a:t>
            </a:r>
            <a:r>
              <a:rPr lang="en-US" dirty="0"/>
              <a:t> (</a:t>
            </a:r>
            <a:r>
              <a:rPr lang="bg-BG" dirty="0"/>
              <a:t>те могат да са от тип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US" dirty="0"/>
              <a:t>,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char</a:t>
            </a:r>
            <a:r>
              <a:rPr lang="en-US" dirty="0"/>
              <a:t> or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string</a:t>
            </a:r>
            <a:r>
              <a:rPr lang="en-US" dirty="0"/>
              <a:t>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По-голямото от две числа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330364" y="3884222"/>
            <a:ext cx="1412248" cy="6920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z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920557" y="3401429"/>
            <a:ext cx="1412248" cy="164003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char</a:t>
            </a:r>
          </a:p>
          <a:p>
            <a:pPr algn="ctr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</a:t>
            </a:r>
          </a:p>
          <a:p>
            <a:pPr algn="ctr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z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Right Arrow 12"/>
          <p:cNvSpPr/>
          <p:nvPr/>
        </p:nvSpPr>
        <p:spPr>
          <a:xfrm>
            <a:off x="8626596" y="4035722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058156" y="2870712"/>
            <a:ext cx="1412248" cy="6920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16</a:t>
            </a:r>
            <a:endParaRPr lang="bg-BG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2412" y="2438400"/>
            <a:ext cx="1552185" cy="164003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rgbClr val="FBEEDC"/>
                </a:solidFill>
                <a:latin typeface="Consolas" pitchFamily="49" charset="0"/>
                <a:cs typeface="Consolas" pitchFamily="49" charset="0"/>
              </a:rPr>
              <a:t>int</a:t>
            </a:r>
          </a:p>
          <a:p>
            <a:pPr algn="ctr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rgbClr val="FBEEDC"/>
                </a:solidFill>
                <a:latin typeface="Consolas" pitchFamily="49" charset="0"/>
                <a:cs typeface="Consolas" pitchFamily="49" charset="0"/>
              </a:rPr>
              <a:t>2</a:t>
            </a:r>
          </a:p>
          <a:p>
            <a:pPr algn="ctr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rgbClr val="FBEEDC"/>
                </a:solidFill>
                <a:latin typeface="Consolas" pitchFamily="49" charset="0"/>
                <a:cs typeface="Consolas" pitchFamily="49" charset="0"/>
              </a:rPr>
              <a:t>16</a:t>
            </a:r>
          </a:p>
        </p:txBody>
      </p:sp>
      <p:sp>
        <p:nvSpPr>
          <p:cNvPr id="12" name="Right Arrow 12"/>
          <p:cNvSpPr/>
          <p:nvPr/>
        </p:nvSpPr>
        <p:spPr>
          <a:xfrm>
            <a:off x="3354930" y="3063036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058156" y="4930812"/>
            <a:ext cx="1412248" cy="6920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aaa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1685" y="4468229"/>
            <a:ext cx="1552851" cy="164003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</a:t>
            </a:r>
          </a:p>
          <a:p>
            <a:pPr algn="ctr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aaa</a:t>
            </a:r>
          </a:p>
          <a:p>
            <a:pPr algn="ctr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bbb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5" name="Right Arrow 12"/>
          <p:cNvSpPr/>
          <p:nvPr/>
        </p:nvSpPr>
        <p:spPr>
          <a:xfrm>
            <a:off x="3354930" y="5093522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6" name="Slide Number Placeholder">
            <a:extLst>
              <a:ext uri="{FF2B5EF4-FFF2-40B4-BE49-F238E27FC236}">
                <a16:creationId xmlns:a16="http://schemas.microsoft.com/office/drawing/2014/main" id="{1CE76B2C-DCAA-4A4E-A8C0-9D5C5D2516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104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1151121"/>
            <a:ext cx="8214853" cy="5570355"/>
          </a:xfrm>
        </p:spPr>
        <p:txBody>
          <a:bodyPr>
            <a:normAutofit fontScale="92500"/>
          </a:bodyPr>
          <a:lstStyle/>
          <a:p>
            <a:pPr marL="452438" indent="-452438">
              <a:lnSpc>
                <a:spcPct val="100000"/>
              </a:lnSpc>
            </a:pPr>
            <a:r>
              <a:rPr lang="bg-BG" dirty="0"/>
              <a:t>Разделяме големите програми на прости</a:t>
            </a:r>
            <a:br>
              <a:rPr lang="bg-BG" dirty="0"/>
            </a:b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методи</a:t>
            </a:r>
            <a:r>
              <a:rPr lang="bg-BG" dirty="0"/>
              <a:t>, решаващи малки подзадачи</a:t>
            </a:r>
            <a:endParaRPr lang="en-US" dirty="0"/>
          </a:p>
          <a:p>
            <a:pPr marL="452438" indent="-452438"/>
            <a:r>
              <a:rPr lang="bg-BG" dirty="0"/>
              <a:t>Методът се състои от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декларация</a:t>
            </a:r>
            <a:r>
              <a:rPr lang="en-US" dirty="0"/>
              <a:t> </a:t>
            </a:r>
            <a:r>
              <a:rPr lang="bg-BG" dirty="0"/>
              <a:t>и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тяло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452438" indent="-452438"/>
            <a:r>
              <a:rPr lang="bg-BG" dirty="0"/>
              <a:t>Извиква се чрез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името</a:t>
            </a:r>
            <a:r>
              <a:rPr lang="bg-BG" dirty="0"/>
              <a:t> на метода +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()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marL="452438" indent="-452438"/>
            <a:r>
              <a:rPr lang="bg-BG" dirty="0"/>
              <a:t>Методът може да приема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параметри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800101" lvl="1" indent="-452438"/>
            <a:r>
              <a:rPr lang="bg-BG" dirty="0"/>
              <a:t>Параметрите получават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конкретни стойности</a:t>
            </a:r>
            <a:r>
              <a:rPr lang="bg-BG" dirty="0"/>
              <a:t> при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извикването</a:t>
            </a:r>
            <a:r>
              <a:rPr lang="bg-BG" dirty="0"/>
              <a:t> на метода</a:t>
            </a:r>
            <a:endParaRPr lang="en-US" dirty="0"/>
          </a:p>
          <a:p>
            <a:pPr marL="452438" indent="-452438"/>
            <a:r>
              <a:rPr lang="bg-BG" dirty="0"/>
              <a:t>Методите могат да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връщат</a:t>
            </a:r>
            <a:r>
              <a:rPr lang="en-US" dirty="0"/>
              <a:t> </a:t>
            </a:r>
            <a:r>
              <a:rPr lang="bg-BG" dirty="0"/>
              <a:t>стойност или да не връщат нищо</a:t>
            </a:r>
            <a:r>
              <a:rPr lang="en-US" dirty="0"/>
              <a:t>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void</a:t>
            </a:r>
            <a:r>
              <a:rPr lang="en-US" dirty="0"/>
              <a:t>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научихме този час?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256" y="2401313"/>
            <a:ext cx="2457330" cy="15701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EA56F9-3ACB-4278-B9E9-E0F541A58E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221455" y="2905338"/>
            <a:ext cx="2344957" cy="2537833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A9CE3E1E-BC72-4F79-BD62-E01C06F744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08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+mn-ea"/>
              </a:rPr>
              <a:t>Методи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51754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</a:t>
            </a:r>
            <a:r>
              <a:rPr lang="en-US">
                <a:hlinkClick r:id="rId3"/>
              </a:rPr>
              <a:t>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7176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80264D68-F1E6-4E0F-8530-DB17777E5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142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32287" y="3029169"/>
            <a:ext cx="7053473" cy="1455921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998412" cy="55703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Метод</a:t>
            </a:r>
            <a:r>
              <a:rPr lang="en-US" sz="3200" dirty="0"/>
              <a:t> </a:t>
            </a:r>
            <a:r>
              <a:rPr lang="bg-BG" sz="3200" dirty="0"/>
              <a:t>е</a:t>
            </a:r>
            <a:r>
              <a:rPr lang="en-US" sz="3200" dirty="0"/>
              <a:t>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именована част от кода,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200" dirty="0"/>
              <a:t>която може да бъде извикана</a:t>
            </a:r>
            <a:endParaRPr lang="en-US" sz="3200" dirty="0"/>
          </a:p>
          <a:p>
            <a:pPr>
              <a:lnSpc>
                <a:spcPct val="100000"/>
              </a:lnSpc>
            </a:pPr>
            <a:r>
              <a:rPr lang="bg-BG" dirty="0"/>
              <a:t>Примерна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дефиниция </a:t>
            </a:r>
            <a:r>
              <a:rPr lang="bg-BG" dirty="0"/>
              <a:t>на метод</a:t>
            </a:r>
            <a:r>
              <a:rPr lang="en-US" dirty="0"/>
              <a:t>: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Извикване</a:t>
            </a:r>
            <a:r>
              <a:rPr lang="en-US" dirty="0"/>
              <a:t> </a:t>
            </a:r>
            <a:r>
              <a:rPr lang="bg-BG" dirty="0"/>
              <a:t>на метода няколко пъти поред</a:t>
            </a:r>
            <a:r>
              <a:rPr lang="en-US" dirty="0"/>
              <a:t>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Прости методи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836612" y="1741568"/>
            <a:ext cx="10820400" cy="2833929"/>
            <a:chOff x="836612" y="1741568"/>
            <a:chExt cx="10820400" cy="2833929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836612" y="2570539"/>
              <a:ext cx="10515600" cy="2004958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lIns="180000" tIns="36000" rIns="180000" bIns="72000">
              <a:spAutoFit/>
            </a:bodyPr>
            <a:lstStyle/>
            <a:p>
              <a:pPr eaLnBrk="0" hangingPunct="0">
                <a:lnSpc>
                  <a:spcPct val="110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800" b="1" noProof="1">
                  <a:solidFill>
                    <a:srgbClr val="FBEED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</a:rPr>
                <a:t>static void PrintHeader()</a:t>
              </a:r>
            </a:p>
            <a:p>
              <a:pPr eaLnBrk="0" hangingPunct="0">
                <a:lnSpc>
                  <a:spcPct val="110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800" b="1" noProof="1">
                  <a:solidFill>
                    <a:srgbClr val="FBEED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</a:rPr>
                <a:t>{</a:t>
              </a:r>
            </a:p>
            <a:p>
              <a:pPr eaLnBrk="0" hangingPunct="0">
                <a:lnSpc>
                  <a:spcPct val="110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800" b="1" noProof="1">
                  <a:solidFill>
                    <a:srgbClr val="FBEED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</a:rPr>
                <a:t>  Console.WriteLine("----------");</a:t>
              </a:r>
            </a:p>
            <a:p>
              <a:pPr eaLnBrk="0" hangingPunct="0">
                <a:lnSpc>
                  <a:spcPct val="110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800" b="1" noProof="1">
                  <a:solidFill>
                    <a:srgbClr val="FBEED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</a:rPr>
                <a:t>}</a:t>
              </a:r>
            </a:p>
          </p:txBody>
        </p:sp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8228012" y="3124200"/>
              <a:ext cx="3429000" cy="1114328"/>
            </a:xfrm>
            <a:prstGeom prst="wedgeRoundRectCallout">
              <a:avLst>
                <a:gd name="adj1" fmla="val -70454"/>
                <a:gd name="adj2" fmla="val -23245"/>
                <a:gd name="adj3" fmla="val 16667"/>
              </a:avLst>
            </a:prstGeom>
            <a:solidFill>
              <a:srgbClr val="663606">
                <a:alpha val="94902"/>
              </a:srgbClr>
            </a:solidFill>
            <a:ln w="19050">
              <a:solidFill>
                <a:srgbClr val="F8D49E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bg-BG" sz="28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Тялото</a:t>
              </a:r>
              <a:r>
                <a:rPr lang="bg-BG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на метода се огражда с</a:t>
              </a:r>
              <a:r>
                <a:rPr lang="en-US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{</a:t>
              </a:r>
              <a:r>
                <a:rPr lang="en-US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}</a:t>
              </a:r>
              <a:endParaRPr lang="bg-BG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endParaRPr>
            </a:p>
          </p:txBody>
        </p:sp>
        <p:sp>
          <p:nvSpPr>
            <p:cNvPr id="7" name="AutoShape 23"/>
            <p:cNvSpPr>
              <a:spLocks noChangeArrowheads="1"/>
            </p:cNvSpPr>
            <p:nvPr/>
          </p:nvSpPr>
          <p:spPr bwMode="auto">
            <a:xfrm>
              <a:off x="7184912" y="1741568"/>
              <a:ext cx="2757600" cy="1082443"/>
            </a:xfrm>
            <a:prstGeom prst="wedgeRoundRectCallout">
              <a:avLst>
                <a:gd name="adj1" fmla="val -92082"/>
                <a:gd name="adj2" fmla="val 48962"/>
                <a:gd name="adj3" fmla="val 16667"/>
              </a:avLst>
            </a:prstGeom>
            <a:solidFill>
              <a:srgbClr val="663606">
                <a:alpha val="94902"/>
              </a:srgbClr>
            </a:solidFill>
            <a:ln w="19050">
              <a:solidFill>
                <a:srgbClr val="F8D49E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bg-BG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Метод, наречен </a:t>
              </a:r>
              <a:r>
                <a:rPr lang="en-US" sz="2800" b="1" noProof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</a:rPr>
                <a:t>PrintHeader</a:t>
              </a:r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36612" y="5396552"/>
            <a:ext cx="10515600" cy="102065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36000" rIns="144000" bIns="36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PrintHeader();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PrintHeader();</a:t>
            </a:r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09B72CAA-567F-4764-B182-A845B4C0E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57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Защо да използваме методи</a:t>
            </a:r>
            <a:r>
              <a:rPr lang="en-US" dirty="0"/>
              <a:t>?</a:t>
            </a:r>
            <a:endParaRPr lang="bg-BG" dirty="0"/>
          </a:p>
        </p:txBody>
      </p:sp>
      <p:sp>
        <p:nvSpPr>
          <p:cNvPr id="429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bg-BG" dirty="0"/>
              <a:t>Програмирането става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по-обозримо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ts val="3600"/>
              </a:lnSpc>
            </a:pPr>
            <a:r>
              <a:rPr lang="bg-BG" dirty="0"/>
              <a:t>Разделяме големите задачи на малки части</a:t>
            </a:r>
            <a:endParaRPr lang="en-US" dirty="0"/>
          </a:p>
          <a:p>
            <a:pPr lvl="1">
              <a:lnSpc>
                <a:spcPts val="3600"/>
              </a:lnSpc>
            </a:pPr>
            <a:r>
              <a:rPr lang="bg-BG" dirty="0"/>
              <a:t>По-оптимална организация на програмата</a:t>
            </a:r>
            <a:endParaRPr lang="en-US" dirty="0"/>
          </a:p>
          <a:p>
            <a:pPr lvl="1">
              <a:lnSpc>
                <a:spcPts val="3600"/>
              </a:lnSpc>
            </a:pPr>
            <a:r>
              <a:rPr lang="bg-BG" dirty="0"/>
              <a:t>Подобрява се четимостта на кода</a:t>
            </a:r>
            <a:endParaRPr lang="en-US" dirty="0"/>
          </a:p>
          <a:p>
            <a:pPr lvl="1">
              <a:lnSpc>
                <a:spcPts val="3600"/>
              </a:lnSpc>
            </a:pPr>
            <a:r>
              <a:rPr lang="bg-BG" dirty="0"/>
              <a:t>Улеснява разбирането на кода</a:t>
            </a:r>
            <a:endParaRPr lang="en-US" dirty="0"/>
          </a:p>
          <a:p>
            <a:pPr>
              <a:lnSpc>
                <a:spcPts val="3600"/>
              </a:lnSpc>
            </a:pPr>
            <a:r>
              <a:rPr lang="bg-BG" dirty="0"/>
              <a:t>Избягват се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повторенията в кода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ts val="3600"/>
              </a:lnSpc>
            </a:pPr>
            <a:r>
              <a:rPr lang="bg-BG" dirty="0"/>
              <a:t>Улеснява поддръжката на кода</a:t>
            </a:r>
            <a:endParaRPr lang="en-US" dirty="0"/>
          </a:p>
          <a:p>
            <a:pPr>
              <a:lnSpc>
                <a:spcPts val="36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Повторно използване</a:t>
            </a:r>
            <a:r>
              <a:rPr lang="bg-BG" dirty="0"/>
              <a:t> на код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ts val="3600"/>
              </a:lnSpc>
            </a:pPr>
            <a:r>
              <a:rPr lang="bg-BG" dirty="0"/>
              <a:t>Използваме методите няколко пъти</a:t>
            </a:r>
          </a:p>
        </p:txBody>
      </p:sp>
      <p:pic>
        <p:nvPicPr>
          <p:cNvPr id="6" name="Picture 2" descr="Резултат с изображение за fun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583" y="1202888"/>
            <a:ext cx="2414829" cy="2388836"/>
          </a:xfrm>
          <a:prstGeom prst="rect">
            <a:avLst/>
          </a:prstGeom>
          <a:solidFill>
            <a:schemeClr val="accent1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3" name="Group 2"/>
          <p:cNvGrpSpPr/>
          <p:nvPr/>
        </p:nvGrpSpPr>
        <p:grpSpPr>
          <a:xfrm>
            <a:off x="7964203" y="3920914"/>
            <a:ext cx="3604417" cy="2403686"/>
            <a:chOff x="7783982" y="3657600"/>
            <a:chExt cx="3964859" cy="2644055"/>
          </a:xfrm>
        </p:grpSpPr>
        <p:pic>
          <p:nvPicPr>
            <p:cNvPr id="2050" name="Picture 2" descr="Резултат с изображение за benefit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3982" y="3657600"/>
              <a:ext cx="3964859" cy="2644055"/>
            </a:xfrm>
            <a:prstGeom prst="rect">
              <a:avLst/>
            </a:prstGeom>
            <a:noFill/>
            <a:ln>
              <a:solidFill>
                <a:srgbClr val="76769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7923212" y="5184720"/>
              <a:ext cx="1828800" cy="530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en-US" sz="2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Methods</a:t>
              </a:r>
            </a:p>
          </p:txBody>
        </p:sp>
      </p:grp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A127F3CC-98EF-4103-8178-C797FD280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59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807891" y="2281634"/>
            <a:ext cx="8410721" cy="144780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84212" y="1707085"/>
            <a:ext cx="10820400" cy="211401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static </a:t>
            </a:r>
            <a:r>
              <a:rPr lang="en-GB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double</a:t>
            </a:r>
            <a:r>
              <a:rPr lang="en-GB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GB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GetSquare</a:t>
            </a:r>
            <a:r>
              <a:rPr lang="en-GB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(</a:t>
            </a:r>
            <a:r>
              <a:rPr lang="en-GB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double num</a:t>
            </a:r>
            <a:r>
              <a:rPr lang="en-GB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{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return num * num;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}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0413" y="4109106"/>
            <a:ext cx="11804822" cy="2612369"/>
          </a:xfrm>
        </p:spPr>
        <p:txBody>
          <a:bodyPr/>
          <a:lstStyle/>
          <a:p>
            <a:r>
              <a:rPr lang="bg-BG" dirty="0"/>
              <a:t>Методите се дефинират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 класа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Main()</a:t>
            </a:r>
            <a:r>
              <a:rPr lang="en-US" dirty="0"/>
              <a:t> </a:t>
            </a:r>
            <a:r>
              <a:rPr lang="bg-BG" dirty="0"/>
              <a:t>също е метод</a:t>
            </a:r>
            <a:endParaRPr lang="en-US" dirty="0"/>
          </a:p>
          <a:p>
            <a:r>
              <a:rPr lang="bg-BG" dirty="0"/>
              <a:t>Променливите в метода са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локални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Дефиниране на методи</a:t>
            </a:r>
            <a:endParaRPr lang="en-US" dirty="0"/>
          </a:p>
        </p:txBody>
      </p:sp>
      <p:sp>
        <p:nvSpPr>
          <p:cNvPr id="11" name="AutoShape 23"/>
          <p:cNvSpPr>
            <a:spLocks noChangeArrowheads="1"/>
          </p:cNvSpPr>
          <p:nvPr/>
        </p:nvSpPr>
        <p:spPr bwMode="auto">
          <a:xfrm>
            <a:off x="4265612" y="1126967"/>
            <a:ext cx="2590800" cy="637601"/>
          </a:xfrm>
          <a:prstGeom prst="wedgeRoundRectCallout">
            <a:avLst>
              <a:gd name="adj1" fmla="val -65987"/>
              <a:gd name="adj2" fmla="val 64836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 на метода</a:t>
            </a:r>
          </a:p>
        </p:txBody>
      </p:sp>
      <p:sp>
        <p:nvSpPr>
          <p:cNvPr id="12" name="AutoShape 23"/>
          <p:cNvSpPr>
            <a:spLocks noChangeArrowheads="1"/>
          </p:cNvSpPr>
          <p:nvPr/>
        </p:nvSpPr>
        <p:spPr bwMode="auto">
          <a:xfrm>
            <a:off x="188815" y="990600"/>
            <a:ext cx="2552797" cy="753345"/>
          </a:xfrm>
          <a:prstGeom prst="wedgeRoundRectCallout">
            <a:avLst>
              <a:gd name="adj1" fmla="val 62427"/>
              <a:gd name="adj2" fmla="val 60781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 на връщания резултат</a:t>
            </a:r>
          </a:p>
        </p:txBody>
      </p:sp>
      <p:sp>
        <p:nvSpPr>
          <p:cNvPr id="13" name="AutoShape 23"/>
          <p:cNvSpPr>
            <a:spLocks noChangeArrowheads="1"/>
          </p:cNvSpPr>
          <p:nvPr/>
        </p:nvSpPr>
        <p:spPr bwMode="auto">
          <a:xfrm>
            <a:off x="7694612" y="1118269"/>
            <a:ext cx="2141887" cy="637601"/>
          </a:xfrm>
          <a:prstGeom prst="wedgeRoundRectCallout">
            <a:avLst>
              <a:gd name="adj1" fmla="val -75511"/>
              <a:gd name="adj2" fmla="val 64876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Параметри</a:t>
            </a:r>
          </a:p>
        </p:txBody>
      </p:sp>
      <p:sp>
        <p:nvSpPr>
          <p:cNvPr id="14" name="AutoShape 23"/>
          <p:cNvSpPr>
            <a:spLocks noChangeArrowheads="1"/>
          </p:cNvSpPr>
          <p:nvPr/>
        </p:nvSpPr>
        <p:spPr bwMode="auto">
          <a:xfrm>
            <a:off x="9542481" y="2140491"/>
            <a:ext cx="1620387" cy="983709"/>
          </a:xfrm>
          <a:prstGeom prst="wedgeRoundRectCallout">
            <a:avLst>
              <a:gd name="adj1" fmla="val -98963"/>
              <a:gd name="adj2" fmla="val 43008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Тяло на метода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389812" y="4109107"/>
            <a:ext cx="4114800" cy="237870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class Program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{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static void </a:t>
            </a:r>
            <a:r>
              <a:rPr lang="en-GB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Main()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{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}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}</a:t>
            </a:r>
            <a:endParaRPr lang="en-US" sz="2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</p:txBody>
      </p:sp>
      <p:sp>
        <p:nvSpPr>
          <p:cNvPr id="16" name="Slide Number Placeholder">
            <a:extLst>
              <a:ext uri="{FF2B5EF4-FFF2-40B4-BE49-F238E27FC236}">
                <a16:creationId xmlns:a16="http://schemas.microsoft.com/office/drawing/2014/main" id="{0315C8D5-0D81-40CC-ADA0-AD02059EE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8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 animBg="1"/>
      <p:bldP spid="12" grpId="0" animBg="1"/>
      <p:bldP spid="13" grpId="0" animBg="1"/>
      <p:bldP spid="1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998412" cy="55703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Методите първо се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дефинират</a:t>
            </a:r>
            <a:r>
              <a:rPr lang="en-US" dirty="0"/>
              <a:t>, </a:t>
            </a:r>
            <a:r>
              <a:rPr lang="bg-BG" dirty="0"/>
              <a:t>а после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извикват</a:t>
            </a:r>
            <a:r>
              <a:rPr lang="en-US" dirty="0"/>
              <a:t> </a:t>
            </a:r>
            <a:r>
              <a:rPr lang="en-US" sz="3000" dirty="0"/>
              <a:t>(</a:t>
            </a:r>
            <a:r>
              <a:rPr lang="bg-BG" sz="3000" dirty="0"/>
              <a:t>многократно</a:t>
            </a:r>
            <a:r>
              <a:rPr lang="en-US" sz="3000" dirty="0"/>
              <a:t>)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Методите </a:t>
            </a:r>
            <a:r>
              <a:rPr lang="bg-BG" dirty="0"/>
              <a:t>могат да бъдат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извикани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чрез името им</a:t>
            </a:r>
            <a:r>
              <a:rPr lang="en-US" dirty="0"/>
              <a:t> +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()</a:t>
            </a:r>
            <a:r>
              <a:rPr lang="en-US" dirty="0"/>
              <a:t>: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6612" y="1840210"/>
            <a:ext cx="10515600" cy="200495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36000" rIns="180000" bIns="72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static void PrintHeader()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{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Console.WriteLine("----------");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}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Извикване на метод</a:t>
            </a: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35024" y="4598376"/>
            <a:ext cx="10515600" cy="196860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36000" rIns="144000" bIns="36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static void Main()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{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PrintHeader()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}</a:t>
            </a:r>
          </a:p>
        </p:txBody>
      </p:sp>
      <p:sp>
        <p:nvSpPr>
          <p:cNvPr id="10" name="AutoShape 23"/>
          <p:cNvSpPr>
            <a:spLocks noChangeArrowheads="1"/>
          </p:cNvSpPr>
          <p:nvPr/>
        </p:nvSpPr>
        <p:spPr bwMode="auto">
          <a:xfrm>
            <a:off x="8304212" y="2162272"/>
            <a:ext cx="2462100" cy="1114328"/>
          </a:xfrm>
          <a:prstGeom prst="wedgeRoundRectCallout">
            <a:avLst>
              <a:gd name="adj1" fmla="val -132103"/>
              <a:gd name="adj2" fmla="val -5063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Дефиниране</a:t>
            </a:r>
            <a:r>
              <a:rPr lang="bg-BG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метода</a:t>
            </a:r>
            <a:endParaRPr lang="bg-BG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AutoShape 23"/>
          <p:cNvSpPr>
            <a:spLocks noChangeArrowheads="1"/>
          </p:cNvSpPr>
          <p:nvPr/>
        </p:nvSpPr>
        <p:spPr bwMode="auto">
          <a:xfrm>
            <a:off x="5408612" y="4895493"/>
            <a:ext cx="2286000" cy="1114328"/>
          </a:xfrm>
          <a:prstGeom prst="wedgeRoundRectCallout">
            <a:avLst>
              <a:gd name="adj1" fmla="val -96170"/>
              <a:gd name="adj2" fmla="val 3303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Извикване</a:t>
            </a:r>
            <a:r>
              <a:rPr lang="bg-BG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метода</a:t>
            </a:r>
            <a:endParaRPr lang="en-US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D9D3C53A-801C-46B7-A604-9FE03E4662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36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0413" y="1151121"/>
            <a:ext cx="6742199" cy="5570355"/>
          </a:xfrm>
        </p:spPr>
        <p:txBody>
          <a:bodyPr/>
          <a:lstStyle/>
          <a:p>
            <a:r>
              <a:rPr lang="bg-BG" dirty="0"/>
              <a:t>Метод може да бъде извикан от</a:t>
            </a:r>
            <a:r>
              <a:rPr lang="en-US" dirty="0"/>
              <a:t>:</a:t>
            </a:r>
          </a:p>
          <a:p>
            <a:pPr lvl="1"/>
            <a:r>
              <a:rPr lang="bg-BG" dirty="0"/>
              <a:t>Метода</a:t>
            </a:r>
            <a:r>
              <a:rPr lang="en-US" dirty="0"/>
              <a:t> Main</a:t>
            </a:r>
            <a:r>
              <a:rPr lang="bg-BG" dirty="0"/>
              <a:t> </a:t>
            </a:r>
            <a:r>
              <a:rPr lang="en-US" dirty="0"/>
              <a:t>–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Main()</a:t>
            </a:r>
          </a:p>
          <a:p>
            <a:pPr lvl="1"/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377887" lvl="1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377887" lvl="1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 err="1">
                <a:solidFill>
                  <a:schemeClr val="tx2">
                    <a:lumMod val="75000"/>
                  </a:schemeClr>
                </a:solidFill>
              </a:rPr>
              <a:t>Сво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то тяло </a:t>
            </a:r>
            <a:r>
              <a:rPr lang="en-US" dirty="0"/>
              <a:t>– </a:t>
            </a:r>
            <a:r>
              <a:rPr lang="bg-BG" dirty="0"/>
              <a:t>рекурсия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Извикване на метод </a:t>
            </a:r>
            <a:r>
              <a:rPr lang="en-US" dirty="0"/>
              <a:t>(2)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998248" y="2592244"/>
            <a:ext cx="4029364" cy="183318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36000" rIns="144000" bIns="36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static void Main()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{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PrintHeader()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}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447144" y="2553514"/>
            <a:ext cx="4868124" cy="227330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36000" rIns="144000" bIns="36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static void PrintHeader()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{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PrintHeaderTop()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PrintHeaderBottom()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}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212" y="5105400"/>
            <a:ext cx="6059056" cy="1443601"/>
          </a:xfrm>
          <a:prstGeom prst="rect">
            <a:avLst/>
          </a:prstGeom>
        </p:spPr>
      </p:pic>
      <p:sp>
        <p:nvSpPr>
          <p:cNvPr id="9" name="Content Placeholder 6"/>
          <p:cNvSpPr txBox="1">
            <a:spLocks/>
          </p:cNvSpPr>
          <p:nvPr/>
        </p:nvSpPr>
        <p:spPr>
          <a:xfrm>
            <a:off x="5637212" y="1815524"/>
            <a:ext cx="5181600" cy="1475979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bg-BG" dirty="0"/>
              <a:t>Някой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друг метод</a:t>
            </a:r>
            <a:endParaRPr 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98248" y="5182048"/>
            <a:ext cx="4029364" cy="95294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36000" rIns="144000" bIns="36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static void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Crash()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{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Crash()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; }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28BB6E89-2F6B-472E-ADC0-4422604A6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28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Създайте метод, който отпечатва празна касова бележка</a:t>
            </a:r>
            <a:r>
              <a:rPr lang="en-US" dirty="0"/>
              <a:t>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Празна касова бележка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49648" y="2209800"/>
            <a:ext cx="2057400" cy="6920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Header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494212" y="1967772"/>
            <a:ext cx="6248400" cy="116606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CASH RECEIPT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------------------------------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3808412" y="2365342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49648" y="3575115"/>
            <a:ext cx="2057400" cy="6920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Body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514955" y="4724633"/>
            <a:ext cx="6227657" cy="116606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------------------------------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© SoftUni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3804976" y="5112133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446212" y="4953000"/>
            <a:ext cx="2057400" cy="6920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Footer</a:t>
            </a:r>
          </a:p>
        </p:txBody>
      </p:sp>
      <p:sp>
        <p:nvSpPr>
          <p:cNvPr id="19" name="Right Arrow 15"/>
          <p:cNvSpPr/>
          <p:nvPr/>
        </p:nvSpPr>
        <p:spPr>
          <a:xfrm>
            <a:off x="3808412" y="3730657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514955" y="3353267"/>
            <a:ext cx="6227657" cy="116606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Charged to____________________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Received by___________________</a:t>
            </a:r>
          </a:p>
        </p:txBody>
      </p:sp>
      <p:sp>
        <p:nvSpPr>
          <p:cNvPr id="17" name="Slide Number Placeholder">
            <a:extLst>
              <a:ext uri="{FF2B5EF4-FFF2-40B4-BE49-F238E27FC236}">
                <a16:creationId xmlns:a16="http://schemas.microsoft.com/office/drawing/2014/main" id="{5C60C260-6441-4A5B-AE3D-DF6F0BC61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167252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7161</TotalTime>
  <Words>2224</Words>
  <Application>Microsoft Office PowerPoint</Application>
  <PresentationFormat>Custom</PresentationFormat>
  <Paragraphs>482</Paragraphs>
  <Slides>36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Consolas</vt:lpstr>
      <vt:lpstr>Wingdings</vt:lpstr>
      <vt:lpstr>Wingdings 2</vt:lpstr>
      <vt:lpstr>SoftUni 16x9</vt:lpstr>
      <vt:lpstr>Методи</vt:lpstr>
      <vt:lpstr>Съдържание</vt:lpstr>
      <vt:lpstr>Дефиниране и извикване на методи</vt:lpstr>
      <vt:lpstr>Прости методи</vt:lpstr>
      <vt:lpstr>Защо да използваме методи?</vt:lpstr>
      <vt:lpstr>Дефиниране на методи</vt:lpstr>
      <vt:lpstr>Извикване на метод</vt:lpstr>
      <vt:lpstr>Извикване на метод (2)</vt:lpstr>
      <vt:lpstr>Задача: Празна касова бележка</vt:lpstr>
      <vt:lpstr>Решение: Празна касова бележка</vt:lpstr>
      <vt:lpstr>Методи с параметри</vt:lpstr>
      <vt:lpstr>Параметри на методите</vt:lpstr>
      <vt:lpstr>Параметри на методите (2)</vt:lpstr>
      <vt:lpstr>Задача: Знака на цяло число</vt:lpstr>
      <vt:lpstr>Решение: Знак на цяло число</vt:lpstr>
      <vt:lpstr>Опционални параметри</vt:lpstr>
      <vt:lpstr>Задача: Отпечатване на триъгълник</vt:lpstr>
      <vt:lpstr>Решение: Отпечатване на триъгълник</vt:lpstr>
      <vt:lpstr>Решение: Отпечатване на триъгълник (2)</vt:lpstr>
      <vt:lpstr>Задача: Начертайте запълнен квадрат</vt:lpstr>
      <vt:lpstr>Връщана стойност от метод</vt:lpstr>
      <vt:lpstr>Типове връщана стойност</vt:lpstr>
      <vt:lpstr>Оператор return</vt:lpstr>
      <vt:lpstr>Използването на връщана стойност</vt:lpstr>
      <vt:lpstr>Конвертор на температури – пример</vt:lpstr>
      <vt:lpstr>Задача: Пресмятане на лице на триъгълник</vt:lpstr>
      <vt:lpstr>Решение: Пресмятане на лице на триъгълник</vt:lpstr>
      <vt:lpstr>Задача: Метод за повдигане на степен</vt:lpstr>
      <vt:lpstr>Предефиниране на методи</vt:lpstr>
      <vt:lpstr>Сигнатура на метод</vt:lpstr>
      <vt:lpstr>Предефиниране на методи</vt:lpstr>
      <vt:lpstr>Сигнатура и връщан тип данни</vt:lpstr>
      <vt:lpstr>Задача: По-голямото от две числа</vt:lpstr>
      <vt:lpstr>Какво научихме този час?</vt:lpstr>
      <vt:lpstr>Методи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Development Basics – Course Overview</dc:title>
  <dc:subject>Software Development Course</dc:subject>
  <dc:creator>Software University Foundation</dc:creator>
  <cp:keywords>session; cache; pipeline; CSRF; sockets; rest; signalR; roles; authentication; authorization; web; net; core; entity; framework; csharp; server; http; protocol; html; css; cookies; asp; mvc; identity; razor; filters; SoftUni; Software University; programming; software development; software engineering; course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2019-12-16T19:18:44Z</dcterms:modified>
  <cp:category>programming;computer programming;software development;web development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