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402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464" r:id="rId15"/>
    <p:sldId id="505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AE218BF-341B-4AC2-9048-99E5A67B81CE}">
          <p14:sldIdLst>
            <p14:sldId id="402"/>
          </p14:sldIdLst>
        </p14:section>
        <p14:section name="LINQ" id="{C69A0305-ECC6-41CA-AC3D-83114E551E98}">
          <p14:sldIdLst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</p14:sldIdLst>
        </p14:section>
        <p14:section name="Conclusion" id="{3C16A357-05A1-4FAE-B7C6-457ED08666CC}">
          <p14:sldIdLst>
            <p14:sldId id="464"/>
            <p14:sldId id="505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F71C74B-08C4-467A-9C65-3E761246EC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1845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5B6AE8B-62A4-456B-BDF6-05045620EB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3615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6190DC3-059E-42B5-A87A-532FA46D0A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6309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3454DF-5D79-4CCC-8688-D93C1FD110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894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it-kariera.mon.bg/e-learnin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12" y="279016"/>
            <a:ext cx="11110699" cy="1404218"/>
          </a:xfrm>
        </p:spPr>
        <p:txBody>
          <a:bodyPr>
            <a:normAutofit/>
          </a:bodyPr>
          <a:lstStyle/>
          <a:p>
            <a:r>
              <a:rPr lang="bg-BG" dirty="0"/>
              <a:t>Речници, ламбда изрази и </a:t>
            </a:r>
            <a:r>
              <a:rPr lang="en-US" dirty="0"/>
              <a:t>LINQ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845" y="1712317"/>
            <a:ext cx="10698465" cy="881182"/>
          </a:xfrm>
        </p:spPr>
        <p:txBody>
          <a:bodyPr>
            <a:normAutofit/>
          </a:bodyPr>
          <a:lstStyle/>
          <a:p>
            <a:r>
              <a:rPr lang="bg-BG" dirty="0"/>
              <a:t>Колекции и заявки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832333" y="3661957"/>
            <a:ext cx="225929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AA4D6C-D331-468E-881C-B2F5296648AC}"/>
              </a:ext>
            </a:extLst>
          </p:cNvPr>
          <p:cNvGrpSpPr/>
          <p:nvPr/>
        </p:nvGrpSpPr>
        <p:grpSpPr>
          <a:xfrm>
            <a:off x="7389812" y="3514653"/>
            <a:ext cx="4310874" cy="2836186"/>
            <a:chOff x="8069640" y="3761503"/>
            <a:chExt cx="3376573" cy="2440899"/>
          </a:xfrm>
        </p:grpSpPr>
        <p:pic>
          <p:nvPicPr>
            <p:cNvPr id="15" name="Picture 2" descr="Image result for dictionary icon modern">
              <a:extLst>
                <a:ext uri="{FF2B5EF4-FFF2-40B4-BE49-F238E27FC236}">
                  <a16:creationId xmlns:a16="http://schemas.microsoft.com/office/drawing/2014/main" id="{026E328E-4C97-45C4-909A-D7BFF760C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0394BF-5B27-40ED-873A-672ACFAB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9CA5B1-C4E6-4F64-A374-5E57101EF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2" name="Picture 21" descr="http://softuni.b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4" name="Picture 4" title="CC-BY-NC-SA License">
              <a:hlinkClick r:id="rId7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9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1907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Други операции на колекции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Обръщане на колекцията 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Reverse()</a:t>
            </a:r>
          </a:p>
          <a:p>
            <a:endParaRPr lang="en-US" dirty="0"/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bg-BG" dirty="0"/>
              <a:t>Слепяне чрез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Concat()</a:t>
            </a:r>
            <a:r>
              <a:rPr lang="en-US" noProof="1"/>
              <a:t>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312" y="1934392"/>
            <a:ext cx="10882200" cy="162273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int[] nums = { 1, 2, 3, 4, 5, 6};</a:t>
            </a:r>
          </a:p>
          <a:p>
            <a:r>
              <a:rPr lang="en-US" sz="3200" noProof="1"/>
              <a:t>nums = nums.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Reverse</a:t>
            </a:r>
            <a:r>
              <a:rPr lang="en-US" sz="3200" noProof="1"/>
              <a:t>(); </a:t>
            </a:r>
          </a:p>
          <a:p>
            <a:r>
              <a:rPr lang="en-US" sz="3200" noProof="1">
                <a:solidFill>
                  <a:srgbClr val="BAB398"/>
                </a:solidFill>
              </a:rPr>
              <a:t>// nums = 6, 5, 4, 3, 2, 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3312" y="4372291"/>
            <a:ext cx="10882200" cy="21151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int[] nums = { 1, 2, 3, 4, 5, 6 };</a:t>
            </a:r>
          </a:p>
          <a:p>
            <a:r>
              <a:rPr lang="en-US" sz="3200" noProof="1"/>
              <a:t>int[] otherNums = { 7, 8, 9, 0 };</a:t>
            </a:r>
          </a:p>
          <a:p>
            <a:r>
              <a:rPr lang="en-US" sz="3200" noProof="1"/>
              <a:t>nums = nums.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Concat</a:t>
            </a:r>
            <a:r>
              <a:rPr lang="en-US" sz="3200" noProof="1"/>
              <a:t>(otherNums); </a:t>
            </a:r>
          </a:p>
          <a:p>
            <a:r>
              <a:rPr lang="en-US" sz="3200" noProof="1">
                <a:solidFill>
                  <a:srgbClr val="BAB398"/>
                </a:solidFill>
              </a:rPr>
              <a:t>// nums = 1, 2, 3, 4, 5, 6, 7, 8, 9, 0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C89C182-AC82-4C23-9CAF-F47195A50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 масив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4*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цели числа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сгънете го</a:t>
            </a:r>
            <a:r>
              <a:rPr lang="en-US" dirty="0"/>
              <a:t> </a:t>
            </a:r>
            <a:r>
              <a:rPr lang="bg-BG" dirty="0"/>
              <a:t>както е показано</a:t>
            </a:r>
            <a:r>
              <a:rPr lang="en-US" dirty="0"/>
              <a:t> </a:t>
            </a:r>
            <a:r>
              <a:rPr lang="bg-BG" dirty="0"/>
              <a:t>и изведете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сумата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от горните и долните редове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цели числа</a:t>
            </a:r>
            <a:r>
              <a:rPr lang="en-US" dirty="0"/>
              <a:t>):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Сгъни и сумирай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40087" y="3815379"/>
            <a:ext cx="2743200" cy="8871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1 2 </a:t>
            </a: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3 4 5 6 </a:t>
            </a:r>
            <a:r>
              <a:rPr lang="en-US" sz="2600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7 8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919165" y="4085076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32979" y="3815379"/>
            <a:ext cx="1512144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2 1 </a:t>
            </a:r>
            <a:r>
              <a:rPr lang="en-US" sz="2600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8 7</a:t>
            </a:r>
          </a:p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3 4 5 6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079659" y="4085076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599612" y="3815379"/>
            <a:ext cx="1752600" cy="8871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5 5 13 13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0412" y="5437427"/>
            <a:ext cx="4359726" cy="8871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 3 -1 </a:t>
            </a: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2 5 0 1 9 8 </a:t>
            </a:r>
            <a:r>
              <a:rPr lang="en-US" sz="2600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6 7 -2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265177" y="5707124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94869" y="5437427"/>
            <a:ext cx="2356943" cy="8871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2600" b="1" spc="-15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-1 3 4 </a:t>
            </a:r>
            <a:r>
              <a:rPr lang="en-US" sz="2600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-2 7 6</a:t>
            </a:r>
          </a:p>
          <a:p>
            <a:pPr algn="ctr"/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2 5 0  1 9 8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8304212" y="5707124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832355" y="5437427"/>
            <a:ext cx="2519857" cy="8871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8 4 -1 16 14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83286" y="2510204"/>
            <a:ext cx="1520925" cy="8871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</a:t>
            </a: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2 3</a:t>
            </a:r>
            <a:r>
              <a:rPr lang="en-US" sz="2600" b="1" spc="-15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600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8440090" y="2779901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941979" y="2510204"/>
            <a:ext cx="886234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</a:t>
            </a:r>
            <a:r>
              <a:rPr lang="en-US" sz="2600" b="1" spc="-15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6</a:t>
            </a:r>
            <a:endParaRPr lang="en-US" sz="2600" b="1" spc="-15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2 3</a:t>
            </a:r>
            <a:endParaRPr lang="en-US" sz="2600" b="1" spc="-150" noProof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9953967" y="2779901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0721" y="2510204"/>
            <a:ext cx="891491" cy="8871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b="1" spc="-15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7 9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9498" y="3014062"/>
            <a:ext cx="3015114" cy="2167538"/>
            <a:chOff x="216658" y="2563502"/>
            <a:chExt cx="3015114" cy="2167538"/>
          </a:xfrm>
        </p:grpSpPr>
        <p:sp>
          <p:nvSpPr>
            <p:cNvPr id="30" name="Rectangle 29"/>
            <p:cNvSpPr/>
            <p:nvPr/>
          </p:nvSpPr>
          <p:spPr>
            <a:xfrm>
              <a:off x="988438" y="2617571"/>
              <a:ext cx="1447800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3 4 5 6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543358">
              <a:off x="216658" y="2563502"/>
              <a:ext cx="718763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1 2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 rot="21172160">
              <a:off x="2502736" y="2573917"/>
              <a:ext cx="729036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9BE5FF"/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7 8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09584" y="4350040"/>
              <a:ext cx="1447800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3 4 5 6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9767020">
              <a:off x="936768" y="3865274"/>
              <a:ext cx="718763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1 2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11713478">
              <a:off x="1804211" y="3848545"/>
              <a:ext cx="729036" cy="381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69D8FF"/>
                  </a:solidFill>
                  <a:effectLst>
                    <a:outerShdw blurRad="63500" sx="104000" sy="104000" algn="ctr" rotWithShape="0">
                      <a:prstClr val="black">
                        <a:alpha val="50000"/>
                      </a:prstClr>
                    </a:outerShdw>
                  </a:effectLst>
                </a:rPr>
                <a:t>7 8 </a:t>
              </a: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528440" y="3202281"/>
              <a:ext cx="381000" cy="4180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</p:grpSp>
      <p:sp>
        <p:nvSpPr>
          <p:cNvPr id="33" name="Slide Number Placeholder">
            <a:extLst>
              <a:ext uri="{FF2B5EF4-FFF2-40B4-BE49-F238E27FC236}">
                <a16:creationId xmlns:a16="http://schemas.microsoft.com/office/drawing/2014/main" id="{FB278F87-A6A3-4643-AED0-1A6C60801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Сгъни и сумирай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0412" y="1103857"/>
            <a:ext cx="10668000" cy="499288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900" noProof="1"/>
              <a:t>int[] arr = Console.ReadLine()</a:t>
            </a:r>
          </a:p>
          <a:p>
            <a:r>
              <a:rPr lang="en-US" sz="2900" noProof="1"/>
              <a:t>  .Split(' ').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sz="2900" noProof="1"/>
              <a:t>(int.Parse).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ToArray</a:t>
            </a:r>
            <a:r>
              <a:rPr lang="en-US" sz="2900" noProof="1"/>
              <a:t>();</a:t>
            </a:r>
          </a:p>
          <a:p>
            <a:pPr>
              <a:spcBef>
                <a:spcPts val="600"/>
              </a:spcBef>
            </a:pPr>
            <a:r>
              <a:rPr lang="en-US" sz="2900" noProof="1"/>
              <a:t>int k = arr.Length / 4;</a:t>
            </a:r>
          </a:p>
          <a:p>
            <a:pPr>
              <a:spcBef>
                <a:spcPts val="1200"/>
              </a:spcBef>
            </a:pPr>
            <a:r>
              <a:rPr lang="en-US" sz="2900" noProof="1"/>
              <a:t>int[] row1left = arr.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sz="2900" noProof="1"/>
              <a:t>(k).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Reverse</a:t>
            </a:r>
            <a:r>
              <a:rPr lang="en-US" sz="2900" noProof="1"/>
              <a:t>().ToArray();</a:t>
            </a:r>
          </a:p>
          <a:p>
            <a:r>
              <a:rPr lang="en-US" sz="2900" noProof="1"/>
              <a:t>int[] row1right = arr.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Reverse</a:t>
            </a:r>
            <a:r>
              <a:rPr lang="en-US" sz="2900" noProof="1"/>
              <a:t>().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sz="2900" noProof="1"/>
              <a:t>(k).ToArray();</a:t>
            </a:r>
          </a:p>
          <a:p>
            <a:r>
              <a:rPr lang="en-US" sz="2900" noProof="1"/>
              <a:t>int[] row1 = row1left.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Concat</a:t>
            </a:r>
            <a:r>
              <a:rPr lang="en-US" sz="2900" noProof="1"/>
              <a:t>(row1right).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ToArray</a:t>
            </a:r>
            <a:r>
              <a:rPr lang="en-US" sz="2900" noProof="1"/>
              <a:t>();</a:t>
            </a:r>
          </a:p>
          <a:p>
            <a:r>
              <a:rPr lang="en-US" sz="2900" noProof="1"/>
              <a:t>int[] row2 = arr.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Skip</a:t>
            </a:r>
            <a:r>
              <a:rPr lang="en-US" sz="2900" noProof="1"/>
              <a:t>(k).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sz="2900" noProof="1"/>
              <a:t>(2 * k).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ToArray</a:t>
            </a:r>
            <a:r>
              <a:rPr lang="en-US" sz="2900" noProof="1"/>
              <a:t>();</a:t>
            </a:r>
          </a:p>
          <a:p>
            <a:pPr>
              <a:spcBef>
                <a:spcPts val="1200"/>
              </a:spcBef>
            </a:pPr>
            <a:r>
              <a:rPr lang="en-US" sz="2900" noProof="1"/>
              <a:t>var sumArr =</a:t>
            </a:r>
          </a:p>
          <a:p>
            <a:r>
              <a:rPr lang="en-US" sz="2900" noProof="1"/>
              <a:t>  row1.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sz="2900" noProof="1"/>
              <a:t>(</a:t>
            </a:r>
            <a:r>
              <a:rPr lang="en-US" sz="2900" noProof="1">
                <a:solidFill>
                  <a:schemeClr val="tx2">
                    <a:lumMod val="75000"/>
                  </a:schemeClr>
                </a:solidFill>
              </a:rPr>
              <a:t>(x, index) =&gt; x + row2[index]</a:t>
            </a:r>
            <a:r>
              <a:rPr lang="en-US" sz="2900" noProof="1"/>
              <a:t>);</a:t>
            </a:r>
          </a:p>
          <a:p>
            <a:r>
              <a:rPr lang="en-US" sz="2900" noProof="1"/>
              <a:t>Console.WriteLine(string.Join(" ", sumArr));</a:t>
            </a:r>
            <a:endParaRPr lang="en-US" sz="29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E96742D-BC29-4560-8BFD-662BBF9CF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4" y="1151121"/>
            <a:ext cx="7881824" cy="55703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g-BG" sz="3200" noProof="1">
                <a:sym typeface="Wingdings" panose="05000000000000000000" pitchFamily="2" charset="2"/>
              </a:rPr>
              <a:t>Ламбда изразите напомнят функциите: лявата страна описва параметрите, а дясната – израза или твърдението</a:t>
            </a:r>
          </a:p>
          <a:p>
            <a:pPr>
              <a:spcBef>
                <a:spcPts val="0"/>
              </a:spcBef>
            </a:pPr>
            <a:endParaRPr lang="bg-BG" sz="3200" noProof="1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bg-BG" sz="3200" noProof="1">
                <a:sym typeface="Wingdings" panose="05000000000000000000" pitchFamily="2" charset="2"/>
              </a:rPr>
              <a:t>Полезни са за компактно задаване на критерии при извличане на данни, сортировка и др.</a:t>
            </a:r>
            <a:endParaRPr lang="en-US" sz="3200" noProof="1">
              <a:sym typeface="Wingdings" panose="05000000000000000000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58" y="1407665"/>
            <a:ext cx="2207821" cy="141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60257" y="1911690"/>
            <a:ext cx="2106858" cy="22801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37BA17-1BFD-47AF-9914-DAA92CFCA603}"/>
              </a:ext>
            </a:extLst>
          </p:cNvPr>
          <p:cNvGrpSpPr/>
          <p:nvPr/>
        </p:nvGrpSpPr>
        <p:grpSpPr>
          <a:xfrm>
            <a:off x="8913812" y="4452622"/>
            <a:ext cx="2362200" cy="1811597"/>
            <a:chOff x="8069640" y="3761503"/>
            <a:chExt cx="3376573" cy="2440899"/>
          </a:xfrm>
        </p:grpSpPr>
        <p:pic>
          <p:nvPicPr>
            <p:cNvPr id="16" name="Picture 2" descr="Image result for dictionary icon modern">
              <a:extLst>
                <a:ext uri="{FF2B5EF4-FFF2-40B4-BE49-F238E27FC236}">
                  <a16:creationId xmlns:a16="http://schemas.microsoft.com/office/drawing/2014/main" id="{E2327C48-4092-42A0-8311-7554E3439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45E168-8E0C-4936-9136-AFA43FEA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5BF4AB-3B99-4DEA-BE2C-461A4D55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674CEF-BAD1-4A53-9A79-FAAC539D7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Речници, ламбда изрази и </a:t>
            </a:r>
            <a:r>
              <a:rPr lang="en-US" sz="4800" dirty="0"/>
              <a:t>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5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E0748E1-1766-4308-9A8F-93AAC06B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Ламбда изразите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анонимна функция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съдържаща изрази и твърдения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Ламбда изразите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Използват ламбда оператор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</a:rPr>
              <a:t>=&gt;</a:t>
            </a:r>
          </a:p>
          <a:p>
            <a:pPr lvl="2">
              <a:lnSpc>
                <a:spcPct val="110000"/>
              </a:lnSpc>
            </a:pPr>
            <a:r>
              <a:rPr lang="bg-BG" sz="3200" dirty="0"/>
              <a:t>Чете се като </a:t>
            </a:r>
            <a:r>
              <a:rPr lang="en-US" sz="3200" dirty="0"/>
              <a:t>„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води към</a:t>
            </a:r>
            <a:r>
              <a:rPr lang="bg-BG" sz="3200" dirty="0"/>
              <a:t>“</a:t>
            </a:r>
            <a:endParaRPr lang="en-US" sz="3200" dirty="0"/>
          </a:p>
          <a:p>
            <a:pPr lvl="1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Лявата страна</a:t>
            </a:r>
            <a:r>
              <a:rPr lang="en-US" dirty="0"/>
              <a:t> </a:t>
            </a:r>
            <a:r>
              <a:rPr lang="bg-BG" dirty="0"/>
              <a:t>описва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входните</a:t>
            </a:r>
            <a:r>
              <a:rPr lang="en-US" dirty="0"/>
              <a:t> </a:t>
            </a:r>
            <a:r>
              <a:rPr lang="bg-BG" dirty="0"/>
              <a:t>параметри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Дясната</a:t>
            </a:r>
            <a:r>
              <a:rPr lang="en-US" dirty="0"/>
              <a:t> </a:t>
            </a:r>
            <a:r>
              <a:rPr lang="bg-BG" dirty="0"/>
              <a:t>страна описва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израза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твърдението</a:t>
            </a:r>
            <a:endParaRPr lang="en-US" dirty="0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Ламбда Изрази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5293" y="2492879"/>
            <a:ext cx="10668000" cy="59322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noProof="1"/>
              <a:t>var lambda = (a =&gt; a &gt; 5);</a:t>
            </a:r>
            <a:endParaRPr lang="en-US" sz="28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D5259E1-D153-496A-8E35-0EE29F8FB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13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1"/>
            <a:ext cx="11804822" cy="1301087"/>
          </a:xfrm>
        </p:spPr>
        <p:txBody>
          <a:bodyPr>
            <a:normAutofit/>
          </a:bodyPr>
          <a:lstStyle/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</a:pPr>
            <a:r>
              <a:rPr lang="bg-BG" sz="3400" dirty="0">
                <a:solidFill>
                  <a:schemeClr val="tx2">
                    <a:lumMod val="75000"/>
                  </a:schemeClr>
                </a:solidFill>
              </a:rPr>
              <a:t>Ламбда функциите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400" dirty="0"/>
              <a:t>са</a:t>
            </a:r>
            <a:r>
              <a:rPr lang="en-US" sz="3400" dirty="0"/>
              <a:t> </a:t>
            </a:r>
            <a:r>
              <a:rPr lang="bg-BG" sz="3400" dirty="0"/>
              <a:t>внедрени методи</a:t>
            </a:r>
            <a:r>
              <a:rPr lang="en-US" sz="3400" dirty="0"/>
              <a:t> (</a:t>
            </a:r>
            <a:r>
              <a:rPr lang="bg-BG" sz="3400" dirty="0"/>
              <a:t>функции</a:t>
            </a:r>
            <a:r>
              <a:rPr lang="en-US" sz="3400" dirty="0"/>
              <a:t>) </a:t>
            </a:r>
            <a:r>
              <a:rPr lang="bg-BG" sz="3400" dirty="0"/>
              <a:t>които вземат входни параметри и връщат  стойности</a:t>
            </a:r>
            <a:r>
              <a:rPr lang="en-US" sz="3400" dirty="0"/>
              <a:t>:</a:t>
            </a:r>
          </a:p>
          <a:p>
            <a:pPr marL="304747" lvl="1" indent="-304747">
              <a:lnSpc>
                <a:spcPct val="100000"/>
              </a:lnSpc>
              <a:spcBef>
                <a:spcPts val="1200"/>
              </a:spcBef>
              <a:buClr>
                <a:srgbClr val="F2B254"/>
              </a:buClr>
              <a:buSzPct val="100000"/>
            </a:pPr>
            <a:endParaRPr lang="en-US" sz="34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304747" lvl="1" indent="-304747">
              <a:lnSpc>
                <a:spcPct val="100000"/>
              </a:lnSpc>
              <a:spcBef>
                <a:spcPts val="1200"/>
              </a:spcBef>
              <a:buClr>
                <a:srgbClr val="F2B254"/>
              </a:buClr>
              <a:buSzPct val="100000"/>
            </a:pPr>
            <a:endParaRPr lang="en-US" sz="34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304747" lvl="1" indent="-304747">
              <a:lnSpc>
                <a:spcPct val="100000"/>
              </a:lnSpc>
              <a:spcBef>
                <a:spcPts val="1200"/>
              </a:spcBef>
              <a:buClr>
                <a:srgbClr val="F2B254"/>
              </a:buClr>
              <a:buSzPct val="100000"/>
            </a:pPr>
            <a:endParaRPr lang="en-US" sz="34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Ламбда функции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412" y="2362200"/>
            <a:ext cx="20574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x</a:t>
            </a:r>
            <a:r>
              <a:rPr lang="en-US" noProof="1">
                <a:latin typeface="+mn-lt"/>
              </a:rPr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=&gt;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x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/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87810" y="2362200"/>
            <a:ext cx="8040601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static int Func(int x) {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return x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/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}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2930524" y="2530035"/>
            <a:ext cx="341399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1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87810" y="3297854"/>
            <a:ext cx="8040601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static bool Func(int x) {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return x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!=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}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2930524" y="3465689"/>
            <a:ext cx="341399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1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0412" y="3297854"/>
            <a:ext cx="20574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x</a:t>
            </a:r>
            <a:r>
              <a:rPr lang="en-US" noProof="1">
                <a:latin typeface="+mn-lt"/>
              </a:rPr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=&gt;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x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!=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930524" y="4462654"/>
            <a:ext cx="341399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1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0412" y="4294819"/>
            <a:ext cx="20574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()</a:t>
            </a:r>
            <a:r>
              <a:rPr lang="en-US" noProof="1">
                <a:latin typeface="+mn-lt"/>
              </a:rPr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=&gt;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42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87810" y="4294819"/>
            <a:ext cx="8040601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static int Func() {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return 42;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}</a:t>
            </a:r>
          </a:p>
        </p:txBody>
      </p:sp>
      <p:sp>
        <p:nvSpPr>
          <p:cNvPr id="25" name="Left-Right Arrow 16"/>
          <p:cNvSpPr/>
          <p:nvPr/>
        </p:nvSpPr>
        <p:spPr>
          <a:xfrm>
            <a:off x="3579812" y="5427292"/>
            <a:ext cx="341399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1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0412" y="5259457"/>
            <a:ext cx="27432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(x, y)</a:t>
            </a:r>
            <a:r>
              <a:rPr lang="en-US" noProof="1">
                <a:latin typeface="+mn-lt"/>
              </a:rPr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=&gt;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x+y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037012" y="5259457"/>
            <a:ext cx="7391399" cy="10071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static int Func(int x, int y)</a:t>
            </a:r>
          </a:p>
          <a:p>
            <a:r>
              <a:rPr lang="en-US" noProof="1"/>
              <a:t>{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return x+y;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}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D2282EB1-4112-4BE3-8F75-DE49F801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Филтриране на колекции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Where()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Count()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1724" y="1967358"/>
            <a:ext cx="10882200" cy="245373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000" noProof="1"/>
              <a:t>int[] nums = { 1, 2, 3, 4, 5, 6};</a:t>
            </a:r>
          </a:p>
          <a:p>
            <a:r>
              <a:rPr lang="en-US" sz="3000" noProof="1"/>
              <a:t>nums = nums</a:t>
            </a:r>
          </a:p>
          <a:p>
            <a:r>
              <a:rPr lang="en-US" sz="3000" noProof="1"/>
              <a:t>  .</a:t>
            </a:r>
            <a:r>
              <a:rPr lang="en-US" sz="3000" noProof="1">
                <a:solidFill>
                  <a:schemeClr val="tx2">
                    <a:lumMod val="75000"/>
                  </a:schemeClr>
                </a:solidFill>
              </a:rPr>
              <a:t>Where</a:t>
            </a:r>
            <a:r>
              <a:rPr lang="en-US" sz="3000" noProof="1"/>
              <a:t>(num =&gt; num % 2 == 0)</a:t>
            </a:r>
          </a:p>
          <a:p>
            <a:r>
              <a:rPr lang="en-US" sz="3000" noProof="1"/>
              <a:t>  .ToArray(); </a:t>
            </a:r>
          </a:p>
          <a:p>
            <a:r>
              <a:rPr lang="en-US" sz="3000" noProof="1">
                <a:solidFill>
                  <a:srgbClr val="BAB398"/>
                </a:solidFill>
              </a:rPr>
              <a:t>// nums = [2, 4, 6]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4724400"/>
            <a:ext cx="10882200" cy="15304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000" noProof="1"/>
              <a:t>int[] nums = { 1, 2, 3, 4, 5, 6};</a:t>
            </a:r>
          </a:p>
          <a:p>
            <a:r>
              <a:rPr lang="en-US" sz="3000" noProof="1"/>
              <a:t>int count = nums.</a:t>
            </a:r>
            <a:r>
              <a:rPr lang="en-US" sz="3000" noProof="1">
                <a:solidFill>
                  <a:schemeClr val="tx2">
                    <a:lumMod val="75000"/>
                  </a:schemeClr>
                </a:solidFill>
              </a:rPr>
              <a:t>Count</a:t>
            </a:r>
            <a:r>
              <a:rPr lang="en-US" sz="3000" noProof="1"/>
              <a:t>(num =&gt; num % 2 == 0); </a:t>
            </a:r>
          </a:p>
          <a:p>
            <a:r>
              <a:rPr lang="en-US" sz="3000" noProof="1">
                <a:solidFill>
                  <a:srgbClr val="BAB398"/>
                </a:solidFill>
              </a:rPr>
              <a:t>// count = 3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A67E9E1-8E31-4936-8422-AB15274DF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Филтриране и сортиране с Ламбда функции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4876" y="1143000"/>
            <a:ext cx="10806000" cy="514677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600" noProof="1"/>
              <a:t>int[] nums = { 11, 99, 33, 55, 77, 44, 66, 22, 88 };</a:t>
            </a:r>
          </a:p>
          <a:p>
            <a:endParaRPr lang="en-US" sz="2600" noProof="1"/>
          </a:p>
          <a:p>
            <a:pPr>
              <a:spcBef>
                <a:spcPts val="600"/>
              </a:spcBef>
            </a:pPr>
            <a:r>
              <a:rPr lang="en-US" sz="2600" noProof="1"/>
              <a:t>nums.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OrderBy</a:t>
            </a:r>
            <a:r>
              <a:rPr lang="en-US" sz="2600" noProof="1"/>
              <a:t>(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x =&gt; x</a:t>
            </a:r>
            <a:r>
              <a:rPr lang="en-US" sz="2600" noProof="1"/>
              <a:t>).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sz="2600" noProof="1"/>
              <a:t>(3); </a:t>
            </a:r>
          </a:p>
          <a:p>
            <a:pPr>
              <a:spcBef>
                <a:spcPts val="600"/>
              </a:spcBef>
            </a:pPr>
            <a:r>
              <a:rPr lang="en-US" sz="2600" noProof="1">
                <a:solidFill>
                  <a:srgbClr val="BAB398"/>
                </a:solidFill>
              </a:rPr>
              <a:t>// 11 22 33</a:t>
            </a:r>
          </a:p>
          <a:p>
            <a:pPr>
              <a:spcBef>
                <a:spcPts val="1800"/>
              </a:spcBef>
            </a:pPr>
            <a:r>
              <a:rPr lang="en-US" sz="2600" noProof="1"/>
              <a:t>nums.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Where</a:t>
            </a:r>
            <a:r>
              <a:rPr lang="en-US" sz="2600" noProof="1"/>
              <a:t>(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x =&gt; x &lt; 50</a:t>
            </a:r>
            <a:r>
              <a:rPr lang="en-US" sz="2600" noProof="1"/>
              <a:t>);</a:t>
            </a:r>
          </a:p>
          <a:p>
            <a:r>
              <a:rPr lang="en-US" sz="2600" noProof="1">
                <a:solidFill>
                  <a:srgbClr val="BAB398"/>
                </a:solidFill>
              </a:rPr>
              <a:t>// 11 33 44 22</a:t>
            </a:r>
          </a:p>
          <a:p>
            <a:pPr>
              <a:spcBef>
                <a:spcPts val="1800"/>
              </a:spcBef>
            </a:pPr>
            <a:r>
              <a:rPr lang="en-US" sz="2600" noProof="1"/>
              <a:t>nums.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Count</a:t>
            </a:r>
            <a:r>
              <a:rPr lang="en-US" sz="2600" noProof="1"/>
              <a:t>(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x =&gt; x % 2 == 1</a:t>
            </a:r>
            <a:r>
              <a:rPr lang="en-US" sz="2600" noProof="1"/>
              <a:t>); </a:t>
            </a:r>
          </a:p>
          <a:p>
            <a:pPr>
              <a:spcBef>
                <a:spcPts val="600"/>
              </a:spcBef>
            </a:pPr>
            <a:r>
              <a:rPr lang="en-US" sz="2600" noProof="1">
                <a:solidFill>
                  <a:srgbClr val="BAB398"/>
                </a:solidFill>
              </a:rPr>
              <a:t>// 5</a:t>
            </a:r>
          </a:p>
          <a:p>
            <a:pPr>
              <a:spcBef>
                <a:spcPts val="1800"/>
              </a:spcBef>
            </a:pPr>
            <a:r>
              <a:rPr lang="en-US" sz="2600" noProof="1"/>
              <a:t>nums.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sz="2600" noProof="1"/>
              <a:t>(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x =&gt; x * 2</a:t>
            </a:r>
            <a:r>
              <a:rPr lang="en-US" sz="2600" noProof="1"/>
              <a:t>).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sz="2600" noProof="1"/>
              <a:t>(5); </a:t>
            </a:r>
          </a:p>
          <a:p>
            <a:pPr>
              <a:spcBef>
                <a:spcPts val="600"/>
              </a:spcBef>
            </a:pPr>
            <a:r>
              <a:rPr lang="en-US" sz="2600" noProof="1">
                <a:solidFill>
                  <a:srgbClr val="BAB398"/>
                </a:solidFill>
              </a:rPr>
              <a:t>// 22 198 66 110 154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DA757CE-9D16-40A5-8407-4CC6D8C1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Извличане на уникални елементи от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Distinct()</a:t>
            </a:r>
            <a:r>
              <a:rPr lang="en-US" dirty="0"/>
              <a:t> </a:t>
            </a:r>
            <a:r>
              <a:rPr lang="bg-BG" dirty="0"/>
              <a:t>извлича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уникалните</a:t>
            </a:r>
            <a:r>
              <a:rPr lang="en-US" dirty="0"/>
              <a:t> </a:t>
            </a:r>
            <a:r>
              <a:rPr lang="bg-BG" dirty="0"/>
              <a:t>елементи от колекция:</a:t>
            </a:r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0412" y="2133600"/>
            <a:ext cx="10668000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int[] nums = { 1, 2, 2, 3, 4, 5, 6, -2, 2, 0, 15, 3, 1, 0, 6 };</a:t>
            </a:r>
          </a:p>
          <a:p>
            <a:endParaRPr lang="en-US" sz="3200" noProof="1"/>
          </a:p>
          <a:p>
            <a:r>
              <a:rPr lang="en-US" sz="3200" noProof="1"/>
              <a:t>nums = nums</a:t>
            </a:r>
          </a:p>
          <a:p>
            <a:r>
              <a:rPr lang="en-US" sz="3200" noProof="1"/>
              <a:t>  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Distinct</a:t>
            </a:r>
            <a:r>
              <a:rPr lang="en-US" sz="3200" noProof="1"/>
              <a:t>()</a:t>
            </a:r>
          </a:p>
          <a:p>
            <a:r>
              <a:rPr lang="en-US" sz="3200" noProof="1"/>
              <a:t>  .ToArray(); </a:t>
            </a:r>
          </a:p>
          <a:p>
            <a:r>
              <a:rPr lang="en-US" sz="3200" noProof="1">
                <a:solidFill>
                  <a:srgbClr val="BAB398"/>
                </a:solidFill>
              </a:rPr>
              <a:t>// nums = [1, 2, 3, 4, 5, 6, -2, 0, 15]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0A1BF2C-2DE4-4358-B421-E595616D1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7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/>
              <a:t>Въведете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текст</a:t>
            </a:r>
            <a:r>
              <a:rPr lang="en-US" sz="2800" dirty="0"/>
              <a:t>, </a:t>
            </a:r>
            <a:r>
              <a:rPr lang="bg-BG" sz="2800" dirty="0"/>
              <a:t>извлечете неговите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думи</a:t>
            </a:r>
            <a:r>
              <a:rPr lang="en-US" sz="2800" dirty="0"/>
              <a:t>, </a:t>
            </a:r>
            <a:r>
              <a:rPr lang="bg-BG" sz="2800" dirty="0"/>
              <a:t>намерете всички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кратки думи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(</a:t>
            </a:r>
            <a:r>
              <a:rPr lang="bg-BG" sz="2800" dirty="0"/>
              <a:t>с по-малко от 5 знака</a:t>
            </a:r>
            <a:r>
              <a:rPr lang="en-US" sz="2800" dirty="0"/>
              <a:t>) </a:t>
            </a:r>
            <a:r>
              <a:rPr lang="bg-BG" sz="2800" dirty="0"/>
              <a:t>и ги изведете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в азбучен ред</a:t>
            </a:r>
            <a:r>
              <a:rPr lang="en-US" sz="2800" dirty="0"/>
              <a:t>, </a:t>
            </a:r>
            <a:r>
              <a:rPr lang="bg-BG" sz="2800" dirty="0"/>
              <a:t>с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малки букви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2800" dirty="0"/>
              <a:t>Използвайте следните разделители</a:t>
            </a:r>
            <a:r>
              <a:rPr lang="en-US" sz="2800" dirty="0"/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]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'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\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?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интервал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bg-BG" dirty="0"/>
              <a:t>Засичайте без значение от големинат ана буквите; премахнете дублиранията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Сортиране на кратки думи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6916" y="4535446"/>
            <a:ext cx="10882200" cy="10833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In SoftUni you can study Java, C#, PHP and JavaScript. JAVA and c# developers graduate in 2-3 years. Go in!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6916" y="5920694"/>
            <a:ext cx="10882200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2-3, and, c#, can, go, in, java, php, you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188815" y="4993294"/>
            <a:ext cx="390256" cy="12687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2280881-C0DC-4EE1-963D-0845AB301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1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Сортиране на кратки думи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920" y="1233773"/>
            <a:ext cx="11194192" cy="448122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char[]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separators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= new char[] </a:t>
            </a:r>
          </a:p>
          <a:p>
            <a:pPr>
              <a:lnSpc>
                <a:spcPct val="11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{'.',',',':',';','(',')','[',']','\\','\"','\'','/','!','?',' '};</a:t>
            </a:r>
          </a:p>
          <a:p>
            <a:pPr>
              <a:lnSpc>
                <a:spcPct val="11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string sentence = Console.ReadLine().ToLower();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string[] words = sentence.Split(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separators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 result = words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Where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 =&gt; w != ""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// TODO: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филтирайте по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дължина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&lt; 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OrderBy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 =&gt; w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Distinct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Console.WriteLine(string.Join(", ", result));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0E08FDD-40E5-40BB-BE31-D7201303C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Извличане на един елемент от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Чрез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First()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Last()</a:t>
            </a:r>
            <a:r>
              <a:rPr lang="en-US" dirty="0"/>
              <a:t> 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Single()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2436" y="2041810"/>
            <a:ext cx="11280776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int[] nums = { 1, 2, 3, 4, 5, 6 };</a:t>
            </a:r>
          </a:p>
          <a:p>
            <a:endParaRPr lang="en-US" sz="3200" noProof="1"/>
          </a:p>
          <a:p>
            <a:r>
              <a:rPr lang="en-US" sz="3200" noProof="1"/>
              <a:t>int firstNum = nums.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First</a:t>
            </a:r>
            <a:r>
              <a:rPr lang="en-US" sz="3200" noProof="1"/>
              <a:t>(x =&gt; x % 2 == 0); // 1</a:t>
            </a:r>
          </a:p>
          <a:p>
            <a:endParaRPr lang="en-US" sz="3200" noProof="1"/>
          </a:p>
          <a:p>
            <a:r>
              <a:rPr lang="en-US" sz="3200" noProof="1"/>
              <a:t>int lastNum = nums.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Last</a:t>
            </a:r>
            <a:r>
              <a:rPr lang="en-US" sz="3200" noProof="1"/>
              <a:t>(x =&gt; x % 2 == 1); // 6</a:t>
            </a:r>
          </a:p>
          <a:p>
            <a:endParaRPr lang="en-US" sz="3200" noProof="1"/>
          </a:p>
          <a:p>
            <a:r>
              <a:rPr lang="en-US" sz="3200" noProof="1"/>
              <a:t>int singleNum = nums.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Single</a:t>
            </a:r>
            <a:r>
              <a:rPr lang="en-US" sz="3200" noProof="1"/>
              <a:t>(x =&gt; x == 4); // 4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AE3151A-B9A9-4B30-9817-E9347136A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7145</TotalTime>
  <Words>1277</Words>
  <Application>Microsoft Office PowerPoint</Application>
  <PresentationFormat>Custom</PresentationFormat>
  <Paragraphs>161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Речници, ламбда изрази и LINQ</vt:lpstr>
      <vt:lpstr>Ламбда Изрази</vt:lpstr>
      <vt:lpstr>Ламбда функции</vt:lpstr>
      <vt:lpstr>Филтриране на колекции</vt:lpstr>
      <vt:lpstr>Филтриране и сортиране с Ламбда функции</vt:lpstr>
      <vt:lpstr>Извличане на уникални елементи от колекция</vt:lpstr>
      <vt:lpstr>Задача: Сортиране на кратки думи</vt:lpstr>
      <vt:lpstr>Решение: Сортиране на кратки думи</vt:lpstr>
      <vt:lpstr>Извличане на един елемент от колекция</vt:lpstr>
      <vt:lpstr>Други операции на колекции</vt:lpstr>
      <vt:lpstr>Задача: Сгъни и сумирай</vt:lpstr>
      <vt:lpstr>Решение: Сгъни и сумирай</vt:lpstr>
      <vt:lpstr>Какво научихме този час?</vt:lpstr>
      <vt:lpstr>Речници, ламбда изрази и LINQ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2019-12-16T19:31:58Z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