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72" r:id="rId5"/>
    <p:sldId id="573" r:id="rId6"/>
    <p:sldId id="616" r:id="rId7"/>
    <p:sldId id="574" r:id="rId8"/>
    <p:sldId id="623" r:id="rId9"/>
    <p:sldId id="624" r:id="rId10"/>
    <p:sldId id="486" r:id="rId11"/>
    <p:sldId id="626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6FF5A0-1C1D-4273-9871-5E734A13C855}">
          <p14:sldIdLst>
            <p14:sldId id="394"/>
            <p14:sldId id="571"/>
          </p14:sldIdLst>
        </p14:section>
        <p14:section name="Abstract Data Types" id="{CEC24D96-D7FC-4DD1-858E-E47BD6D2EF63}">
          <p14:sldIdLst>
            <p14:sldId id="572"/>
            <p14:sldId id="573"/>
            <p14:sldId id="616"/>
            <p14:sldId id="574"/>
            <p14:sldId id="623"/>
            <p14:sldId id="624"/>
          </p14:sldIdLst>
        </p14:section>
        <p14:section name="Conclusion" id="{18FE4728-625D-48B5-AE72-F17E06408C2F}">
          <p14:sldIdLst>
            <p14:sldId id="486"/>
            <p14:sldId id="62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58551BA-E90A-4BB1-913A-89808A6951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205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3F1319F-FA7E-4152-A552-A682BE5F1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7304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491E8F5-5243-4058-9548-5159BE1F25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4367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5F7FEC7-DC38-4398-B127-C9FC55DCE1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1729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E29DB2A-E583-4728-9E96-6235EC40F9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47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D48C165-AA89-4A4F-939C-BFFA69257D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335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34C3CD-48B6-4AAE-AB0B-011587F798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078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A5A5DA5-7A7E-42B7-A189-6E5CE8504B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51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Дефиниране на класове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bg-BG" dirty="0"/>
              <a:t>Абстрактни типове данни</a:t>
            </a:r>
            <a:br>
              <a:rPr lang="bg-BG" dirty="0"/>
            </a:br>
            <a:r>
              <a:rPr lang="bg-BG" dirty="0"/>
              <a:t>и дефиниране на класове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15" name="Picture 14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3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6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13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Абстрактни типове данни и класове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3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0872E2D-3723-407D-B37A-8DFCA73F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Абстрактни типове данни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Класове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400487-B4F4-468B-A698-B3297148A690}"/>
              </a:ext>
            </a:extLst>
          </p:cNvPr>
          <p:cNvGrpSpPr/>
          <p:nvPr/>
        </p:nvGrpSpPr>
        <p:grpSpPr>
          <a:xfrm>
            <a:off x="4557993" y="1905000"/>
            <a:ext cx="3553257" cy="2210196"/>
            <a:chOff x="3160644" y="914400"/>
            <a:chExt cx="5638935" cy="34868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FB094D-9188-4ABF-B90A-99078BCD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0644" y="914400"/>
              <a:ext cx="5638935" cy="3486878"/>
            </a:xfrm>
            <a:prstGeom prst="roundRect">
              <a:avLst>
                <a:gd name="adj" fmla="val 1624"/>
              </a:avLst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39F019-FFB3-419A-88D0-CFD0F0BF8E4B}"/>
                </a:ext>
              </a:extLst>
            </p:cNvPr>
            <p:cNvSpPr/>
            <p:nvPr/>
          </p:nvSpPr>
          <p:spPr>
            <a:xfrm rot="551640">
              <a:off x="6498858" y="2691587"/>
              <a:ext cx="222299" cy="3735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17293F-4959-422A-8615-85BEDB8E1293}"/>
                </a:ext>
              </a:extLst>
            </p:cNvPr>
            <p:cNvSpPr/>
            <p:nvPr/>
          </p:nvSpPr>
          <p:spPr>
            <a:xfrm rot="5400000">
              <a:off x="5889136" y="1556663"/>
              <a:ext cx="161738" cy="4012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914CB9-8370-44A1-B81B-49F60D06981F}"/>
                </a:ext>
              </a:extLst>
            </p:cNvPr>
            <p:cNvSpPr/>
            <p:nvPr/>
          </p:nvSpPr>
          <p:spPr>
            <a:xfrm rot="5400000">
              <a:off x="5878756" y="1841747"/>
              <a:ext cx="182497" cy="4012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F3E32-7C72-4BA0-B2F1-82144AC4F11C}"/>
                </a:ext>
              </a:extLst>
            </p:cNvPr>
            <p:cNvSpPr/>
            <p:nvPr/>
          </p:nvSpPr>
          <p:spPr>
            <a:xfrm rot="20524110">
              <a:off x="5378296" y="2649208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BC57C2-6467-47C3-912C-361D8278C3C4}"/>
                </a:ext>
              </a:extLst>
            </p:cNvPr>
            <p:cNvSpPr/>
            <p:nvPr/>
          </p:nvSpPr>
          <p:spPr>
            <a:xfrm rot="20524110">
              <a:off x="4995149" y="2456518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51CE59-F803-4A7D-938A-B928A4C748B7}"/>
                </a:ext>
              </a:extLst>
            </p:cNvPr>
            <p:cNvSpPr/>
            <p:nvPr/>
          </p:nvSpPr>
          <p:spPr>
            <a:xfrm rot="20524110">
              <a:off x="5378296" y="3060983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379134-B1E8-400E-8BC8-44CB9667E66A}"/>
                </a:ext>
              </a:extLst>
            </p:cNvPr>
            <p:cNvSpPr/>
            <p:nvPr/>
          </p:nvSpPr>
          <p:spPr>
            <a:xfrm rot="20524110">
              <a:off x="4995150" y="2868295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519F8-4735-4981-8F43-648E8C650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66" y="3456337"/>
            <a:ext cx="4016977" cy="2210196"/>
          </a:xfrm>
          <a:prstGeom prst="roundRect">
            <a:avLst>
              <a:gd name="adj" fmla="val 1387"/>
            </a:avLst>
          </a:prstGeom>
        </p:spPr>
      </p:pic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E50218B1-FF73-45AD-A25D-E710089C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867117"/>
            <a:ext cx="10134600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Абстрактни типове данни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719034"/>
          </a:xfrm>
        </p:spPr>
        <p:txBody>
          <a:bodyPr/>
          <a:lstStyle/>
          <a:p>
            <a:r>
              <a:rPr lang="bg-BG" dirty="0"/>
              <a:t>Скриване на детайлите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60644" y="914400"/>
            <a:ext cx="5638935" cy="3486878"/>
            <a:chOff x="3160644" y="914400"/>
            <a:chExt cx="5638935" cy="34868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0644" y="914400"/>
              <a:ext cx="5638935" cy="3486878"/>
            </a:xfrm>
            <a:prstGeom prst="roundRect">
              <a:avLst>
                <a:gd name="adj" fmla="val 1624"/>
              </a:avLst>
            </a:prstGeom>
          </p:spPr>
        </p:pic>
        <p:sp>
          <p:nvSpPr>
            <p:cNvPr id="23" name="Oval 22"/>
            <p:cNvSpPr/>
            <p:nvPr/>
          </p:nvSpPr>
          <p:spPr>
            <a:xfrm rot="551640">
              <a:off x="6498858" y="2691587"/>
              <a:ext cx="222299" cy="3735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5889136" y="1556663"/>
              <a:ext cx="161738" cy="4012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5878756" y="1841747"/>
              <a:ext cx="182497" cy="4012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6" name="Oval 25"/>
            <p:cNvSpPr/>
            <p:nvPr/>
          </p:nvSpPr>
          <p:spPr>
            <a:xfrm rot="20524110">
              <a:off x="5378296" y="2649208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7" name="Oval 26"/>
            <p:cNvSpPr/>
            <p:nvPr/>
          </p:nvSpPr>
          <p:spPr>
            <a:xfrm rot="20524110">
              <a:off x="4995149" y="2456518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8" name="Oval 27"/>
            <p:cNvSpPr/>
            <p:nvPr/>
          </p:nvSpPr>
          <p:spPr>
            <a:xfrm rot="20524110">
              <a:off x="5378296" y="3060983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9" name="Oval 28"/>
            <p:cNvSpPr/>
            <p:nvPr/>
          </p:nvSpPr>
          <p:spPr>
            <a:xfrm rot="20524110">
              <a:off x="4995150" y="2868295"/>
              <a:ext cx="251239" cy="32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F1F2676-260E-4D63-B43F-AD2E4F2ADF1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Абстрактните типове данни описват:</a:t>
            </a:r>
          </a:p>
          <a:p>
            <a:pPr lvl="1"/>
            <a:r>
              <a:rPr lang="bg-BG" dirty="0"/>
              <a:t>Множество от </a:t>
            </a:r>
            <a:r>
              <a:rPr lang="bg-BG" dirty="0">
                <a:solidFill>
                  <a:srgbClr val="F3BE60"/>
                </a:solidFill>
              </a:rPr>
              <a:t>данни</a:t>
            </a:r>
          </a:p>
          <a:p>
            <a:pPr lvl="1"/>
            <a:r>
              <a:rPr lang="bg-BG" dirty="0"/>
              <a:t>Възможни </a:t>
            </a:r>
            <a:r>
              <a:rPr lang="bg-BG" dirty="0">
                <a:solidFill>
                  <a:srgbClr val="F3BE60"/>
                </a:solidFill>
              </a:rPr>
              <a:t>операции</a:t>
            </a:r>
            <a:r>
              <a:rPr lang="bg-BG" dirty="0"/>
              <a:t> в рамките на този тип</a:t>
            </a:r>
          </a:p>
          <a:p>
            <a:pPr marL="377887" lvl="1" indent="0">
              <a:buNone/>
            </a:pPr>
            <a:r>
              <a:rPr lang="bg-BG" dirty="0"/>
              <a:t>Абстрактните типове данни ни позволяват да опишем конкретна структура (т.е. нейните данни и операции), без обаче да се интересуваме от детайлите в тази реализация</a:t>
            </a:r>
          </a:p>
          <a:p>
            <a:pPr lvl="1"/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Абстрактни типове данни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4BF41ED-9109-4269-B058-8F004D44E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3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Абстрактни типове данни</a:t>
            </a:r>
            <a:endParaRPr lang="en-US" dirty="0"/>
          </a:p>
        </p:txBody>
      </p:sp>
      <p:sp>
        <p:nvSpPr>
          <p:cNvPr id="5" name="Text Placeholder 5"/>
          <p:cNvSpPr txBox="1">
            <a:spLocks noGrp="1"/>
          </p:cNvSpPr>
          <p:nvPr>
            <p:ph idx="1"/>
          </p:nvPr>
        </p:nvSpPr>
        <p:spPr>
          <a:xfrm>
            <a:off x="571413" y="1182066"/>
            <a:ext cx="10780799" cy="51425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effectLst/>
              </a:rPr>
              <a:t>String</a:t>
            </a:r>
            <a:r>
              <a:rPr lang="bg-BG" sz="3200" dirty="0">
                <a:effectLst/>
              </a:rPr>
              <a:t> </a:t>
            </a:r>
            <a:r>
              <a:rPr lang="en-US" sz="3200" dirty="0">
                <a:effectLst/>
              </a:rPr>
              <a:t>– </a:t>
            </a:r>
            <a:r>
              <a:rPr lang="bg-BG" sz="3200" dirty="0">
                <a:effectLst/>
              </a:rPr>
              <a:t>поредица от знаци, в която за всеки знак имаме индекс. Низовете се разглеждат със следните методи</a:t>
            </a:r>
            <a:r>
              <a:rPr lang="en-US" sz="3200" dirty="0">
                <a:effectLst/>
              </a:rPr>
              <a:t>:</a:t>
            </a:r>
          </a:p>
          <a:p>
            <a:r>
              <a:rPr lang="en-US" sz="3200" dirty="0">
                <a:effectLst/>
              </a:rPr>
              <a:t>          string()</a:t>
            </a:r>
          </a:p>
          <a:p>
            <a:r>
              <a:rPr lang="en-US" sz="3200" dirty="0">
                <a:effectLst/>
              </a:rPr>
              <a:t>    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</a:rPr>
              <a:t>int</a:t>
            </a:r>
            <a:r>
              <a:rPr lang="en-US" sz="3200" dirty="0">
                <a:effectLst/>
              </a:rPr>
              <a:t> Length()</a:t>
            </a:r>
          </a:p>
          <a:p>
            <a:r>
              <a:rPr lang="en-US" sz="3200" dirty="0">
                <a:effectLst/>
              </a:rPr>
              <a:t>   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</a:rPr>
              <a:t>char</a:t>
            </a:r>
            <a:r>
              <a:rPr lang="en-US" sz="3200" dirty="0">
                <a:effectLst/>
              </a:rPr>
              <a:t> CharAt(int index)</a:t>
            </a:r>
          </a:p>
          <a:p>
            <a:r>
              <a:rPr lang="en-US" sz="3200" dirty="0">
                <a:effectLst/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</a:rPr>
              <a:t>boolean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IsEmpty</a:t>
            </a:r>
            <a:r>
              <a:rPr lang="en-US" sz="3200" dirty="0">
                <a:effectLst/>
              </a:rPr>
              <a:t>()</a:t>
            </a:r>
          </a:p>
          <a:p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effectLst/>
              </a:rPr>
              <a:t>// </a:t>
            </a:r>
            <a:r>
              <a:rPr lang="bg-BG" sz="3200" i="1" dirty="0">
                <a:solidFill>
                  <a:schemeClr val="tx2">
                    <a:lumMod val="75000"/>
                  </a:schemeClr>
                </a:solidFill>
                <a:effectLst/>
              </a:rPr>
              <a:t>и други... Но не мислим как те биха се реализирали, когато ние само ги ползваме „наготово“ </a:t>
            </a:r>
            <a:endParaRPr lang="en-US" sz="3200" i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313612" y="2506662"/>
            <a:ext cx="3820446" cy="2141538"/>
          </a:xfrm>
          <a:prstGeom prst="wedgeRoundRectCallout">
            <a:avLst>
              <a:gd name="adj1" fmla="val -83923"/>
              <a:gd name="adj2" fmla="val -2155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ADT</a:t>
            </a:r>
            <a:r>
              <a:rPr lang="bg-BG" sz="3600" dirty="0">
                <a:solidFill>
                  <a:srgbClr val="FFFFFF"/>
                </a:solidFill>
              </a:rPr>
              <a:t> се дефинират чрез техния начин на ползване</a:t>
            </a:r>
            <a:endParaRPr lang="bg-BG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0339E8D-3B9C-4240-A6C9-CED3C2708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Не е нужно да знаем как нещо е направено, за да позлваме АТД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Абстрактни типове данни </a:t>
            </a:r>
            <a:r>
              <a:rPr lang="en-US" dirty="0"/>
              <a:t>(</a:t>
            </a:r>
            <a:r>
              <a:rPr lang="bg-BG" dirty="0"/>
              <a:t>3</a:t>
            </a:r>
            <a:r>
              <a:rPr lang="en-US" dirty="0"/>
              <a:t>)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49174" y="3166177"/>
            <a:ext cx="4343400" cy="27774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  <a:effectLst/>
              </a:rPr>
              <a:t>Dog:</a:t>
            </a:r>
            <a:endParaRPr lang="bg-BG" sz="3200" dirty="0">
              <a:solidFill>
                <a:schemeClr val="tx2"/>
              </a:solidFill>
              <a:effectLst/>
            </a:endParaRPr>
          </a:p>
          <a:p>
            <a:r>
              <a:rPr lang="bg-BG" sz="3200" dirty="0">
                <a:solidFill>
                  <a:schemeClr val="tx2"/>
                </a:solidFill>
                <a:effectLst/>
              </a:rPr>
              <a:t>        </a:t>
            </a:r>
            <a:r>
              <a:rPr lang="en-GB" sz="3200" dirty="0">
                <a:solidFill>
                  <a:schemeClr val="tx2"/>
                </a:solidFill>
                <a:effectLst/>
              </a:rPr>
              <a:t>Dog()</a:t>
            </a:r>
            <a:endParaRPr lang="en-US" sz="3200" dirty="0">
              <a:solidFill>
                <a:schemeClr val="tx2"/>
              </a:solidFill>
              <a:effectLst/>
            </a:endParaRP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string Name()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</a:t>
            </a:r>
            <a:r>
              <a:rPr lang="bg-BG" sz="3200" dirty="0">
                <a:solidFill>
                  <a:schemeClr val="tx2"/>
                </a:solidFill>
                <a:effectLst/>
              </a:rPr>
              <a:t>  </a:t>
            </a:r>
            <a:r>
              <a:rPr lang="en-US" sz="3200" dirty="0">
                <a:solidFill>
                  <a:schemeClr val="tx2"/>
                </a:solidFill>
                <a:effectLst/>
              </a:rPr>
              <a:t>void Bark()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</a:t>
            </a:r>
            <a:r>
              <a:rPr lang="bg-BG" sz="3200" dirty="0">
                <a:solidFill>
                  <a:schemeClr val="tx2"/>
                </a:solidFill>
                <a:effectLst/>
              </a:rPr>
              <a:t>  </a:t>
            </a:r>
            <a:r>
              <a:rPr lang="en-US" sz="3200" dirty="0">
                <a:solidFill>
                  <a:schemeClr val="tx2"/>
                </a:solidFill>
                <a:effectLst/>
              </a:rPr>
              <a:t>void Sleep()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 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6780212" y="3166177"/>
            <a:ext cx="4343400" cy="27774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  <a:effectLst/>
              </a:rPr>
              <a:t>Computer: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       Computer()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</a:t>
            </a:r>
            <a:r>
              <a:rPr lang="bg-BG" sz="3200" dirty="0">
                <a:solidFill>
                  <a:schemeClr val="tx2"/>
                </a:solidFill>
                <a:effectLst/>
              </a:rPr>
              <a:t>  </a:t>
            </a:r>
            <a:r>
              <a:rPr lang="en-US" sz="3200" dirty="0">
                <a:solidFill>
                  <a:schemeClr val="tx2"/>
                </a:solidFill>
                <a:effectLst/>
              </a:rPr>
              <a:t>void TurnOn()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</a:t>
            </a:r>
            <a:r>
              <a:rPr lang="bg-BG" sz="3200" dirty="0">
                <a:solidFill>
                  <a:schemeClr val="tx2"/>
                </a:solidFill>
                <a:effectLst/>
              </a:rPr>
              <a:t>  </a:t>
            </a:r>
            <a:r>
              <a:rPr lang="en-US" sz="3200" dirty="0">
                <a:solidFill>
                  <a:schemeClr val="tx2"/>
                </a:solidFill>
                <a:effectLst/>
              </a:rPr>
              <a:t>void TurnOff()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string Spec()</a:t>
            </a:r>
          </a:p>
          <a:p>
            <a:r>
              <a:rPr lang="en-US" sz="3200" dirty="0">
                <a:solidFill>
                  <a:schemeClr val="tx2"/>
                </a:solidFill>
                <a:effectLst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98059" y="2102439"/>
            <a:ext cx="1450016" cy="1450016"/>
            <a:chOff x="4418012" y="2590799"/>
            <a:chExt cx="2286000" cy="2286000"/>
          </a:xfrm>
        </p:grpSpPr>
        <p:sp>
          <p:nvSpPr>
            <p:cNvPr id="9" name="Oval 8"/>
            <p:cNvSpPr/>
            <p:nvPr/>
          </p:nvSpPr>
          <p:spPr>
            <a:xfrm>
              <a:off x="4418012" y="2590799"/>
              <a:ext cx="2286000" cy="228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1612" y="2845177"/>
              <a:ext cx="1878799" cy="1777243"/>
            </a:xfrm>
            <a:prstGeom prst="roundRect">
              <a:avLst>
                <a:gd name="adj" fmla="val 38707"/>
              </a:avLst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392417" y="2110771"/>
            <a:ext cx="1441684" cy="1441684"/>
            <a:chOff x="7237412" y="2590799"/>
            <a:chExt cx="2286000" cy="2286000"/>
          </a:xfrm>
        </p:grpSpPr>
        <p:sp>
          <p:nvSpPr>
            <p:cNvPr id="10" name="Oval 9"/>
            <p:cNvSpPr/>
            <p:nvPr/>
          </p:nvSpPr>
          <p:spPr>
            <a:xfrm>
              <a:off x="7237412" y="2590799"/>
              <a:ext cx="2286000" cy="228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1126" y="2907229"/>
              <a:ext cx="1938572" cy="1653138"/>
            </a:xfrm>
            <a:prstGeom prst="roundRect">
              <a:avLst>
                <a:gd name="adj" fmla="val 50000"/>
              </a:avLst>
            </a:prstGeom>
          </p:spPr>
        </p:pic>
      </p:grp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3DF382E-4535-4083-8C48-0D1CEDA9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Класовете ни позволяват да описваме и създаваме обекти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Обектът</a:t>
            </a:r>
            <a:r>
              <a:rPr lang="en-US" dirty="0"/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 инстанция на класа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Класове и Обекти</a:t>
            </a:r>
            <a:endParaRPr lang="en-US" dirty="0"/>
          </a:p>
        </p:txBody>
      </p:sp>
      <p:sp>
        <p:nvSpPr>
          <p:cNvPr id="21" name="Arrow: Right 20"/>
          <p:cNvSpPr/>
          <p:nvPr/>
        </p:nvSpPr>
        <p:spPr>
          <a:xfrm>
            <a:off x="7542212" y="5504590"/>
            <a:ext cx="685800" cy="659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: Rounded Corners 22"/>
          <p:cNvSpPr/>
          <p:nvPr/>
        </p:nvSpPr>
        <p:spPr>
          <a:xfrm>
            <a:off x="4749236" y="5357044"/>
            <a:ext cx="2385552" cy="954791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(Class)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8609012" y="5357044"/>
            <a:ext cx="2438400" cy="954791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 с 6 страни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Обект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5198" y="2819399"/>
            <a:ext cx="2080752" cy="20807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Зарът е</a:t>
            </a:r>
            <a:r>
              <a:rPr lang="en-GB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2798" y="5357044"/>
            <a:ext cx="2385552" cy="954791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АТД Зар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rrow: Right 32"/>
          <p:cNvSpPr/>
          <p:nvPr/>
        </p:nvSpPr>
        <p:spPr>
          <a:xfrm>
            <a:off x="3719737" y="5504590"/>
            <a:ext cx="685800" cy="659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pSp>
        <p:nvGrpSpPr>
          <p:cNvPr id="35" name="Group 34"/>
          <p:cNvGrpSpPr/>
          <p:nvPr/>
        </p:nvGrpSpPr>
        <p:grpSpPr>
          <a:xfrm>
            <a:off x="5054036" y="2819400"/>
            <a:ext cx="2080752" cy="2080752"/>
            <a:chOff x="5054036" y="2819400"/>
            <a:chExt cx="2080752" cy="2080752"/>
          </a:xfrm>
        </p:grpSpPr>
        <p:sp>
          <p:nvSpPr>
            <p:cNvPr id="13" name="Oval 12"/>
            <p:cNvSpPr/>
            <p:nvPr/>
          </p:nvSpPr>
          <p:spPr>
            <a:xfrm>
              <a:off x="5054036" y="2819400"/>
              <a:ext cx="2080752" cy="20807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162" y="2956820"/>
              <a:ext cx="1919324" cy="1805910"/>
            </a:xfrm>
            <a:prstGeom prst="roundRect">
              <a:avLst>
                <a:gd name="adj" fmla="val 41984"/>
              </a:avLst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814219" y="2845783"/>
            <a:ext cx="2027986" cy="2027986"/>
            <a:chOff x="8814219" y="2845783"/>
            <a:chExt cx="2027986" cy="2027986"/>
          </a:xfrm>
        </p:grpSpPr>
        <p:sp>
          <p:nvSpPr>
            <p:cNvPr id="16" name="Oval 15"/>
            <p:cNvSpPr/>
            <p:nvPr/>
          </p:nvSpPr>
          <p:spPr>
            <a:xfrm>
              <a:off x="8814219" y="2845783"/>
              <a:ext cx="2027986" cy="20279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612" y="3249790"/>
              <a:ext cx="1219200" cy="1219200"/>
            </a:xfrm>
            <a:prstGeom prst="rect">
              <a:avLst/>
            </a:prstGeom>
          </p:spPr>
        </p:pic>
      </p:grp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4D503F30-94FF-4027-B2DE-AB506FCD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Класове и Обекти</a:t>
            </a:r>
            <a:r>
              <a:rPr lang="en-US" dirty="0"/>
              <a:t> (2)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70612" y="838200"/>
            <a:ext cx="0" cy="5686802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008812" y="1963003"/>
            <a:ext cx="4191000" cy="1999397"/>
            <a:chOff x="9294812" y="1741724"/>
            <a:chExt cx="2133600" cy="1999397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9294812" y="1741724"/>
              <a:ext cx="2133600" cy="100147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noProof="1">
                  <a:latin typeface="Consolas" panose="020B0609020204030204" pitchFamily="49" charset="0"/>
                </a:rPr>
                <a:t>object</a:t>
              </a:r>
              <a:br>
                <a:rPr lang="en-US" sz="2800" noProof="1">
                  <a:latin typeface="Consolas" panose="020B0609020204030204" pitchFamily="49" charset="0"/>
                </a:rPr>
              </a:b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diceD6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9294812" y="2743200"/>
              <a:ext cx="2133600" cy="99792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type = </a:t>
              </a: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"six sided"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sides = 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46964" y="2819400"/>
            <a:ext cx="2909248" cy="2548839"/>
            <a:chOff x="455612" y="2077297"/>
            <a:chExt cx="2375848" cy="257497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55612" y="2077297"/>
              <a:ext cx="2375848" cy="100147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noProof="1">
                  <a:latin typeface="Consolas" panose="020B0609020204030204" pitchFamily="49" charset="0"/>
                </a:rPr>
                <a:t>class</a:t>
              </a:r>
              <a:r>
                <a:rPr lang="en-US" sz="2800" b="1" noProof="1">
                  <a:latin typeface="Consolas" panose="020B0609020204030204" pitchFamily="49" charset="0"/>
                </a:rPr>
                <a:t> </a:t>
              </a:r>
              <a:br>
                <a:rPr lang="en-US" sz="2800" b="1" noProof="1">
                  <a:latin typeface="Consolas" panose="020B0609020204030204" pitchFamily="49" charset="0"/>
                </a:rPr>
              </a:b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Dice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5612" y="3078773"/>
              <a:ext cx="2375848" cy="94654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type: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sides: int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55612" y="4025320"/>
              <a:ext cx="2375848" cy="62694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Roll(…)</a:t>
              </a:r>
            </a:p>
          </p:txBody>
        </p:sp>
      </p:grp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06372" y="5409276"/>
            <a:ext cx="2293059" cy="1033751"/>
          </a:xfrm>
          <a:prstGeom prst="wedgeRoundRectCallout">
            <a:avLst>
              <a:gd name="adj1" fmla="val 66131"/>
              <a:gd name="adj2" fmla="val -623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действия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</a:rPr>
              <a:t>(</a:t>
            </a:r>
            <a:r>
              <a:rPr lang="bg-BG" sz="3000" dirty="0">
                <a:solidFill>
                  <a:srgbClr val="FFFFFF"/>
                </a:solidFill>
              </a:rPr>
              <a:t>методи</a:t>
            </a:r>
            <a:r>
              <a:rPr lang="en-US" sz="3000" dirty="0">
                <a:solidFill>
                  <a:srgbClr val="FFFFFF"/>
                </a:solidFill>
              </a:rPr>
              <a:t>)</a:t>
            </a:r>
            <a:endParaRPr lang="bg-BG" sz="3000" dirty="0">
              <a:solidFill>
                <a:srgbClr val="FFFFFF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9447212" y="1588789"/>
            <a:ext cx="2646662" cy="589903"/>
          </a:xfrm>
          <a:prstGeom prst="wedgeRoundRectCallout">
            <a:avLst>
              <a:gd name="adj1" fmla="val -47330"/>
              <a:gd name="adj2" fmla="val 10902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Име </a:t>
            </a:r>
            <a:r>
              <a:rPr lang="bg-BG" sz="3000" dirty="0">
                <a:solidFill>
                  <a:schemeClr val="tx1"/>
                </a:solidFill>
              </a:rPr>
              <a:t>на обекта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572084" y="3429000"/>
            <a:ext cx="2521790" cy="1022989"/>
          </a:xfrm>
          <a:prstGeom prst="wedgeRoundRectCallout">
            <a:avLst>
              <a:gd name="adj1" fmla="val -72375"/>
              <a:gd name="adj2" fmla="val -4154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rgbClr val="FFFFFF"/>
                </a:solidFill>
              </a:rPr>
              <a:t>Информация на обекта</a:t>
            </a:r>
            <a:endParaRPr lang="bg-BG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4753" y="2005925"/>
            <a:ext cx="237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Класовете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18412" y="1167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Обектите</a:t>
            </a:r>
            <a:endParaRPr lang="en-US" sz="32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6372" y="2349156"/>
            <a:ext cx="2462769" cy="578882"/>
          </a:xfrm>
          <a:prstGeom prst="wedgeRoundRectCallout">
            <a:avLst>
              <a:gd name="adj1" fmla="val 67783"/>
              <a:gd name="adj2" fmla="val 5208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Име </a:t>
            </a:r>
            <a:r>
              <a:rPr lang="bg-BG" sz="3000" dirty="0">
                <a:solidFill>
                  <a:schemeClr val="tx1"/>
                </a:solidFill>
              </a:rPr>
              <a:t>на класа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8815" y="3805837"/>
            <a:ext cx="2158149" cy="790480"/>
          </a:xfrm>
          <a:prstGeom prst="wedgeRoundRectCallout">
            <a:avLst>
              <a:gd name="adj1" fmla="val 68729"/>
              <a:gd name="adj2" fmla="val -69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endParaRPr lang="bg-BG" sz="3000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08812" y="4325203"/>
            <a:ext cx="4191000" cy="1999397"/>
            <a:chOff x="9294812" y="1741724"/>
            <a:chExt cx="2133600" cy="1999397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9294812" y="1741724"/>
              <a:ext cx="2133600" cy="100147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noProof="1">
                  <a:latin typeface="Consolas" panose="020B0609020204030204" pitchFamily="49" charset="0"/>
                </a:rPr>
                <a:t>object</a:t>
              </a:r>
              <a:br>
                <a:rPr lang="en-US" sz="2800" noProof="1">
                  <a:latin typeface="Consolas" panose="020B0609020204030204" pitchFamily="49" charset="0"/>
                </a:rPr>
              </a:b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diceD8</a:t>
              </a: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9294812" y="2743200"/>
              <a:ext cx="2133600" cy="99792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type = </a:t>
              </a: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"eight sided"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sides = 8</a:t>
              </a:r>
            </a:p>
          </p:txBody>
        </p:sp>
      </p:grp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5E556632-80C8-4CD3-BFDC-8F18AF61D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033547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Абстрактните типове данни: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Описват нещо чрез възможните действия свързани с него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Не описват конкретния начин как да се реализират тези действия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/>
              <a:t>Класовете описват конкретна структура за обекти</a:t>
            </a:r>
            <a:endParaRPr lang="en-US" sz="3200" dirty="0"/>
          </a:p>
          <a:p>
            <a:pPr marL="706438" lvl="1" indent="-358775">
              <a:lnSpc>
                <a:spcPct val="110000"/>
              </a:lnSpc>
            </a:pPr>
            <a:r>
              <a:rPr lang="bg-BG" sz="3000" dirty="0"/>
              <a:t>Обектите са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инстанция </a:t>
            </a:r>
            <a:r>
              <a:rPr lang="bg-BG" sz="3000">
                <a:solidFill>
                  <a:schemeClr val="tx2">
                    <a:lumMod val="75000"/>
                  </a:schemeClr>
                </a:solidFill>
              </a:rPr>
              <a:t>на класа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10000"/>
              </a:lnSpc>
            </a:pPr>
            <a:endParaRPr lang="bg-BG" sz="30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819917"/>
            <a:ext cx="3478910" cy="25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A36744C-D41F-494C-A183-F5B1CB397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406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625</Words>
  <Application>Microsoft Office PowerPoint</Application>
  <PresentationFormat>Custom</PresentationFormat>
  <Paragraphs>108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Абстрактни типове данни</vt:lpstr>
      <vt:lpstr>Абстрактни типове данни</vt:lpstr>
      <vt:lpstr>Абстрактни типове данни</vt:lpstr>
      <vt:lpstr>Абстрактни типове данни (3)</vt:lpstr>
      <vt:lpstr>Класове и Обекти</vt:lpstr>
      <vt:lpstr>Класове и Обекти (2)</vt:lpstr>
      <vt:lpstr>Какво научихме?</vt:lpstr>
      <vt:lpstr>Абстрактни типове данни и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2019-12-16T13:46:46Z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