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394" r:id="rId3"/>
    <p:sldId id="571" r:id="rId4"/>
    <p:sldId id="595" r:id="rId5"/>
    <p:sldId id="596" r:id="rId6"/>
    <p:sldId id="597" r:id="rId7"/>
    <p:sldId id="598" r:id="rId8"/>
    <p:sldId id="599" r:id="rId9"/>
    <p:sldId id="600" r:id="rId10"/>
    <p:sldId id="601" r:id="rId11"/>
    <p:sldId id="594" r:id="rId12"/>
    <p:sldId id="4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4A0C46C-CB9A-4592-BCF1-658E28E13DCE}">
          <p14:sldIdLst>
            <p14:sldId id="394"/>
            <p14:sldId id="571"/>
          </p14:sldIdLst>
        </p14:section>
        <p14:section name="Defining Classes" id="{4D8D727E-84C7-4630-A66C-856F968D0379}">
          <p14:sldIdLst>
            <p14:sldId id="595"/>
            <p14:sldId id="596"/>
            <p14:sldId id="597"/>
            <p14:sldId id="598"/>
            <p14:sldId id="599"/>
            <p14:sldId id="600"/>
          </p14:sldIdLst>
        </p14:section>
        <p14:section name="Conclusion" id="{41D7DE39-2971-48C4-AAA3-3CA585E7463E}">
          <p14:sldIdLst>
            <p14:sldId id="601"/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F10248D-4C89-4281-8AF3-AF0797AA14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0801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9DF361F-A632-4E30-80C8-E22D3AEBC5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87005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786AF74-4094-45EB-B667-FC8AA4912B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0908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D0197EB-7F83-4672-AA1E-DC72B11417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7139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A111BD0-6FEF-4546-9E59-1EB6324A51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07180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FA3075D-0236-490C-A167-761A21AC91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7288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19EDA9E-8E6E-4D02-BBF9-CF7D41445D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75327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554861B-9F3C-4864-9833-0786E1DF72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6783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1EA4161-40DE-4ECE-BB3E-C157E42AFF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75861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F51EE34-231A-4166-88EE-7A6A4C4C2D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83478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65B3B-E6E2-4525-8F2E-49AC8F612DB9}" type="slidenum">
              <a:rPr lang="en-US"/>
              <a:pPr/>
              <a:t>9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7101E073-70C8-469B-AE1E-E1FE169046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1980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Дефиниране на класове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812658" cy="2524722"/>
            <a:chOff x="745783" y="3624633"/>
            <a:chExt cx="5812658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20391" y="3707206"/>
              <a:ext cx="153805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0341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Дефиниране на класове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4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3D76708-1E90-4543-A930-4100BF4A9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Дефиниране на клас </a:t>
            </a:r>
            <a:r>
              <a:rPr lang="en-US" dirty="0"/>
              <a:t>Person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Използване на обекти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Дефиниране на по-сложен клас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9A49962-234B-4BC4-812B-78E623A17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Нека първо да създадем файл за този клас:</a:t>
            </a:r>
            <a:br>
              <a:rPr lang="bg-BG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[Project]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[Add Class] </a:t>
            </a:r>
            <a:r>
              <a:rPr lang="bg-BG" dirty="0">
                <a:sym typeface="Wingdings" panose="05000000000000000000" pitchFamily="2" charset="2"/>
              </a:rPr>
              <a:t>или:</a:t>
            </a:r>
            <a:br>
              <a:rPr lang="bg-BG" dirty="0">
                <a:sym typeface="Wingdings" panose="05000000000000000000" pitchFamily="2" charset="2"/>
              </a:rPr>
            </a:br>
            <a:r>
              <a:rPr lang="bg-BG" dirty="0">
                <a:sym typeface="Wingdings" panose="05000000000000000000" pitchFamily="2" charset="2"/>
              </a:rPr>
              <a:t>десен бутон върху проекта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[Add]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[New Item]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[Class]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bg-BG" dirty="0">
                <a:sym typeface="Wingdings" panose="05000000000000000000" pitchFamily="2" charset="2"/>
              </a:rPr>
              <a:t>Внимавайте с именуването на класа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Дефиниране на клас </a:t>
            </a:r>
            <a:r>
              <a:rPr lang="en-US" dirty="0"/>
              <a:t>Dice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4" y="2971800"/>
            <a:ext cx="8943268" cy="2310099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3D335CB-5CA2-4B8A-97E9-3BC16EE03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Класовете служат за създаване на „имплементация“ на АТД</a:t>
            </a:r>
            <a:endParaRPr lang="en-US" dirty="0"/>
          </a:p>
          <a:p>
            <a:r>
              <a:rPr lang="bg-BG" dirty="0"/>
              <a:t>Класовете ни дават начин да опишем и създадем обекти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Дефиниране на прост клас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745935" y="3077761"/>
            <a:ext cx="10693778" cy="3100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class Dice </a:t>
            </a:r>
          </a:p>
          <a:p>
            <a:r>
              <a:rPr lang="en-US" sz="4800" dirty="0"/>
              <a:t>{</a:t>
            </a:r>
          </a:p>
          <a:p>
            <a:r>
              <a:rPr lang="en-US" sz="4800" dirty="0"/>
              <a:t>  …</a:t>
            </a:r>
          </a:p>
          <a:p>
            <a:r>
              <a:rPr lang="en-US" sz="4800" dirty="0"/>
              <a:t>}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570412" y="2819400"/>
            <a:ext cx="2286000" cy="948166"/>
          </a:xfrm>
          <a:prstGeom prst="wedgeRoundRectCallout">
            <a:avLst>
              <a:gd name="adj1" fmla="val -61310"/>
              <a:gd name="adj2" fmla="val 2610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 на класа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784736" y="5555131"/>
            <a:ext cx="2480876" cy="568254"/>
          </a:xfrm>
          <a:prstGeom prst="wedgeRoundRectCallout">
            <a:avLst>
              <a:gd name="adj1" fmla="val -49213"/>
              <a:gd name="adj2" fmla="val -9721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chemeClr val="tx1"/>
                </a:solidFill>
              </a:rPr>
              <a:t>Тяло на клас</a:t>
            </a:r>
            <a:endParaRPr lang="en-US" sz="2800" b="1" noProof="1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87" y="3810000"/>
            <a:ext cx="2943338" cy="2367824"/>
          </a:xfrm>
          <a:prstGeom prst="rect">
            <a:avLst/>
          </a:prstGeom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856771" y="4799876"/>
            <a:ext cx="2360255" cy="921534"/>
          </a:xfrm>
          <a:prstGeom prst="wedgeRoundRectCallout">
            <a:avLst>
              <a:gd name="adj1" fmla="val 92592"/>
              <a:gd name="adj2" fmla="val 3029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Клас в отделен файл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08012" y="2532992"/>
            <a:ext cx="2494713" cy="501316"/>
          </a:xfrm>
          <a:prstGeom prst="wedgeRoundRectCallout">
            <a:avLst>
              <a:gd name="adj1" fmla="val -25693"/>
              <a:gd name="adj2" fmla="val 12177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Ключова дума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94BFAB35-03AE-4364-AA34-D7E67E20F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59045"/>
            <a:ext cx="11804822" cy="5570355"/>
          </a:xfrm>
        </p:spPr>
        <p:txBody>
          <a:bodyPr/>
          <a:lstStyle/>
          <a:p>
            <a:r>
              <a:rPr lang="bg-BG" dirty="0"/>
              <a:t>Класовете са</a:t>
            </a:r>
            <a:r>
              <a:rPr lang="en-US" dirty="0"/>
              <a:t>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PascalCase</a:t>
            </a:r>
          </a:p>
          <a:p>
            <a:r>
              <a:rPr lang="bg-BG" dirty="0"/>
              <a:t>Използвайте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описателни съществителни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Избягвайте абревиатури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/>
              <a:t>(</a:t>
            </a:r>
            <a:r>
              <a:rPr lang="bg-BG" dirty="0"/>
              <a:t>освен известни:</a:t>
            </a:r>
            <a:r>
              <a:rPr lang="en-GB" dirty="0"/>
              <a:t> URL, HTTP,</a:t>
            </a:r>
            <a:r>
              <a:rPr lang="bg-BG" dirty="0"/>
              <a:t> и др.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класове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734634" y="3177866"/>
            <a:ext cx="10693778" cy="162273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200" dirty="0">
                <a:solidFill>
                  <a:schemeClr val="tx2"/>
                </a:solidFill>
              </a:rPr>
              <a:t>class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Dice</a:t>
            </a:r>
            <a:r>
              <a:rPr lang="en-US" sz="3200" dirty="0">
                <a:solidFill>
                  <a:schemeClr val="tx2"/>
                </a:solidFill>
              </a:rPr>
              <a:t> { … }</a:t>
            </a:r>
          </a:p>
          <a:p>
            <a:r>
              <a:rPr lang="en-US" sz="3200" dirty="0">
                <a:solidFill>
                  <a:schemeClr val="tx2"/>
                </a:solidFill>
              </a:rPr>
              <a:t>class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BankAccount</a:t>
            </a:r>
            <a:r>
              <a:rPr lang="en-US" sz="3200" dirty="0">
                <a:solidFill>
                  <a:schemeClr val="tx2"/>
                </a:solidFill>
              </a:rPr>
              <a:t> { … }</a:t>
            </a:r>
          </a:p>
          <a:p>
            <a:r>
              <a:rPr lang="en-US" sz="3200" dirty="0">
                <a:solidFill>
                  <a:schemeClr val="tx2"/>
                </a:solidFill>
              </a:rPr>
              <a:t>class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IntegerCalculator</a:t>
            </a:r>
            <a:r>
              <a:rPr lang="en-US" sz="3200" dirty="0">
                <a:solidFill>
                  <a:schemeClr val="tx2"/>
                </a:solidFill>
              </a:rPr>
              <a:t> { … }</a:t>
            </a:r>
          </a:p>
        </p:txBody>
      </p:sp>
      <p:pic>
        <p:nvPicPr>
          <p:cNvPr id="13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2162" y="3506704"/>
            <a:ext cx="1293108" cy="1162526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5"/>
          <p:cNvSpPr txBox="1">
            <a:spLocks/>
          </p:cNvSpPr>
          <p:nvPr/>
        </p:nvSpPr>
        <p:spPr>
          <a:xfrm>
            <a:off x="734634" y="4902536"/>
            <a:ext cx="10693778" cy="162273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200" dirty="0">
                <a:solidFill>
                  <a:schemeClr val="tx2"/>
                </a:solidFill>
              </a:rPr>
              <a:t>class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TPMF</a:t>
            </a:r>
            <a:r>
              <a:rPr lang="en-US" sz="3200" dirty="0">
                <a:solidFill>
                  <a:schemeClr val="tx2"/>
                </a:solidFill>
              </a:rPr>
              <a:t> { … }</a:t>
            </a:r>
          </a:p>
          <a:p>
            <a:r>
              <a:rPr lang="en-US" sz="3200" dirty="0">
                <a:solidFill>
                  <a:schemeClr val="tx2"/>
                </a:solidFill>
              </a:rPr>
              <a:t>class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bankaccount</a:t>
            </a:r>
            <a:r>
              <a:rPr lang="en-US" sz="3200" dirty="0">
                <a:solidFill>
                  <a:schemeClr val="tx2"/>
                </a:solidFill>
              </a:rPr>
              <a:t> { … }</a:t>
            </a:r>
          </a:p>
          <a:p>
            <a:r>
              <a:rPr lang="en-US" sz="3200" dirty="0">
                <a:solidFill>
                  <a:schemeClr val="tx2"/>
                </a:solidFill>
              </a:rPr>
              <a:t>class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intcalc</a:t>
            </a:r>
            <a:r>
              <a:rPr lang="en-US" sz="3200" dirty="0">
                <a:solidFill>
                  <a:schemeClr val="tx2"/>
                </a:solidFill>
              </a:rPr>
              <a:t> { … }</a:t>
            </a:r>
          </a:p>
        </p:txBody>
      </p:sp>
      <p:pic>
        <p:nvPicPr>
          <p:cNvPr id="14" name="Picture 13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6220" y="5181600"/>
            <a:ext cx="1104992" cy="1093528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15C3646-5736-4E92-B4E6-76DB40A48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5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Класа съдържа състояния и действия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Полетата съдържат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състоянието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Методите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описват действието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Членове на класа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49275" y="3300739"/>
            <a:ext cx="10693778" cy="3100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class Dice {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int sides;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 string type;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 void Roll(){ … }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}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494212" y="3741849"/>
            <a:ext cx="1676400" cy="533400"/>
          </a:xfrm>
          <a:prstGeom prst="wedgeRoundRectCallout">
            <a:avLst>
              <a:gd name="adj1" fmla="val -108621"/>
              <a:gd name="adj2" fmla="val 3404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Полета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632532" y="5616758"/>
            <a:ext cx="1676400" cy="593469"/>
          </a:xfrm>
          <a:prstGeom prst="wedgeRoundRectCallout">
            <a:avLst>
              <a:gd name="adj1" fmla="val -76131"/>
              <a:gd name="adj2" fmla="val -4992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Методи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D7C16C1C-E036-486E-BDF2-79DAB94ED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Класът може да има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много инстанции</a:t>
            </a:r>
            <a:r>
              <a:rPr lang="en-US" dirty="0"/>
              <a:t> (</a:t>
            </a:r>
            <a:r>
              <a:rPr lang="bg-BG" dirty="0"/>
              <a:t>обекти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обект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734634" y="2355066"/>
            <a:ext cx="10693778" cy="3100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200" dirty="0">
                <a:solidFill>
                  <a:schemeClr val="tx2"/>
                </a:solidFill>
              </a:rPr>
              <a:t>class Program {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public static void Main() {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  Dice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diceD6</a:t>
            </a:r>
            <a:r>
              <a:rPr lang="en-US" sz="3200" dirty="0">
                <a:solidFill>
                  <a:schemeClr val="tx2"/>
                </a:solidFill>
              </a:rPr>
              <a:t> =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new</a:t>
            </a:r>
            <a:r>
              <a:rPr lang="en-US" sz="3200" dirty="0">
                <a:solidFill>
                  <a:schemeClr val="tx2"/>
                </a:solidFill>
              </a:rPr>
              <a:t> Dice();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  Dice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diceD8</a:t>
            </a:r>
            <a:r>
              <a:rPr lang="en-US" sz="3200" dirty="0">
                <a:solidFill>
                  <a:schemeClr val="tx2"/>
                </a:solidFill>
              </a:rPr>
              <a:t> =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new</a:t>
            </a:r>
            <a:r>
              <a:rPr lang="en-US" sz="3200" dirty="0">
                <a:solidFill>
                  <a:schemeClr val="tx2"/>
                </a:solidFill>
              </a:rPr>
              <a:t> Dice();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}</a:t>
            </a:r>
          </a:p>
          <a:p>
            <a:r>
              <a:rPr lang="en-US" sz="32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040051" y="4818456"/>
            <a:ext cx="2425961" cy="921534"/>
          </a:xfrm>
          <a:prstGeom prst="wedgeRoundRectCallout">
            <a:avLst>
              <a:gd name="adj1" fmla="val -32390"/>
              <a:gd name="adj2" fmla="val -9346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Използвайте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new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795670" y="4815520"/>
            <a:ext cx="2677558" cy="1356679"/>
          </a:xfrm>
          <a:prstGeom prst="wedgeRoundRectCallout">
            <a:avLst>
              <a:gd name="adj1" fmla="val 32665"/>
              <a:gd name="adj2" fmla="val -9755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Променливите съдържат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референции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331447E3-57A6-4112-83CF-157075CE1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8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Декларирането на променлива създава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референция </a:t>
            </a:r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en-US" dirty="0"/>
              <a:t> </a:t>
            </a:r>
            <a:r>
              <a:rPr lang="bg-BG" dirty="0"/>
              <a:t>заделя място</a:t>
            </a:r>
            <a:endParaRPr lang="en-US" dirty="0"/>
          </a:p>
        </p:txBody>
      </p:sp>
      <p:sp>
        <p:nvSpPr>
          <p:cNvPr id="12" name="Rectangle: Rounded Corners 11"/>
          <p:cNvSpPr/>
          <p:nvPr/>
        </p:nvSpPr>
        <p:spPr>
          <a:xfrm>
            <a:off x="1783490" y="3581400"/>
            <a:ext cx="3091722" cy="2895600"/>
          </a:xfrm>
          <a:prstGeom prst="roundRect">
            <a:avLst>
              <a:gd name="adj" fmla="val 5385"/>
            </a:avLst>
          </a:prstGeom>
          <a:solidFill>
            <a:srgbClr val="F0A22E">
              <a:alpha val="25098"/>
            </a:srgbClr>
          </a:solidFill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Stack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Обектна референция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734634" y="2500996"/>
            <a:ext cx="10693778" cy="69940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600" dirty="0">
                <a:solidFill>
                  <a:schemeClr val="tx2"/>
                </a:solidFill>
              </a:rPr>
              <a:t>Dice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diceD6</a:t>
            </a:r>
            <a:r>
              <a:rPr lang="en-US" sz="3600" dirty="0">
                <a:solidFill>
                  <a:schemeClr val="tx2"/>
                </a:solidFill>
              </a:rPr>
              <a:t> =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new</a:t>
            </a:r>
            <a:r>
              <a:rPr lang="en-US" sz="3600" dirty="0">
                <a:solidFill>
                  <a:schemeClr val="tx2"/>
                </a:solidFill>
              </a:rPr>
              <a:t> Dice();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07627" y="3276600"/>
            <a:ext cx="2586385" cy="1442550"/>
          </a:xfrm>
          <a:prstGeom prst="wedgeRoundRectCallout">
            <a:avLst>
              <a:gd name="adj1" fmla="val 57571"/>
              <a:gd name="adj2" fmla="val 4577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Референцията има фиксиран размер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2158347" y="4731904"/>
            <a:ext cx="2385552" cy="954791"/>
          </a:xfrm>
          <a:prstGeom prst="roundRect">
            <a:avLst>
              <a:gd name="adj" fmla="val 5385"/>
            </a:avLst>
          </a:prstGeom>
          <a:solidFill>
            <a:srgbClr val="F0A22E">
              <a:alpha val="25098"/>
            </a:srgbClr>
          </a:solidFill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diceD6</a:t>
            </a:r>
          </a:p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(1540e19d)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6246812" y="3581400"/>
            <a:ext cx="4815935" cy="2895600"/>
          </a:xfrm>
          <a:prstGeom prst="roundRect">
            <a:avLst>
              <a:gd name="adj" fmla="val 5385"/>
            </a:avLst>
          </a:prstGeom>
          <a:solidFill>
            <a:srgbClr val="F0A22E">
              <a:alpha val="25098"/>
            </a:srgbClr>
          </a:solidFill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Heap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6468289" y="3750440"/>
            <a:ext cx="2499264" cy="1121480"/>
          </a:xfrm>
          <a:prstGeom prst="roundRect">
            <a:avLst>
              <a:gd name="adj" fmla="val 5385"/>
            </a:avLst>
          </a:prstGeom>
          <a:solidFill>
            <a:srgbClr val="F0A22E">
              <a:alpha val="25098"/>
            </a:srgbClr>
          </a:solidFill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= null</a:t>
            </a:r>
            <a:b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sides = 0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>
            <a:cxnSpLocks/>
            <a:stCxn id="10" idx="3"/>
            <a:endCxn id="11" idx="1"/>
          </p:cNvCxnSpPr>
          <p:nvPr/>
        </p:nvCxnSpPr>
        <p:spPr>
          <a:xfrm flipV="1">
            <a:off x="4543899" y="4311180"/>
            <a:ext cx="1924390" cy="89812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9346650" y="5048078"/>
            <a:ext cx="2434173" cy="921534"/>
          </a:xfrm>
          <a:prstGeom prst="wedgeRoundRectCallout">
            <a:avLst>
              <a:gd name="adj1" fmla="val -60867"/>
              <a:gd name="adj2" fmla="val -4991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Състоянието се пази в </a:t>
            </a:r>
            <a:r>
              <a:rPr lang="en-US" sz="2800" dirty="0">
                <a:solidFill>
                  <a:srgbClr val="FFFFFF"/>
                </a:solidFill>
              </a:rPr>
              <a:t>heap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7D70CB5D-2CA4-4BC5-838D-BB9463236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1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научихме?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190412" y="1138652"/>
            <a:ext cx="11804822" cy="5033547"/>
          </a:xfrm>
        </p:spPr>
        <p:txBody>
          <a:bodyPr>
            <a:noAutofit/>
          </a:bodyPr>
          <a:lstStyle/>
          <a:p>
            <a:pPr marL="358775" indent="-358775">
              <a:lnSpc>
                <a:spcPct val="110000"/>
              </a:lnSpc>
            </a:pPr>
            <a:r>
              <a:rPr lang="bg-BG" sz="3200" dirty="0"/>
              <a:t>Класовете ни дават начини да създаваме обекти</a:t>
            </a:r>
            <a:endParaRPr lang="en-US" sz="3200" dirty="0"/>
          </a:p>
          <a:p>
            <a:pPr marL="706438" lvl="1" indent="-358775">
              <a:lnSpc>
                <a:spcPct val="110000"/>
              </a:lnSpc>
            </a:pPr>
            <a:r>
              <a:rPr lang="bg-BG" sz="3000" dirty="0"/>
              <a:t>Обектите са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инстанция на класа</a:t>
            </a:r>
          </a:p>
          <a:p>
            <a:pPr marL="706438" lvl="1" indent="-358775">
              <a:lnSpc>
                <a:spcPct val="110000"/>
              </a:lnSpc>
            </a:pPr>
            <a:r>
              <a:rPr lang="bg-BG" sz="2800" dirty="0"/>
              <a:t>Класовете дефинират</a:t>
            </a:r>
            <a:r>
              <a:rPr lang="en-US" sz="2800" dirty="0"/>
              <a:t>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полета</a:t>
            </a:r>
            <a:r>
              <a:rPr lang="en-US" sz="2800" dirty="0"/>
              <a:t>,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методи</a:t>
            </a:r>
            <a:r>
              <a:rPr lang="bg-BG" sz="2800" dirty="0"/>
              <a:t> и други</a:t>
            </a:r>
            <a:br>
              <a:rPr lang="bg-BG" sz="2800" dirty="0"/>
            </a:br>
            <a:r>
              <a:rPr lang="bg-BG" sz="2800" dirty="0"/>
              <a:t>членове</a:t>
            </a:r>
          </a:p>
          <a:p>
            <a:pPr marL="706438" lvl="1" indent="-358775">
              <a:lnSpc>
                <a:spcPct val="110000"/>
              </a:lnSpc>
            </a:pPr>
            <a:r>
              <a:rPr lang="bg-BG" sz="2800" dirty="0"/>
              <a:t>При създаването на обект променливата </a:t>
            </a:r>
            <a:br>
              <a:rPr lang="bg-BG" sz="2800" dirty="0"/>
            </a:br>
            <a:r>
              <a:rPr lang="bg-BG" sz="2800" dirty="0"/>
              <a:t>съдържа само </a:t>
            </a:r>
            <a:r>
              <a:rPr lang="bg-BG" sz="2800" dirty="0">
                <a:solidFill>
                  <a:srgbClr val="F6D18E"/>
                </a:solidFill>
              </a:rPr>
              <a:t>референция</a:t>
            </a:r>
            <a:r>
              <a:rPr lang="bg-BG" sz="2800" dirty="0"/>
              <a:t> към обекта,</a:t>
            </a:r>
            <a:br>
              <a:rPr lang="bg-BG" sz="2800" dirty="0"/>
            </a:br>
            <a:r>
              <a:rPr lang="bg-BG" sz="2800" dirty="0"/>
              <a:t>а самият той се намира в </a:t>
            </a:r>
            <a:r>
              <a:rPr lang="en-US" sz="2800" dirty="0"/>
              <a:t>heap-</a:t>
            </a:r>
            <a:r>
              <a:rPr lang="bg-BG" sz="2800" dirty="0"/>
              <a:t>а</a:t>
            </a:r>
            <a:endParaRPr lang="en-US" sz="2800" dirty="0"/>
          </a:p>
          <a:p>
            <a:pPr marL="706438" lvl="1" indent="-358775">
              <a:lnSpc>
                <a:spcPct val="110000"/>
              </a:lnSpc>
            </a:pP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 marL="663521" lvl="1" indent="-358775">
              <a:lnSpc>
                <a:spcPct val="110000"/>
              </a:lnSpc>
            </a:pPr>
            <a:endParaRPr lang="bg-BG" sz="3000" dirty="0"/>
          </a:p>
        </p:txBody>
      </p:sp>
      <p:pic>
        <p:nvPicPr>
          <p:cNvPr id="5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819917"/>
            <a:ext cx="3478910" cy="258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DB4C176-D04B-4F0F-89A2-43AB4379E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466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7136</TotalTime>
  <Words>689</Words>
  <Application>Microsoft Office PowerPoint</Application>
  <PresentationFormat>Custom</PresentationFormat>
  <Paragraphs>123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Дефиниране на клас Dice</vt:lpstr>
      <vt:lpstr>Дефиниране на прост клас</vt:lpstr>
      <vt:lpstr>Именуване на класове</vt:lpstr>
      <vt:lpstr>Членове на класа</vt:lpstr>
      <vt:lpstr>Създаване на обект</vt:lpstr>
      <vt:lpstr>Обектна референция</vt:lpstr>
      <vt:lpstr>Какво научихме?</vt:lpstr>
      <vt:lpstr>Дефиниране на класове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295</cp:revision>
  <dcterms:created xsi:type="dcterms:W3CDTF">2014-01-02T17:00:34Z</dcterms:created>
  <dcterms:modified xsi:type="dcterms:W3CDTF">2019-12-16T13:47:00Z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