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4"/>
  </p:notesMasterIdLst>
  <p:handoutMasterIdLst>
    <p:handoutMasterId r:id="rId15"/>
  </p:handoutMasterIdLst>
  <p:sldIdLst>
    <p:sldId id="394" r:id="rId3"/>
    <p:sldId id="571" r:id="rId4"/>
    <p:sldId id="598" r:id="rId5"/>
    <p:sldId id="599" r:id="rId6"/>
    <p:sldId id="600" r:id="rId7"/>
    <p:sldId id="601" r:id="rId8"/>
    <p:sldId id="602" r:id="rId9"/>
    <p:sldId id="603" r:id="rId10"/>
    <p:sldId id="486" r:id="rId11"/>
    <p:sldId id="604" r:id="rId12"/>
    <p:sldId id="481" r:id="rId13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ъведение" id="{8D004557-35E9-4981-9878-044D20A9C6EC}">
          <p14:sldIdLst>
            <p14:sldId id="394"/>
            <p14:sldId id="571"/>
          </p14:sldIdLst>
        </p14:section>
        <p14:section name="Конструктори" id="{DF02036C-E47E-468C-BAC5-AFDDCA6E2BFD}">
          <p14:sldIdLst>
            <p14:sldId id="598"/>
            <p14:sldId id="599"/>
            <p14:sldId id="600"/>
            <p14:sldId id="601"/>
            <p14:sldId id="602"/>
            <p14:sldId id="603"/>
          </p14:sldIdLst>
        </p14:section>
        <p14:section name="Заключения" id="{04619B44-280A-473C-8350-E1EED7EE985C}">
          <p14:sldIdLst>
            <p14:sldId id="486"/>
            <p14:sldId id="604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16-Dec-19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16-Dec-19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9EED7EE5-769E-4543-B395-1AB76E1767B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49643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412315E2-988C-405C-9DD7-F378AC4E48A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006266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304B763A-9275-40F2-AEB0-CB32E1770B0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842867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3D92CE39-FECD-44E8-B01D-89DEF600A6E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645918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BB3AF8E2-AC42-42DB-AEA0-F5E8518595C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046929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FF1C028A-DDC9-4229-8845-8ECC240E759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770100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*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7BE65B3B-E6E2-4525-8F2E-49AC8F612DB9}" type="slidenum">
              <a:rPr lang="en-US"/>
              <a:t>9</a:t>
            </a:fld>
            <a:r>
              <a:rPr lang="en-US" dirty="0"/>
              <a:t>##</a:t>
            </a:r>
          </a:p>
        </p:txBody>
      </p:sp>
      <p:sp>
        <p:nvSpPr>
          <p:cNvPr id="435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AD63553D-F213-4AD9-B19E-F746E3ED69D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859262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2B10395D-A58E-434E-9533-09CFFEEE3E2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3915504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FCA2770F-2890-488C-85B7-2321FB96599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184482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://creativecommons.org/licenses/by-nc-sa/4.0/" TargetMode="Externa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15.jpeg"/><Relationship Id="rId4" Type="http://schemas.openxmlformats.org/officeDocument/2006/relationships/image" Target="../media/image12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907558" y="3733799"/>
            <a:ext cx="4668808" cy="2623699"/>
            <a:chOff x="3033634" y="1143000"/>
            <a:chExt cx="5892956" cy="35052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/>
            <a:srcRect t="3852" r="2931" b="7549"/>
            <a:stretch>
              <a:fillRect/>
            </a:stretch>
          </p:blipFill>
          <p:spPr>
            <a:xfrm>
              <a:off x="3033634" y="1143000"/>
              <a:ext cx="5892956" cy="3505200"/>
            </a:xfrm>
            <a:prstGeom prst="roundRect">
              <a:avLst>
                <a:gd name="adj" fmla="val 3002"/>
              </a:avLst>
            </a:prstGeom>
          </p:spPr>
        </p:pic>
        <p:sp>
          <p:nvSpPr>
            <p:cNvPr id="15" name="Oval 14"/>
            <p:cNvSpPr/>
            <p:nvPr/>
          </p:nvSpPr>
          <p:spPr>
            <a:xfrm rot="16200000">
              <a:off x="4711881" y="3890792"/>
              <a:ext cx="251239" cy="323752"/>
            </a:xfrm>
            <a:prstGeom prst="ellipse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  <p:sp>
          <p:nvSpPr>
            <p:cNvPr id="17" name="Oval 16"/>
            <p:cNvSpPr/>
            <p:nvPr/>
          </p:nvSpPr>
          <p:spPr>
            <a:xfrm rot="16200000">
              <a:off x="3462214" y="3893974"/>
              <a:ext cx="251239" cy="323752"/>
            </a:xfrm>
            <a:prstGeom prst="ellipse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  <p:sp>
          <p:nvSpPr>
            <p:cNvPr id="18" name="Oval 17"/>
            <p:cNvSpPr/>
            <p:nvPr/>
          </p:nvSpPr>
          <p:spPr>
            <a:xfrm rot="16200000">
              <a:off x="4502040" y="4060290"/>
              <a:ext cx="251239" cy="323752"/>
            </a:xfrm>
            <a:prstGeom prst="ellipse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  <p:sp>
          <p:nvSpPr>
            <p:cNvPr id="19" name="Oval 18"/>
            <p:cNvSpPr/>
            <p:nvPr/>
          </p:nvSpPr>
          <p:spPr>
            <a:xfrm rot="16200000">
              <a:off x="4191950" y="3715752"/>
              <a:ext cx="251239" cy="323752"/>
            </a:xfrm>
            <a:prstGeom prst="ellipse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</p:grpSp>
      <p:sp>
        <p:nvSpPr>
          <p:cNvPr id="21" name="Title 4"/>
          <p:cNvSpPr txBox="1"/>
          <p:nvPr/>
        </p:nvSpPr>
        <p:spPr>
          <a:xfrm>
            <a:off x="3351212" y="762000"/>
            <a:ext cx="8215099" cy="117155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r" defTabSz="1218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/>
              <a:t>Конструктори</a:t>
            </a:r>
            <a:endParaRPr lang="en-US" dirty="0"/>
          </a:p>
        </p:txBody>
      </p:sp>
      <p:sp>
        <p:nvSpPr>
          <p:cNvPr id="22" name="Subtitle 5"/>
          <p:cNvSpPr txBox="1"/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565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600" indent="0" algn="ctr" defTabSz="1218565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200" indent="0" algn="ctr" defTabSz="1218565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165" indent="0" algn="ctr" defTabSz="1218565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765" indent="0" algn="ctr" defTabSz="1218565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365" indent="0" algn="ctr" defTabSz="1218565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5" indent="0" algn="ctr" defTabSz="1218565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565" indent="0" algn="ctr" defTabSz="1218565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165" indent="0" algn="ctr" defTabSz="1218565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bg-BG" sz="4400" dirty="0"/>
              <a:t>Инициализиране</a:t>
            </a:r>
            <a:r>
              <a:rPr lang="en-US" sz="4400" dirty="0"/>
              <a:t> </a:t>
            </a:r>
            <a:r>
              <a:rPr lang="bg-BG" sz="4400" dirty="0"/>
              <a:t>на обекти</a:t>
            </a:r>
            <a:endParaRPr lang="en-US" sz="4400" dirty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</a:pPr>
            <a:endParaRPr lang="en-US" sz="4400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5ACF15A-C841-4F6D-B21B-40FA8DED53AB}"/>
              </a:ext>
            </a:extLst>
          </p:cNvPr>
          <p:cNvGrpSpPr/>
          <p:nvPr/>
        </p:nvGrpSpPr>
        <p:grpSpPr>
          <a:xfrm>
            <a:off x="745783" y="3624633"/>
            <a:ext cx="5812658" cy="2524722"/>
            <a:chOff x="745783" y="3624633"/>
            <a:chExt cx="5812658" cy="2524722"/>
          </a:xfrm>
        </p:grpSpPr>
        <p:pic>
          <p:nvPicPr>
            <p:cNvPr id="30" name="Picture 29" descr="http://softuni.bg">
              <a:extLst>
                <a:ext uri="{FF2B5EF4-FFF2-40B4-BE49-F238E27FC236}">
                  <a16:creationId xmlns:a16="http://schemas.microsoft.com/office/drawing/2014/main" id="{B7DF8237-61F4-4DFE-BDDA-E2DC3132B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73CD185-D439-4B49-8512-80DD815A04F1}"/>
                </a:ext>
              </a:extLst>
            </p:cNvPr>
            <p:cNvSpPr txBox="1"/>
            <p:nvPr/>
          </p:nvSpPr>
          <p:spPr>
            <a:xfrm rot="576164">
              <a:off x="5020391" y="3707206"/>
              <a:ext cx="1538050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Увод в ООП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32" name="Picture 4" title="CC-BY-NC-SA License">
              <a:hlinkClick r:id="rId5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2A416773-7237-4FDB-AD69-A7E931314F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33" name="Text Placeholder 7">
              <a:extLst>
                <a:ext uri="{FF2B5EF4-FFF2-40B4-BE49-F238E27FC236}">
                  <a16:creationId xmlns:a16="http://schemas.microsoft.com/office/drawing/2014/main" id="{7383F010-D8B7-4E51-91B9-1BAD1044C22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34" name="Text Placeholder 10">
              <a:extLst>
                <a:ext uri="{FF2B5EF4-FFF2-40B4-BE49-F238E27FC236}">
                  <a16:creationId xmlns:a16="http://schemas.microsoft.com/office/drawing/2014/main" id="{AF3A072C-D571-4B13-B78B-87FC605A635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35" name="Text Placeholder 11">
              <a:extLst>
                <a:ext uri="{FF2B5EF4-FFF2-40B4-BE49-F238E27FC236}">
                  <a16:creationId xmlns:a16="http://schemas.microsoft.com/office/drawing/2014/main" id="{3238C622-B05C-402E-95FD-AFBE8E3459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7"/>
                </a:rPr>
                <a:t>https://it-kariera.mon.bg/e-learning/</a:t>
              </a:r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091661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Конструктори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407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3BC649FC-A65B-42F1-9F99-67AAF83A42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087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Съдържание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3" y="1191467"/>
            <a:ext cx="11804822" cy="5530010"/>
          </a:xfrm>
        </p:spPr>
        <p:txBody>
          <a:bodyPr>
            <a:normAutofit/>
          </a:bodyPr>
          <a:lstStyle/>
          <a:p>
            <a:pPr marL="443230" indent="-443230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Какво са конструкторите</a:t>
            </a:r>
            <a:endParaRPr lang="en-US" dirty="0"/>
          </a:p>
          <a:p>
            <a:pPr marL="443230" indent="-443230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Видове конструктори</a:t>
            </a:r>
            <a:endParaRPr lang="en-US" dirty="0"/>
          </a:p>
          <a:p>
            <a:pPr marL="443230" indent="-443230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Верижно извикване </a:t>
            </a:r>
            <a:br>
              <a:rPr lang="bg-BG" dirty="0"/>
            </a:br>
            <a:r>
              <a:rPr lang="bg-BG" dirty="0"/>
              <a:t>на конструктори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AC3EF3-E0FC-4734-8847-3CC64240F8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682" y="1499022"/>
            <a:ext cx="4762500" cy="4914900"/>
          </a:xfrm>
          <a:prstGeom prst="rect">
            <a:avLst/>
          </a:prstGeom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695B2608-BB38-4B89-A58F-0FC5297EBB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8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Специален вид методи, извиквани при създаване на обекта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Конструктори</a:t>
            </a:r>
            <a:endParaRPr lang="en-US" dirty="0"/>
          </a:p>
        </p:txBody>
      </p:sp>
      <p:sp>
        <p:nvSpPr>
          <p:cNvPr id="5" name="Text Placeholder 5"/>
          <p:cNvSpPr txBox="1"/>
          <p:nvPr/>
        </p:nvSpPr>
        <p:spPr>
          <a:xfrm>
            <a:off x="608012" y="1828800"/>
            <a:ext cx="10693778" cy="4084946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72000" rIns="144000" bIns="72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Char char="§"/>
              <a:defRPr sz="3200" b="0"/>
            </a:lvl2pPr>
            <a:lvl3pPr marL="914400"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charset="2"/>
              <a:buChar char="§"/>
              <a:defRPr sz="3000" b="0"/>
            </a:lvl3pPr>
            <a:lvl4pPr marL="1219200"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charset="2"/>
              <a:buChar char="§"/>
              <a:defRPr sz="2800" b="0"/>
            </a:lvl4pPr>
            <a:lvl5pPr marL="1524000"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charset="2"/>
              <a:buChar char="§"/>
              <a:defRPr sz="2600" b="0"/>
            </a:lvl5pPr>
            <a:lvl6pPr marL="18281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/>
            </a:lvl6pPr>
            <a:lvl7pPr marL="21329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/>
            </a:lvl7pPr>
            <a:lvl8pPr marL="24377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 baseline="0"/>
            </a:lvl8pPr>
            <a:lvl9pPr marL="27425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 baseline="0"/>
            </a:lvl9pPr>
          </a:lstStyle>
          <a:p>
            <a:r>
              <a:rPr lang="en-US" sz="3200" dirty="0">
                <a:solidFill>
                  <a:schemeClr val="tx2"/>
                </a:solidFill>
              </a:rPr>
              <a:t>class Dice</a:t>
            </a:r>
          </a:p>
          <a:p>
            <a:r>
              <a:rPr lang="en-US" sz="3200" dirty="0">
                <a:solidFill>
                  <a:schemeClr val="tx2"/>
                </a:solidFill>
              </a:rPr>
              <a:t>{</a:t>
            </a:r>
          </a:p>
          <a:p>
            <a:r>
              <a:rPr lang="en-US" sz="3200" dirty="0">
                <a:solidFill>
                  <a:schemeClr val="tx2"/>
                </a:solidFill>
              </a:rPr>
              <a:t>  int sides;</a:t>
            </a:r>
          </a:p>
          <a:p>
            <a:r>
              <a:rPr lang="en-US" sz="3200" dirty="0">
                <a:solidFill>
                  <a:schemeClr val="tx2"/>
                </a:solidFill>
              </a:rPr>
              <a:t>  public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Dice()</a:t>
            </a:r>
          </a:p>
          <a:p>
            <a:r>
              <a:rPr lang="en-US" sz="3200" dirty="0">
                <a:solidFill>
                  <a:schemeClr val="tx2"/>
                </a:solidFill>
              </a:rPr>
              <a:t>  {</a:t>
            </a:r>
          </a:p>
          <a:p>
            <a:r>
              <a:rPr lang="en-US" sz="3200" dirty="0">
                <a:solidFill>
                  <a:schemeClr val="tx2"/>
                </a:solidFill>
              </a:rPr>
              <a:t>    this.sides = 6;</a:t>
            </a:r>
          </a:p>
          <a:p>
            <a:r>
              <a:rPr lang="en-US" sz="3200" dirty="0">
                <a:solidFill>
                  <a:schemeClr val="tx2"/>
                </a:solidFill>
              </a:rPr>
              <a:t>  }</a:t>
            </a:r>
          </a:p>
          <a:p>
            <a:r>
              <a:rPr lang="en-US" sz="3200" dirty="0">
                <a:solidFill>
                  <a:schemeClr val="tx2"/>
                </a:solidFill>
              </a:rPr>
              <a:t>}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5408612" y="3200400"/>
            <a:ext cx="3124200" cy="1524000"/>
          </a:xfrm>
          <a:prstGeom prst="wedgeRoundRectCallout">
            <a:avLst>
              <a:gd name="adj1" fmla="val -81558"/>
              <a:gd name="adj2" fmla="val -19498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bg-BG" sz="2800" noProof="1">
                <a:solidFill>
                  <a:schemeClr val="tx2">
                    <a:lumMod val="75000"/>
                  </a:schemeClr>
                </a:solidFill>
                <a:latin typeface="+mj-lt"/>
              </a:rPr>
              <a:t>Предефиниране </a:t>
            </a:r>
            <a:r>
              <a:rPr lang="bg-BG" sz="2800" noProof="1">
                <a:solidFill>
                  <a:schemeClr val="tx1"/>
                </a:solidFill>
                <a:latin typeface="+mj-lt"/>
              </a:rPr>
              <a:t>на конструктора по подразбиране</a:t>
            </a:r>
            <a:endParaRPr lang="en-US" sz="2800" noProof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97AA3494-440A-456A-8F7B-4222E2873A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17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212" y="954647"/>
            <a:ext cx="11804822" cy="5570355"/>
          </a:xfrm>
        </p:spPr>
        <p:txBody>
          <a:bodyPr/>
          <a:lstStyle/>
          <a:p>
            <a:r>
              <a:rPr lang="bg-BG" dirty="0"/>
              <a:t>Може да имате множество конструктори за даден клас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Конструктори</a:t>
            </a:r>
            <a:r>
              <a:rPr lang="en-US" dirty="0"/>
              <a:t> (2)</a:t>
            </a:r>
          </a:p>
        </p:txBody>
      </p:sp>
      <p:sp>
        <p:nvSpPr>
          <p:cNvPr id="5" name="Text Placeholder 5"/>
          <p:cNvSpPr txBox="1"/>
          <p:nvPr/>
        </p:nvSpPr>
        <p:spPr>
          <a:xfrm>
            <a:off x="608012" y="1660357"/>
            <a:ext cx="10693778" cy="506983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72000" rIns="144000" bIns="72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Char char="§"/>
              <a:defRPr sz="3200" b="0"/>
            </a:lvl2pPr>
            <a:lvl3pPr marL="914400"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charset="2"/>
              <a:buChar char="§"/>
              <a:defRPr sz="3000" b="0"/>
            </a:lvl3pPr>
            <a:lvl4pPr marL="1219200"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charset="2"/>
              <a:buChar char="§"/>
              <a:defRPr sz="2800" b="0"/>
            </a:lvl4pPr>
            <a:lvl5pPr marL="1524000"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charset="2"/>
              <a:buChar char="§"/>
              <a:defRPr sz="2600" b="0"/>
            </a:lvl5pPr>
            <a:lvl6pPr marL="18281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/>
            </a:lvl6pPr>
            <a:lvl7pPr marL="21329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/>
            </a:lvl7pPr>
            <a:lvl8pPr marL="24377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 baseline="0"/>
            </a:lvl8pPr>
            <a:lvl9pPr marL="27425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 baseline="0"/>
            </a:lvl9pPr>
          </a:lstStyle>
          <a:p>
            <a:pPr>
              <a:lnSpc>
                <a:spcPts val="3200"/>
              </a:lnSpc>
            </a:pPr>
            <a:r>
              <a:rPr lang="en-US" sz="3200" dirty="0">
                <a:solidFill>
                  <a:schemeClr val="tx2"/>
                </a:solidFill>
              </a:rPr>
              <a:t>class Dice</a:t>
            </a:r>
          </a:p>
          <a:p>
            <a:pPr>
              <a:lnSpc>
                <a:spcPts val="3200"/>
              </a:lnSpc>
            </a:pPr>
            <a:r>
              <a:rPr lang="en-US" sz="3200" dirty="0">
                <a:solidFill>
                  <a:schemeClr val="tx2"/>
                </a:solidFill>
              </a:rPr>
              <a:t>{</a:t>
            </a:r>
          </a:p>
          <a:p>
            <a:pPr>
              <a:lnSpc>
                <a:spcPts val="3200"/>
              </a:lnSpc>
            </a:pPr>
            <a:r>
              <a:rPr lang="en-US" sz="3200" dirty="0">
                <a:solidFill>
                  <a:schemeClr val="tx2"/>
                </a:solidFill>
              </a:rPr>
              <a:t>  int sides;</a:t>
            </a:r>
          </a:p>
          <a:p>
            <a:pPr>
              <a:lnSpc>
                <a:spcPts val="3200"/>
              </a:lnSpc>
            </a:pPr>
            <a:r>
              <a:rPr lang="en-US" sz="3200" dirty="0">
                <a:solidFill>
                  <a:schemeClr val="tx2"/>
                </a:solidFill>
              </a:rPr>
              <a:t>  public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Dice()</a:t>
            </a:r>
          </a:p>
          <a:p>
            <a:pPr>
              <a:lnSpc>
                <a:spcPts val="3200"/>
              </a:lnSpc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>
                <a:solidFill>
                  <a:schemeClr val="tx2"/>
                </a:solidFill>
              </a:rPr>
              <a:t> {</a:t>
            </a:r>
          </a:p>
          <a:p>
            <a:pPr>
              <a:lnSpc>
                <a:spcPts val="3200"/>
              </a:lnSpc>
            </a:pPr>
            <a:r>
              <a:rPr lang="en-US" sz="3200" dirty="0">
                <a:solidFill>
                  <a:schemeClr val="tx2"/>
                </a:solidFill>
              </a:rPr>
              <a:t>    this.sides = 6;</a:t>
            </a:r>
          </a:p>
          <a:p>
            <a:pPr>
              <a:lnSpc>
                <a:spcPts val="3200"/>
              </a:lnSpc>
            </a:pPr>
            <a:r>
              <a:rPr lang="en-US" sz="3200" dirty="0">
                <a:solidFill>
                  <a:schemeClr val="tx2"/>
                </a:solidFill>
              </a:rPr>
              <a:t>  }</a:t>
            </a:r>
          </a:p>
          <a:p>
            <a:pPr>
              <a:lnSpc>
                <a:spcPts val="3200"/>
              </a:lnSpc>
            </a:pPr>
            <a:r>
              <a:rPr lang="en-US" sz="3200" dirty="0">
                <a:solidFill>
                  <a:schemeClr val="tx2"/>
                </a:solidFill>
              </a:rPr>
              <a:t>  public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Dice(</a:t>
            </a:r>
            <a:r>
              <a:rPr lang="en-US" sz="3200" dirty="0">
                <a:solidFill>
                  <a:schemeClr val="tx2"/>
                </a:solidFill>
              </a:rPr>
              <a:t>int sides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ts val="3200"/>
              </a:lnSpc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>
                <a:solidFill>
                  <a:schemeClr val="tx2"/>
                </a:solidFill>
              </a:rPr>
              <a:t> {</a:t>
            </a:r>
          </a:p>
          <a:p>
            <a:pPr>
              <a:lnSpc>
                <a:spcPts val="3200"/>
              </a:lnSpc>
            </a:pPr>
            <a:r>
              <a:rPr lang="en-US" sz="3200" dirty="0">
                <a:solidFill>
                  <a:schemeClr val="tx2"/>
                </a:solidFill>
              </a:rPr>
              <a:t>    this.sides = sides;</a:t>
            </a:r>
          </a:p>
          <a:p>
            <a:pPr>
              <a:lnSpc>
                <a:spcPts val="3200"/>
              </a:lnSpc>
            </a:pPr>
            <a:r>
              <a:rPr lang="en-US" sz="3200" dirty="0">
                <a:solidFill>
                  <a:schemeClr val="tx2"/>
                </a:solidFill>
              </a:rPr>
              <a:t>  }</a:t>
            </a:r>
          </a:p>
          <a:p>
            <a:pPr>
              <a:lnSpc>
                <a:spcPts val="3200"/>
              </a:lnSpc>
            </a:pPr>
            <a:r>
              <a:rPr lang="en-US" sz="3200" dirty="0">
                <a:solidFill>
                  <a:schemeClr val="tx2"/>
                </a:solidFill>
              </a:rPr>
              <a:t>}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6684875" y="4369743"/>
            <a:ext cx="2381338" cy="1051947"/>
          </a:xfrm>
          <a:prstGeom prst="wedgeRoundRectCallout">
            <a:avLst>
              <a:gd name="adj1" fmla="val -65321"/>
              <a:gd name="adj2" fmla="val -18308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bg-BG" sz="2800" noProof="1">
                <a:solidFill>
                  <a:schemeClr val="tx1"/>
                </a:solidFill>
                <a:latin typeface="+mj-lt"/>
              </a:rPr>
              <a:t>Конструктор </a:t>
            </a:r>
            <a:r>
              <a:rPr lang="bg-BG" sz="2800" noProof="1">
                <a:solidFill>
                  <a:schemeClr val="tx2">
                    <a:lumMod val="75000"/>
                  </a:schemeClr>
                </a:solidFill>
                <a:latin typeface="+mj-lt"/>
              </a:rPr>
              <a:t>с</a:t>
            </a:r>
            <a:r>
              <a:rPr lang="en-US" sz="2800" noProof="1">
                <a:solidFill>
                  <a:schemeClr val="tx1"/>
                </a:solidFill>
                <a:latin typeface="+mj-lt"/>
              </a:rPr>
              <a:t> </a:t>
            </a:r>
            <a:r>
              <a:rPr lang="bg-BG" sz="2800" noProof="1">
                <a:solidFill>
                  <a:schemeClr val="tx1"/>
                </a:solidFill>
                <a:latin typeface="+mj-lt"/>
              </a:rPr>
              <a:t>параметри</a:t>
            </a:r>
            <a:endParaRPr lang="en-US" sz="2800" noProof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4977613" y="2102331"/>
            <a:ext cx="2716999" cy="1051947"/>
          </a:xfrm>
          <a:prstGeom prst="wedgeRoundRectCallout">
            <a:avLst>
              <a:gd name="adj1" fmla="val -75155"/>
              <a:gd name="adj2" fmla="val 50404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bg-BG" sz="2800" noProof="1">
                <a:solidFill>
                  <a:schemeClr val="tx1"/>
                </a:solidFill>
                <a:latin typeface="+mj-lt"/>
              </a:rPr>
              <a:t>Конструктор</a:t>
            </a:r>
            <a:r>
              <a:rPr lang="en-US" sz="2800" noProof="1">
                <a:solidFill>
                  <a:schemeClr val="tx1"/>
                </a:solidFill>
                <a:latin typeface="+mj-lt"/>
              </a:rPr>
              <a:t> </a:t>
            </a:r>
            <a:r>
              <a:rPr lang="bg-BG" sz="2800" noProof="1">
                <a:solidFill>
                  <a:schemeClr val="tx2">
                    <a:lumMod val="75000"/>
                  </a:schemeClr>
                </a:solidFill>
                <a:latin typeface="+mj-lt"/>
              </a:rPr>
              <a:t>без</a:t>
            </a:r>
            <a:r>
              <a:rPr lang="en-US" sz="2800" noProof="1">
                <a:solidFill>
                  <a:schemeClr val="tx1"/>
                </a:solidFill>
                <a:latin typeface="+mj-lt"/>
              </a:rPr>
              <a:t> </a:t>
            </a:r>
            <a:r>
              <a:rPr lang="bg-BG" sz="2800" noProof="1">
                <a:solidFill>
                  <a:schemeClr val="tx1"/>
                </a:solidFill>
                <a:latin typeface="+mj-lt"/>
              </a:rPr>
              <a:t>параметри</a:t>
            </a:r>
            <a:endParaRPr lang="en-US" sz="2800" noProof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76397ED9-F3B4-49C9-B70F-41D3BE9D02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54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Конструкторите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задават началното състояние на обекта</a:t>
            </a:r>
            <a:endParaRPr lang="en-GB" dirty="0"/>
          </a:p>
        </p:txBody>
      </p:sp>
      <p:sp>
        <p:nvSpPr>
          <p:cNvPr id="7" name="Text Placeholder 5"/>
          <p:cNvSpPr txBox="1"/>
          <p:nvPr/>
        </p:nvSpPr>
        <p:spPr>
          <a:xfrm>
            <a:off x="734634" y="1899611"/>
            <a:ext cx="10693778" cy="4577389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72000" rIns="144000" bIns="72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Char char="§"/>
              <a:defRPr sz="3200" b="0"/>
            </a:lvl2pPr>
            <a:lvl3pPr marL="914400"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charset="2"/>
              <a:buChar char="§"/>
              <a:defRPr sz="3000" b="0"/>
            </a:lvl3pPr>
            <a:lvl4pPr marL="1219200"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charset="2"/>
              <a:buChar char="§"/>
              <a:defRPr sz="2800" b="0"/>
            </a:lvl4pPr>
            <a:lvl5pPr marL="1524000"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charset="2"/>
              <a:buChar char="§"/>
              <a:defRPr sz="2600" b="0"/>
            </a:lvl5pPr>
            <a:lvl6pPr marL="18281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/>
            </a:lvl6pPr>
            <a:lvl7pPr marL="21329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/>
            </a:lvl7pPr>
            <a:lvl8pPr marL="24377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 baseline="0"/>
            </a:lvl8pPr>
            <a:lvl9pPr marL="27425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 baseline="0"/>
            </a:lvl9pPr>
          </a:lstStyle>
          <a:p>
            <a:r>
              <a:rPr lang="en-US" sz="3200" dirty="0">
                <a:solidFill>
                  <a:schemeClr val="tx2"/>
                </a:solidFill>
              </a:rPr>
              <a:t>class Dice</a:t>
            </a:r>
          </a:p>
          <a:p>
            <a:r>
              <a:rPr lang="en-US" sz="3200" dirty="0">
                <a:solidFill>
                  <a:schemeClr val="tx2"/>
                </a:solidFill>
              </a:rPr>
              <a:t>{</a:t>
            </a:r>
          </a:p>
          <a:p>
            <a:r>
              <a:rPr lang="en-US" sz="3200" dirty="0">
                <a:solidFill>
                  <a:schemeClr val="tx2"/>
                </a:solidFill>
              </a:rPr>
              <a:t>  int sides; int[] </a:t>
            </a:r>
            <a:r>
              <a:rPr lang="en-US" sz="3200" dirty="0" err="1">
                <a:solidFill>
                  <a:schemeClr val="tx2"/>
                </a:solidFill>
              </a:rPr>
              <a:t>rollFrequency</a:t>
            </a:r>
            <a:r>
              <a:rPr lang="en-US" sz="3200" dirty="0">
                <a:solidFill>
                  <a:schemeClr val="tx2"/>
                </a:solidFill>
              </a:rPr>
              <a:t>;</a:t>
            </a:r>
            <a:br>
              <a:rPr lang="en-US" sz="3200" dirty="0">
                <a:solidFill>
                  <a:schemeClr val="tx2"/>
                </a:solidFill>
              </a:rPr>
            </a:br>
            <a:r>
              <a:rPr lang="en-US" sz="3200" dirty="0">
                <a:solidFill>
                  <a:schemeClr val="tx2"/>
                </a:solidFill>
              </a:rPr>
              <a:t>  public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Dice(</a:t>
            </a:r>
            <a:r>
              <a:rPr lang="en-US" sz="3200" dirty="0">
                <a:solidFill>
                  <a:schemeClr val="tx2"/>
                </a:solidFill>
              </a:rPr>
              <a:t>int sides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>
                <a:solidFill>
                  <a:schemeClr val="tx2"/>
                </a:solidFill>
              </a:rPr>
              <a:t> {</a:t>
            </a:r>
          </a:p>
          <a:p>
            <a:r>
              <a:rPr lang="en-US" sz="3200" dirty="0">
                <a:solidFill>
                  <a:schemeClr val="tx2"/>
                </a:solidFill>
              </a:rPr>
              <a:t>    this.sides = sides;</a:t>
            </a:r>
          </a:p>
          <a:p>
            <a:r>
              <a:rPr lang="en-US" sz="3200" dirty="0">
                <a:solidFill>
                  <a:schemeClr val="tx2"/>
                </a:solidFill>
              </a:rPr>
              <a:t>    this.rollFrequency =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new int[</a:t>
            </a:r>
            <a:r>
              <a:rPr lang="en-US" sz="3200" dirty="0">
                <a:solidFill>
                  <a:schemeClr val="tx2"/>
                </a:solidFill>
              </a:rPr>
              <a:t>sides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]</a:t>
            </a:r>
            <a:r>
              <a:rPr lang="en-US" sz="3200" dirty="0">
                <a:solidFill>
                  <a:schemeClr val="tx2"/>
                </a:solidFill>
              </a:rPr>
              <a:t>;</a:t>
            </a:r>
          </a:p>
          <a:p>
            <a:r>
              <a:rPr lang="en-US" sz="3200" dirty="0">
                <a:solidFill>
                  <a:schemeClr val="tx2"/>
                </a:solidFill>
              </a:rPr>
              <a:t>  }</a:t>
            </a:r>
          </a:p>
          <a:p>
            <a:r>
              <a:rPr lang="en-US" sz="3200" dirty="0">
                <a:solidFill>
                  <a:schemeClr val="tx2"/>
                </a:solidFill>
              </a:rPr>
              <a:t>}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Начално състояние на обекта</a:t>
            </a:r>
            <a:endParaRPr lang="en-US" dirty="0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8436405" y="3941644"/>
            <a:ext cx="3536227" cy="950226"/>
          </a:xfrm>
          <a:prstGeom prst="wedgeRoundRectCallout">
            <a:avLst>
              <a:gd name="adj1" fmla="val -67976"/>
              <a:gd name="adj2" fmla="val 57913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bg-BG" sz="2800" noProof="1">
                <a:solidFill>
                  <a:schemeClr val="tx1"/>
                </a:solidFill>
                <a:latin typeface="+mj-lt"/>
              </a:rPr>
              <a:t>Винаги подсигурете </a:t>
            </a:r>
            <a:r>
              <a:rPr lang="bg-BG" sz="2800" noProof="1">
                <a:solidFill>
                  <a:schemeClr val="tx2">
                    <a:lumMod val="75000"/>
                  </a:schemeClr>
                </a:solidFill>
                <a:latin typeface="+mj-lt"/>
              </a:rPr>
              <a:t>коректно състояние</a:t>
            </a:r>
            <a:endParaRPr lang="en-US" sz="2800" noProof="1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DA0CAE96-7BC2-41F6-8DD1-00BE22670F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95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990600"/>
            <a:ext cx="11804822" cy="5570355"/>
          </a:xfrm>
        </p:spPr>
        <p:txBody>
          <a:bodyPr/>
          <a:lstStyle/>
          <a:p>
            <a:r>
              <a:rPr lang="bg-BG" dirty="0"/>
              <a:t>Конструкторите могат да се извикват един друг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Верижно извикване на конструктори</a:t>
            </a:r>
            <a:endParaRPr lang="en-US" dirty="0"/>
          </a:p>
        </p:txBody>
      </p:sp>
      <p:sp>
        <p:nvSpPr>
          <p:cNvPr id="5" name="Text Placeholder 5"/>
          <p:cNvSpPr txBox="1"/>
          <p:nvPr/>
        </p:nvSpPr>
        <p:spPr>
          <a:xfrm>
            <a:off x="580010" y="1693205"/>
            <a:ext cx="10693778" cy="488516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72000" rIns="144000" bIns="72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Char char="§"/>
              <a:defRPr sz="3200" b="0"/>
            </a:lvl2pPr>
            <a:lvl3pPr marL="914400"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charset="2"/>
              <a:buChar char="§"/>
              <a:defRPr sz="3000" b="0"/>
            </a:lvl3pPr>
            <a:lvl4pPr marL="1219200"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charset="2"/>
              <a:buChar char="§"/>
              <a:defRPr sz="2800" b="0"/>
            </a:lvl4pPr>
            <a:lvl5pPr marL="1524000"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charset="2"/>
              <a:buChar char="§"/>
              <a:defRPr sz="2600" b="0"/>
            </a:lvl5pPr>
            <a:lvl6pPr marL="18281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/>
            </a:lvl6pPr>
            <a:lvl7pPr marL="21329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/>
            </a:lvl7pPr>
            <a:lvl8pPr marL="24377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 baseline="0"/>
            </a:lvl8pPr>
            <a:lvl9pPr marL="27425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 baseline="0"/>
            </a:lvl9pPr>
          </a:lstStyle>
          <a:p>
            <a:r>
              <a:rPr lang="en-US" sz="2800" dirty="0">
                <a:solidFill>
                  <a:schemeClr val="tx2"/>
                </a:solidFill>
              </a:rPr>
              <a:t>class Dice </a:t>
            </a:r>
          </a:p>
          <a:p>
            <a:r>
              <a:rPr lang="en-US" sz="2800" dirty="0">
                <a:solidFill>
                  <a:schemeClr val="tx2"/>
                </a:solidFill>
              </a:rPr>
              <a:t>{</a:t>
            </a:r>
          </a:p>
          <a:p>
            <a:r>
              <a:rPr lang="en-US" sz="2800" dirty="0">
                <a:solidFill>
                  <a:schemeClr val="tx2"/>
                </a:solidFill>
              </a:rPr>
              <a:t>  int sides;</a:t>
            </a:r>
          </a:p>
          <a:p>
            <a:r>
              <a:rPr lang="en-US" sz="2800" dirty="0">
                <a:solidFill>
                  <a:schemeClr val="tx2"/>
                </a:solidFill>
              </a:rPr>
              <a:t>  public Dice() :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this</a:t>
            </a:r>
            <a:r>
              <a:rPr lang="en-US" sz="2800" dirty="0">
                <a:solidFill>
                  <a:schemeClr val="tx2"/>
                </a:solidFill>
              </a:rPr>
              <a:t>(6)</a:t>
            </a:r>
          </a:p>
          <a:p>
            <a:r>
              <a:rPr lang="en-US" sz="2800" dirty="0">
                <a:solidFill>
                  <a:schemeClr val="tx2"/>
                </a:solidFill>
              </a:rPr>
              <a:t>  {</a:t>
            </a:r>
          </a:p>
          <a:p>
            <a:r>
              <a:rPr lang="en-US" sz="2800" dirty="0">
                <a:solidFill>
                  <a:schemeClr val="tx2"/>
                </a:solidFill>
              </a:rPr>
              <a:t>  }</a:t>
            </a:r>
          </a:p>
          <a:p>
            <a:r>
              <a:rPr lang="en-US" sz="2800" dirty="0">
                <a:solidFill>
                  <a:schemeClr val="tx2"/>
                </a:solidFill>
              </a:rPr>
              <a:t>  public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Dice</a:t>
            </a:r>
            <a:r>
              <a:rPr lang="en-US" sz="2800" dirty="0">
                <a:solidFill>
                  <a:schemeClr val="tx2"/>
                </a:solidFill>
              </a:rPr>
              <a:t>(int sides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)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</a:p>
          <a:p>
            <a:r>
              <a:rPr lang="en-US" sz="2800" dirty="0">
                <a:solidFill>
                  <a:schemeClr val="tx2"/>
                </a:solidFill>
              </a:rPr>
              <a:t>  {</a:t>
            </a:r>
          </a:p>
          <a:p>
            <a:r>
              <a:rPr lang="en-US" sz="2800" dirty="0">
                <a:solidFill>
                  <a:schemeClr val="tx2"/>
                </a:solidFill>
              </a:rPr>
              <a:t>    this.sides = sides;</a:t>
            </a:r>
          </a:p>
          <a:p>
            <a:r>
              <a:rPr lang="en-US" sz="2800" dirty="0">
                <a:solidFill>
                  <a:schemeClr val="tx2"/>
                </a:solidFill>
              </a:rPr>
              <a:t>  }</a:t>
            </a:r>
          </a:p>
          <a:p>
            <a:r>
              <a:rPr lang="en-US" sz="2800" dirty="0">
                <a:solidFill>
                  <a:schemeClr val="tx2"/>
                </a:solidFill>
              </a:rPr>
              <a:t>}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6551612" y="2133600"/>
            <a:ext cx="2438400" cy="1418207"/>
          </a:xfrm>
          <a:prstGeom prst="wedgeRoundRectCallout">
            <a:avLst>
              <a:gd name="adj1" fmla="val -84483"/>
              <a:gd name="adj2" fmla="val 31140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bg-BG" sz="2800" noProof="1">
                <a:solidFill>
                  <a:schemeClr val="tx1"/>
                </a:solidFill>
                <a:latin typeface="+mj-lt"/>
              </a:rPr>
              <a:t>Извикваме конструктор с параметри</a:t>
            </a:r>
            <a:endParaRPr lang="en-US" sz="2800" noProof="1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 flipH="1">
            <a:off x="3198812" y="3442595"/>
            <a:ext cx="1524000" cy="82460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5B586D2A-BFC4-4373-B99D-538EBF485B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48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11804822" cy="557035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bg-BG" dirty="0"/>
              <a:t>Създайте клас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Person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Задача</a:t>
            </a:r>
            <a:r>
              <a:rPr lang="en-US" dirty="0"/>
              <a:t>: </a:t>
            </a:r>
            <a:r>
              <a:rPr lang="bg-BG" dirty="0"/>
              <a:t>Дефиниране на клас </a:t>
            </a:r>
            <a:r>
              <a:rPr lang="bg-BG" dirty="0" err="1"/>
              <a:t>Физ.лице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869643" y="2390482"/>
            <a:ext cx="5029200" cy="3553118"/>
            <a:chOff x="-306388" y="2077297"/>
            <a:chExt cx="3137848" cy="3619576"/>
          </a:xfrm>
        </p:grpSpPr>
        <p:sp>
          <p:nvSpPr>
            <p:cNvPr id="25" name="Rectangle 3"/>
            <p:cNvSpPr>
              <a:spLocks noChangeArrowheads="1"/>
            </p:cNvSpPr>
            <p:nvPr/>
          </p:nvSpPr>
          <p:spPr bwMode="auto">
            <a:xfrm>
              <a:off x="-306388" y="2077297"/>
              <a:ext cx="3137848" cy="582633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15000"/>
              </a:schemeClr>
            </a:solidFill>
            <a:ln w="25400">
              <a:solidFill>
                <a:schemeClr val="accent5">
                  <a:lumMod val="20000"/>
                  <a:lumOff val="80000"/>
                </a:schemeClr>
              </a:solidFill>
            </a:ln>
          </p:spPr>
          <p:txBody>
            <a:bodyPr wrap="square" lIns="108000" tIns="108000" rIns="108000" bIns="108000">
              <a:noAutofit/>
            </a:bodyPr>
            <a:lstStyle/>
            <a:p>
              <a:pPr algn="ctr" eaLnBrk="0" hangingPunct="0">
                <a:lnSpc>
                  <a:spcPts val="3000"/>
                </a:lnSpc>
                <a:spcBef>
                  <a:spcPts val="0"/>
                </a:spcBef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sz="2000" b="1" noProof="1">
                  <a:latin typeface="Consolas" pitchFamily="49" charset="0"/>
                </a:rPr>
                <a:t>Person</a:t>
              </a:r>
              <a:endParaRPr lang="en-US" sz="1400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</a:endParaRPr>
            </a:p>
          </p:txBody>
        </p:sp>
        <p:sp>
          <p:nvSpPr>
            <p:cNvPr id="26" name="Rectangle 4"/>
            <p:cNvSpPr>
              <a:spLocks noChangeArrowheads="1"/>
            </p:cNvSpPr>
            <p:nvPr/>
          </p:nvSpPr>
          <p:spPr bwMode="auto">
            <a:xfrm>
              <a:off x="-306388" y="2668031"/>
              <a:ext cx="3137848" cy="1314265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15000"/>
              </a:schemeClr>
            </a:solidFill>
            <a:ln w="25400">
              <a:solidFill>
                <a:schemeClr val="accent5">
                  <a:lumMod val="20000"/>
                  <a:lumOff val="80000"/>
                </a:schemeClr>
              </a:solidFill>
            </a:ln>
          </p:spPr>
          <p:txBody>
            <a:bodyPr wrap="square" lIns="108000" tIns="108000" rIns="108000" bIns="108000">
              <a:noAutofit/>
            </a:bodyPr>
            <a:lstStyle/>
            <a:p>
              <a:pPr eaLnBrk="0" hangingPunct="0">
                <a:lnSpc>
                  <a:spcPts val="3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sz="2000" b="1" noProof="1">
                  <a:latin typeface="Consolas" pitchFamily="49" charset="0"/>
                </a:rPr>
                <a:t>-name:string</a:t>
              </a:r>
            </a:p>
            <a:p>
              <a:pPr eaLnBrk="0" hangingPunct="0">
                <a:lnSpc>
                  <a:spcPts val="3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sz="2000" b="1" noProof="1">
                  <a:latin typeface="Consolas" pitchFamily="49" charset="0"/>
                </a:rPr>
                <a:t>-age:int</a:t>
              </a:r>
            </a:p>
            <a:p>
              <a:pPr eaLnBrk="0" hangingPunct="0">
                <a:lnSpc>
                  <a:spcPts val="3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sz="2000" b="1" noProof="1">
                  <a:latin typeface="Consolas" pitchFamily="49" charset="0"/>
                </a:rPr>
                <a:t>-accounts:List&lt;BankAccount&gt;</a:t>
              </a:r>
            </a:p>
          </p:txBody>
        </p:sp>
        <p:sp>
          <p:nvSpPr>
            <p:cNvPr id="27" name="Rectangle 4"/>
            <p:cNvSpPr>
              <a:spLocks noChangeArrowheads="1"/>
            </p:cNvSpPr>
            <p:nvPr/>
          </p:nvSpPr>
          <p:spPr bwMode="auto">
            <a:xfrm>
              <a:off x="-306388" y="3978181"/>
              <a:ext cx="3137848" cy="1718692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15000"/>
              </a:schemeClr>
            </a:solidFill>
            <a:ln w="25400">
              <a:solidFill>
                <a:schemeClr val="accent5">
                  <a:lumMod val="20000"/>
                  <a:lumOff val="80000"/>
                </a:schemeClr>
              </a:solidFill>
            </a:ln>
          </p:spPr>
          <p:txBody>
            <a:bodyPr wrap="square" lIns="108000" tIns="108000" rIns="108000" bIns="108000">
              <a:noAutofit/>
            </a:bodyPr>
            <a:lstStyle/>
            <a:p>
              <a:pPr eaLnBrk="0" hangingPunct="0">
                <a:lnSpc>
                  <a:spcPts val="3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sz="2000" b="1" noProof="1">
                  <a:latin typeface="Consolas" pitchFamily="49" charset="0"/>
                </a:rPr>
                <a:t>+Balance():double</a:t>
              </a:r>
            </a:p>
            <a:p>
              <a:pPr eaLnBrk="0" hangingPunct="0">
                <a:lnSpc>
                  <a:spcPts val="3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sz="2000" b="1" noProof="1">
                  <a:latin typeface="Consolas" pitchFamily="49" charset="0"/>
                </a:rPr>
                <a:t>+Person(String name, int age)</a:t>
              </a:r>
            </a:p>
            <a:p>
              <a:pPr eaLnBrk="0" hangingPunct="0">
                <a:lnSpc>
                  <a:spcPts val="3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sz="2000" b="1" noProof="1">
                  <a:latin typeface="Consolas" pitchFamily="49" charset="0"/>
                </a:rPr>
                <a:t>+Person(String name, int age, </a:t>
              </a:r>
              <a:br>
                <a:rPr lang="en-US" sz="2000" b="1" noProof="1">
                  <a:latin typeface="Consolas" pitchFamily="49" charset="0"/>
                </a:rPr>
              </a:br>
              <a:r>
                <a:rPr lang="en-US" sz="2000" b="1" noProof="1">
                  <a:latin typeface="Consolas" pitchFamily="49" charset="0"/>
                </a:rPr>
                <a:t>    List&lt;BankAccount&gt; accounts)</a:t>
              </a:r>
            </a:p>
          </p:txBody>
        </p:sp>
      </p:grpSp>
      <p:sp>
        <p:nvSpPr>
          <p:cNvPr id="10" name="Arrow: Bent-Up 9"/>
          <p:cNvSpPr/>
          <p:nvPr/>
        </p:nvSpPr>
        <p:spPr>
          <a:xfrm rot="10800000" flipH="1">
            <a:off x="6336844" y="2847682"/>
            <a:ext cx="838200" cy="788102"/>
          </a:xfrm>
          <a:prstGeom prst="bentUpArrow">
            <a:avLst>
              <a:gd name="adj1" fmla="val 32251"/>
              <a:gd name="adj2" fmla="val 40712"/>
              <a:gd name="adj3" fmla="val 322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pic>
        <p:nvPicPr>
          <p:cNvPr id="11" name="Pictur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6578073" y="4038601"/>
            <a:ext cx="4988339" cy="181803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02F13116-C5E8-406A-A4FC-4741BA97AD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547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Решение</a:t>
            </a:r>
            <a:r>
              <a:rPr lang="en-US" dirty="0"/>
              <a:t>: </a:t>
            </a:r>
            <a:r>
              <a:rPr lang="bg-BG" dirty="0"/>
              <a:t>Дефиниране на клас </a:t>
            </a:r>
            <a:r>
              <a:rPr lang="bg-BG" dirty="0" err="1"/>
              <a:t>Физ.лице</a:t>
            </a:r>
            <a:endParaRPr lang="en-US" dirty="0"/>
          </a:p>
        </p:txBody>
      </p:sp>
      <p:sp>
        <p:nvSpPr>
          <p:cNvPr id="5" name="Text Placeholder 5"/>
          <p:cNvSpPr txBox="1"/>
          <p:nvPr/>
        </p:nvSpPr>
        <p:spPr>
          <a:xfrm>
            <a:off x="531812" y="990600"/>
            <a:ext cx="11353798" cy="5685384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72000" rIns="144000" bIns="72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Char char="§"/>
              <a:defRPr sz="3200" b="0"/>
            </a:lvl2pPr>
            <a:lvl3pPr marL="914400"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charset="2"/>
              <a:buChar char="§"/>
              <a:defRPr sz="3000" b="0"/>
            </a:lvl3pPr>
            <a:lvl4pPr marL="1219200"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charset="2"/>
              <a:buChar char="§"/>
              <a:defRPr sz="2800" b="0"/>
            </a:lvl4pPr>
            <a:lvl5pPr marL="1524000"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charset="2"/>
              <a:buChar char="§"/>
              <a:defRPr sz="2600" b="0"/>
            </a:lvl5pPr>
            <a:lvl6pPr marL="18281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/>
            </a:lvl6pPr>
            <a:lvl7pPr marL="21329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/>
            </a:lvl7pPr>
            <a:lvl8pPr marL="24377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 baseline="0"/>
            </a:lvl8pPr>
            <a:lvl9pPr marL="27425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 baseline="0"/>
            </a:lvl9pPr>
          </a:lstStyle>
          <a:p>
            <a:r>
              <a:rPr lang="en-US" dirty="0"/>
              <a:t>public class Person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</a:t>
            </a:r>
            <a:r>
              <a:rPr lang="bg-BG" dirty="0"/>
              <a:t> </a:t>
            </a:r>
            <a:r>
              <a:rPr lang="en-US" dirty="0"/>
              <a:t>private string name;</a:t>
            </a:r>
          </a:p>
          <a:p>
            <a:r>
              <a:rPr lang="en-US" dirty="0"/>
              <a:t> </a:t>
            </a:r>
            <a:r>
              <a:rPr lang="bg-BG" dirty="0"/>
              <a:t> </a:t>
            </a:r>
            <a:r>
              <a:rPr lang="en-US" dirty="0"/>
              <a:t>private int age;</a:t>
            </a:r>
          </a:p>
          <a:p>
            <a:r>
              <a:rPr lang="bg-BG" dirty="0"/>
              <a:t>  </a:t>
            </a:r>
            <a:r>
              <a:rPr lang="en-US" dirty="0"/>
              <a:t>private List&lt;BankAccount&gt; accounts;</a:t>
            </a:r>
          </a:p>
          <a:p>
            <a:r>
              <a:rPr lang="en-US" dirty="0"/>
              <a:t> </a:t>
            </a:r>
            <a:r>
              <a:rPr lang="bg-BG" dirty="0"/>
              <a:t> </a:t>
            </a:r>
            <a:r>
              <a:rPr lang="en-US" dirty="0"/>
              <a:t>public Person(string name, int age)</a:t>
            </a:r>
          </a:p>
          <a:p>
            <a:r>
              <a:rPr lang="en-US" dirty="0"/>
              <a:t>   </a:t>
            </a:r>
            <a:r>
              <a:rPr lang="bg-BG" dirty="0"/>
              <a:t>   </a:t>
            </a:r>
            <a:r>
              <a:rPr lang="en-US" dirty="0"/>
              <a:t>: this(name, age, new List&lt;BankAccount&gt;))</a:t>
            </a:r>
          </a:p>
          <a:p>
            <a:r>
              <a:rPr lang="en-US" dirty="0"/>
              <a:t> </a:t>
            </a:r>
            <a:r>
              <a:rPr lang="bg-BG" dirty="0"/>
              <a:t> </a:t>
            </a:r>
            <a:r>
              <a:rPr lang="en-US" dirty="0"/>
              <a:t>{}</a:t>
            </a:r>
            <a:endParaRPr lang="bg-BG" dirty="0"/>
          </a:p>
          <a:p>
            <a:r>
              <a:rPr lang="bg-BG" dirty="0"/>
              <a:t>  </a:t>
            </a:r>
            <a:r>
              <a:rPr lang="en-US" dirty="0"/>
              <a:t>public Person(string name, int age, List&lt;BankAccount&gt; accounts)</a:t>
            </a:r>
          </a:p>
          <a:p>
            <a:r>
              <a:rPr lang="bg-BG" dirty="0"/>
              <a:t>  </a:t>
            </a:r>
            <a:r>
              <a:rPr lang="en-US" dirty="0"/>
              <a:t>{</a:t>
            </a:r>
          </a:p>
          <a:p>
            <a:r>
              <a:rPr lang="en-US" dirty="0"/>
              <a:t> </a:t>
            </a:r>
            <a:r>
              <a:rPr lang="bg-BG" dirty="0"/>
              <a:t>   </a:t>
            </a:r>
            <a:r>
              <a:rPr lang="en-US" dirty="0"/>
              <a:t>this.name = name;</a:t>
            </a:r>
          </a:p>
          <a:p>
            <a:r>
              <a:rPr lang="en-US" dirty="0"/>
              <a:t> </a:t>
            </a:r>
            <a:r>
              <a:rPr lang="bg-BG" dirty="0"/>
              <a:t>   </a:t>
            </a:r>
            <a:r>
              <a:rPr lang="en-US" dirty="0"/>
              <a:t>this.age = age;</a:t>
            </a:r>
          </a:p>
          <a:p>
            <a:r>
              <a:rPr lang="bg-BG" dirty="0"/>
              <a:t>    </a:t>
            </a:r>
            <a:r>
              <a:rPr lang="en-US" dirty="0"/>
              <a:t>this.accounts = accounts;</a:t>
            </a:r>
          </a:p>
          <a:p>
            <a:r>
              <a:rPr lang="en-US" dirty="0"/>
              <a:t> </a:t>
            </a:r>
            <a:r>
              <a:rPr lang="bg-BG" dirty="0"/>
              <a:t> </a:t>
            </a:r>
            <a:r>
              <a:rPr lang="en-US" dirty="0"/>
              <a:t>}</a:t>
            </a:r>
            <a:endParaRPr lang="bg-BG" dirty="0"/>
          </a:p>
          <a:p>
            <a:r>
              <a:rPr lang="en-US" dirty="0"/>
              <a:t>}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7257E96F-C183-418C-86FD-16BCDA2152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362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Какво научихме днес?</a:t>
            </a:r>
          </a:p>
        </p:txBody>
      </p:sp>
      <p:sp>
        <p:nvSpPr>
          <p:cNvPr id="434179" name="Rectangle 3"/>
          <p:cNvSpPr>
            <a:spLocks noGrp="1" noChangeArrowheads="1"/>
          </p:cNvSpPr>
          <p:nvPr>
            <p:ph idx="1"/>
          </p:nvPr>
        </p:nvSpPr>
        <p:spPr>
          <a:xfrm>
            <a:off x="190412" y="1138653"/>
            <a:ext cx="11804822" cy="2934584"/>
          </a:xfrm>
        </p:spPr>
        <p:txBody>
          <a:bodyPr>
            <a:noAutofit/>
          </a:bodyPr>
          <a:lstStyle/>
          <a:p>
            <a:pPr marL="358775" indent="-358775">
              <a:lnSpc>
                <a:spcPct val="110000"/>
              </a:lnSpc>
            </a:pPr>
            <a:r>
              <a:rPr lang="bg-BG" sz="3200" dirty="0"/>
              <a:t>Конструкторите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задават </a:t>
            </a:r>
            <a:br>
              <a:rPr lang="bg-BG" sz="32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началното състояние</a:t>
            </a:r>
            <a:r>
              <a:rPr lang="bg-BG" sz="3200" dirty="0"/>
              <a:t> на </a:t>
            </a:r>
            <a:br>
              <a:rPr lang="bg-BG" sz="3200" dirty="0"/>
            </a:br>
            <a:r>
              <a:rPr lang="bg-BG" sz="3200" dirty="0"/>
              <a:t>обекта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bg-BG" sz="3200" dirty="0"/>
              <a:t>Може да има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множество</a:t>
            </a:r>
            <a:r>
              <a:rPr lang="bg-BG" sz="3200" dirty="0"/>
              <a:t> </a:t>
            </a:r>
            <a:br>
              <a:rPr lang="bg-BG" sz="3200" dirty="0"/>
            </a:b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различни</a:t>
            </a:r>
            <a:r>
              <a:rPr lang="bg-BG" sz="3200" dirty="0"/>
              <a:t> конструктори за даден клас</a:t>
            </a:r>
          </a:p>
          <a:p>
            <a:r>
              <a:rPr lang="bg-BG" sz="3200" dirty="0"/>
              <a:t>Конструкторите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могат да се извикват </a:t>
            </a:r>
            <a:r>
              <a:rPr lang="bg-BG" sz="3200" dirty="0"/>
              <a:t>един друг</a:t>
            </a:r>
            <a:endParaRPr lang="en-GB" sz="3200" dirty="0"/>
          </a:p>
        </p:txBody>
      </p:sp>
      <p:pic>
        <p:nvPicPr>
          <p:cNvPr id="5" name="Picture 2" descr="C:\Users\Ivan\Desktop\elements_presentations\summary_pi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240" y="762000"/>
            <a:ext cx="5135702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DC83105B-2F39-436B-A721-DC2592D252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1655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7137</TotalTime>
  <Words>727</Words>
  <Application>Microsoft Office PowerPoint</Application>
  <PresentationFormat>Custom</PresentationFormat>
  <Paragraphs>133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Consolas</vt:lpstr>
      <vt:lpstr>Wingdings</vt:lpstr>
      <vt:lpstr>Wingdings 2</vt:lpstr>
      <vt:lpstr>SoftUni 16x9</vt:lpstr>
      <vt:lpstr>PowerPoint Presentation</vt:lpstr>
      <vt:lpstr>Съдържание</vt:lpstr>
      <vt:lpstr>Конструктори</vt:lpstr>
      <vt:lpstr>Конструктори (2)</vt:lpstr>
      <vt:lpstr>Начално състояние на обекта</vt:lpstr>
      <vt:lpstr>Верижно извикване на конструктори</vt:lpstr>
      <vt:lpstr>Задача: Дефиниране на клас Физ.лице</vt:lpstr>
      <vt:lpstr>Решение: Дефиниране на клас Физ.лице</vt:lpstr>
      <vt:lpstr>Какво научихме днес?</vt:lpstr>
      <vt:lpstr>Конструктори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Defining Classes</dc:title>
  <dc:subject>C# Basics Course</dc:subject>
  <dc:creator>Software University Foundation</dc:creator>
  <cp:keywords>C#; class; object; fields; methods; properties; constructors; static</cp:keywords>
  <dc:description>Фондация "Софтуерен университет" - http://softuni.foundation</dc:description>
  <cp:lastModifiedBy>Svetlin Nakov</cp:lastModifiedBy>
  <cp:revision>296</cp:revision>
  <dcterms:created xsi:type="dcterms:W3CDTF">2014-01-02T17:00:34Z</dcterms:created>
  <dcterms:modified xsi:type="dcterms:W3CDTF">2019-12-16T19:54:42Z</dcterms:modified>
  <cp:category>programming; software engineering; C#; OOP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