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6"/>
  </p:notesMasterIdLst>
  <p:handoutMasterIdLst>
    <p:handoutMasterId r:id="rId17"/>
  </p:handoutMasterIdLst>
  <p:sldIdLst>
    <p:sldId id="530" r:id="rId3"/>
    <p:sldId id="531" r:id="rId4"/>
    <p:sldId id="505" r:id="rId5"/>
    <p:sldId id="506" r:id="rId6"/>
    <p:sldId id="504" r:id="rId7"/>
    <p:sldId id="507" r:id="rId8"/>
    <p:sldId id="508" r:id="rId9"/>
    <p:sldId id="509" r:id="rId10"/>
    <p:sldId id="510" r:id="rId11"/>
    <p:sldId id="511" r:id="rId12"/>
    <p:sldId id="533" r:id="rId13"/>
    <p:sldId id="534" r:id="rId14"/>
    <p:sldId id="481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15D09050-8FF3-45F6-8398-2C4FD449F6CB}">
          <p14:sldIdLst>
            <p14:sldId id="530"/>
            <p14:sldId id="531"/>
          </p14:sldIdLst>
        </p14:section>
        <p14:section name="Представяне на темата" id="{B8948343-F181-4320-9AEE-2000CD4D792C}">
          <p14:sldIdLst>
            <p14:sldId id="505"/>
            <p14:sldId id="506"/>
            <p14:sldId id="504"/>
            <p14:sldId id="507"/>
            <p14:sldId id="508"/>
            <p14:sldId id="509"/>
            <p14:sldId id="510"/>
            <p14:sldId id="511"/>
          </p14:sldIdLst>
        </p14:section>
        <p14:section name="Заключения" id="{7E800659-E853-4025-B160-E897E20BE261}">
          <p14:sldIdLst>
            <p14:sldId id="533"/>
            <p14:sldId id="53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F39083C5-8FE6-4876-BC54-236D012C7C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4530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84054F3-3CE5-4ED5-89D6-A700D057EA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6931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"public"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use the modifier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front of some element, we are telling the compiler, that this element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accessed from every class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matter from the current project (assembly), from the current package. The access level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defines the miss of restrictions regarding the visibility. This access level is the least restricted access level in Java.</a:t>
            </a:r>
          </a:p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"private"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access level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one, which defines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restrictive level of visibility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class and its elements. The modifier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used to indicate, that the element, to which is issued,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accessed from any other class 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(except the class, in which it is defined), even if this class exists in the same package. </a:t>
            </a:r>
          </a:p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“protected"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access level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one, which defines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restrictive level of visibility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class and its elements. The modifier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used to indicate, that the element, to which is issued,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accessed from any other class 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(except the class, in which it is defined), even if this class exists in the same namespace.</a:t>
            </a:r>
          </a:p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“default"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default access level, i.e. it is used when there is no access level modifier in front of the respective element of a class. Members</a:t>
            </a:r>
            <a:r>
              <a:rPr lang="en-GB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can be accessed only from the same package.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944FAD4-94D1-439A-819E-E46BCC130D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9022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"public"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use the modifier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front of some element, we are telling the compiler, that this element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accessed from every class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matter from the current project (assembly), from the current package. The access level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defines the miss of restrictions regarding the visibility. This access level is the least restricted access level in Java.</a:t>
            </a:r>
          </a:p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"private"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access level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one, which defines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restrictive level of visibility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class and its elements. The modifier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used to indicate, that the element, to which is issued,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accessed from any other class 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(except the class, in which it is defined), even if this class exists in the same package. </a:t>
            </a:r>
          </a:p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“protected"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access level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one, which defines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restrictive level of visibility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class and its elements. The modifier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used to indicate, that the element, to which is issued,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accessed from any other class 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(except the class, in which it is defined), even if this class exists in the same namespace.</a:t>
            </a:r>
          </a:p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“default"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default access level, i.e. it is used when there is no access level modifier in front of the respective element of a class. Members</a:t>
            </a:r>
            <a:r>
              <a:rPr lang="en-GB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can be accessed only from the same package.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20FBC1B-93BD-4EA7-AB3C-561CCC5073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9226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"public"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use the modifier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front of some element, we are telling the compiler, that this element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accessed from every class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matter from the current project (assembly), from the current package. The access level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defines the miss of restrictions regarding the visibility. This access level is the least restricted access level in Java.</a:t>
            </a:r>
          </a:p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"private"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access level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one, which defines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restrictive level of visibility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class and its elements. The modifier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used to indicate, that the element, to which is issued,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accessed from any other class 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(except the class, in which it is defined), even if this class exists in the same package. </a:t>
            </a:r>
          </a:p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“protected"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access level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one, which defines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restrictive level of visibility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class and its elements. The modifier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used to indicate, that the element, to which is issued,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accessed from any other class 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(except the class, in which it is defined), even if this class exists in the same namespace.</a:t>
            </a:r>
          </a:p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“default"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default access level, i.e. it is used when there is no access level modifier in front of the respective element of a class. Members</a:t>
            </a:r>
            <a:r>
              <a:rPr lang="en-GB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can be accessed only from the same package.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F035E14-46B0-4B51-B748-2220ACB90B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8636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"public"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use the modifier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front of some element, we are telling the compiler, that this element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accessed from every class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matter from the current project (assembly), from the current package. The access level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defines the miss of restrictions regarding the visibility. This access level is the least restricted access level in Java.</a:t>
            </a:r>
          </a:p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"private"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access level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one, which defines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restrictive level of visibility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class and its elements. The modifier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used to indicate, that the element, to which is issued,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accessed from any other class 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(except the class, in which it is defined), even if this class exists in the same package. </a:t>
            </a:r>
          </a:p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“protected"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access level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one, which defines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restrictive level of visibility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class and its elements. The modifier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used to indicate, that the element, to which is issued, </a:t>
            </a: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accessed from any other class 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(except the class, in which it is defined), even if this class exists in the same namespace.</a:t>
            </a:r>
          </a:p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Level “default"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default access level, i.e. it is used when there is no access level modifier in front of the respective element of a class. Members</a:t>
            </a:r>
            <a:r>
              <a:rPr lang="en-GB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can be accessed only from the same package.</a:t>
            </a:r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5C44453-F512-4D87-B8FF-62FD1D001E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2784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3D40A6A-CC68-4C60-B318-E2F81A5ECC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97712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9318CDA-D586-4E3E-B402-69C2F1788D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522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75FE873-829F-4347-9B12-9A3C00737D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505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t-kariera.mon.bg/e-learning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537682"/>
            <a:ext cx="10577299" cy="788071"/>
          </a:xfrm>
        </p:spPr>
        <p:txBody>
          <a:bodyPr>
            <a:normAutofit/>
          </a:bodyPr>
          <a:lstStyle/>
          <a:p>
            <a:r>
              <a:rPr lang="bg-BG" dirty="0">
                <a:latin typeface="+mn-ea"/>
              </a:rPr>
              <a:t>Модификатори за достъп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634599"/>
            <a:ext cx="7910298" cy="803801"/>
          </a:xfrm>
        </p:spPr>
        <p:txBody>
          <a:bodyPr>
            <a:normAutofit fontScale="90000"/>
          </a:bodyPr>
          <a:lstStyle/>
          <a:p>
            <a:r>
              <a:rPr lang="bg-BG" altLang="en-US" dirty="0">
                <a:latin typeface="+mn-ea"/>
              </a:rPr>
              <a:t>Видимост на членовете на клас</a:t>
            </a:r>
            <a:endParaRPr lang="x-none" altLang="en-US" dirty="0">
              <a:latin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2875356"/>
            <a:ext cx="3314701" cy="2209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4663446"/>
            <a:ext cx="3149970" cy="147838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57007A5-AF32-454C-976C-A9D13B15DAB9}"/>
              </a:ext>
            </a:extLst>
          </p:cNvPr>
          <p:cNvGrpSpPr/>
          <p:nvPr/>
        </p:nvGrpSpPr>
        <p:grpSpPr>
          <a:xfrm>
            <a:off x="745783" y="3624633"/>
            <a:ext cx="5812658" cy="2524722"/>
            <a:chOff x="745783" y="3624633"/>
            <a:chExt cx="5812658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7E0D2E98-D55C-49E1-9990-2EA6A4DB2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0484B4-61DE-47F5-BBF6-53106B47F012}"/>
                </a:ext>
              </a:extLst>
            </p:cNvPr>
            <p:cNvSpPr txBox="1"/>
            <p:nvPr/>
          </p:nvSpPr>
          <p:spPr>
            <a:xfrm rot="576164">
              <a:off x="5020391" y="3707206"/>
              <a:ext cx="153805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30" name="Picture 4" title="CC-BY-NC-SA License">
              <a:hlinkClick r:id="rId6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356E72E0-B28D-4592-8C2F-A1B6C505D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31" name="Text Placeholder 7">
              <a:extLst>
                <a:ext uri="{FF2B5EF4-FFF2-40B4-BE49-F238E27FC236}">
                  <a16:creationId xmlns:a16="http://schemas.microsoft.com/office/drawing/2014/main" id="{0E60D472-A872-49F8-9992-0F2EC27FB4A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32" name="Text Placeholder 10">
              <a:extLst>
                <a:ext uri="{FF2B5EF4-FFF2-40B4-BE49-F238E27FC236}">
                  <a16:creationId xmlns:a16="http://schemas.microsoft.com/office/drawing/2014/main" id="{CD02C794-96A5-4689-AFA4-629C79ED6B7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33" name="Text Placeholder 11">
              <a:extLst>
                <a:ext uri="{FF2B5EF4-FFF2-40B4-BE49-F238E27FC236}">
                  <a16:creationId xmlns:a16="http://schemas.microsoft.com/office/drawing/2014/main" id="{628F72F1-6B0D-4AC7-8205-43724C369E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8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336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Разширяваме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Person </a:t>
            </a:r>
            <a:r>
              <a:rPr lang="bg-BG" dirty="0"/>
              <a:t>от предишната задача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Getters and Setters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84214" y="1970096"/>
            <a:ext cx="10667998" cy="35925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GB" sz="2800" dirty="0"/>
              <a:t>private double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salary</a:t>
            </a:r>
            <a:r>
              <a:rPr lang="en-GB" sz="2800" dirty="0"/>
              <a:t>;</a:t>
            </a:r>
          </a:p>
          <a:p>
            <a:r>
              <a:rPr lang="en-US" sz="2800" dirty="0"/>
              <a:t>public void </a:t>
            </a:r>
            <a:r>
              <a:rPr lang="en-US" sz="2800" dirty="0" err="1"/>
              <a:t>IncreaseSalary</a:t>
            </a:r>
            <a:r>
              <a:rPr lang="en-US" sz="2800" dirty="0"/>
              <a:t>(double percent)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/>
              <a:t>  if (</a:t>
            </a:r>
            <a:r>
              <a:rPr lang="en-US" sz="2800" dirty="0" err="1"/>
              <a:t>this.age</a:t>
            </a:r>
            <a:r>
              <a:rPr lang="en-US" sz="2800" dirty="0"/>
              <a:t> &gt; 30)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this.salary</a:t>
            </a:r>
            <a:r>
              <a:rPr lang="en-US" sz="2800" dirty="0"/>
              <a:t> += </a:t>
            </a:r>
            <a:r>
              <a:rPr lang="en-US" sz="2800" dirty="0" err="1"/>
              <a:t>this.salary</a:t>
            </a:r>
            <a:r>
              <a:rPr lang="en-US" sz="2800" dirty="0"/>
              <a:t> * percent / 100;</a:t>
            </a:r>
          </a:p>
          <a:p>
            <a:r>
              <a:rPr lang="en-US" sz="2800" dirty="0"/>
              <a:t>  else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this.salary</a:t>
            </a:r>
            <a:r>
              <a:rPr lang="en-US" sz="2800" dirty="0"/>
              <a:t> += </a:t>
            </a:r>
            <a:r>
              <a:rPr lang="en-US" sz="2800" dirty="0" err="1"/>
              <a:t>this.salary</a:t>
            </a:r>
            <a:r>
              <a:rPr lang="en-US" sz="2800" dirty="0"/>
              <a:t> * percent / 200;</a:t>
            </a:r>
          </a:p>
          <a:p>
            <a:r>
              <a:rPr lang="en-GB" sz="2800" dirty="0"/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3F5269F-6E3B-4BA9-A327-AE4D648C1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Модификаторите определят степента на капсулация на данните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3BE60"/>
                </a:solidFill>
              </a:rPr>
              <a:t>Private</a:t>
            </a:r>
            <a:r>
              <a:rPr lang="bg-BG" sz="3200" dirty="0"/>
              <a:t> - за полета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3BE60"/>
                </a:solidFill>
              </a:rPr>
              <a:t>Protected</a:t>
            </a:r>
            <a:r>
              <a:rPr lang="bg-BG" sz="3200" dirty="0"/>
              <a:t> – за насленици (подкласове)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3BE60"/>
                </a:solidFill>
              </a:rPr>
              <a:t>Internal</a:t>
            </a:r>
            <a:r>
              <a:rPr lang="bg-BG" sz="3200" dirty="0"/>
              <a:t> – за класове от същия проект (</a:t>
            </a:r>
            <a:r>
              <a:rPr lang="en-US" sz="3200" dirty="0"/>
              <a:t>namespace</a:t>
            </a:r>
            <a:r>
              <a:rPr lang="bg-BG" sz="3200" dirty="0"/>
              <a:t>)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3BE60"/>
                </a:solidFill>
              </a:rPr>
              <a:t>Public</a:t>
            </a:r>
            <a:r>
              <a:rPr lang="en-US" sz="3200" dirty="0"/>
              <a:t> – </a:t>
            </a:r>
            <a:r>
              <a:rPr lang="bg-BG" sz="3200" dirty="0"/>
              <a:t>за класове</a:t>
            </a:r>
            <a:r>
              <a:rPr lang="en-US" sz="3200" dirty="0"/>
              <a:t> </a:t>
            </a:r>
            <a:r>
              <a:rPr lang="bg-BG" sz="3200" dirty="0"/>
              <a:t>и интерфейси в целия</a:t>
            </a:r>
            <a:r>
              <a:rPr lang="en-US" sz="3200" dirty="0"/>
              <a:t> </a:t>
            </a:r>
            <a:r>
              <a:rPr lang="en-US" sz="3200" dirty="0" err="1"/>
              <a:t>.Net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pic>
        <p:nvPicPr>
          <p:cNvPr id="9" name="Picture 2" descr="Резултат с изображение за gi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41">
            <a:off x="8507944" y="4254964"/>
            <a:ext cx="1633595" cy="816797"/>
          </a:xfrm>
          <a:prstGeom prst="roundRect">
            <a:avLst>
              <a:gd name="adj" fmla="val 2267"/>
            </a:avLst>
          </a:prstGeom>
          <a:noFill/>
          <a:ln w="12700">
            <a:solidFill>
              <a:schemeClr val="tx1">
                <a:lumMod val="65000"/>
                <a:alpha val="50196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gregrickaby.com/wp-content/uploads/2012/03/github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863">
            <a:off x="9330624" y="5326986"/>
            <a:ext cx="2398736" cy="951223"/>
          </a:xfrm>
          <a:prstGeom prst="roundRect">
            <a:avLst>
              <a:gd name="adj" fmla="val 35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7F7FF52C-34B1-4AB7-95F5-E89C84BBB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Модификатори за достъп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6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601B405-D701-412E-AABC-FA3ECA1CF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0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Какво представляват </a:t>
            </a:r>
            <a:r>
              <a:rPr lang="bg-BG" dirty="0">
                <a:solidFill>
                  <a:schemeClr val="accent1"/>
                </a:solidFill>
              </a:rPr>
              <a:t>модификаторите за достъп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Private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Public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Protected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Internal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B568DA0-9E7A-4BA1-A33C-F51B881DB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Основен начин за капсулиране на обект и скриване на данни от външния свят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Класовете и интерфейсите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могат</a:t>
            </a:r>
            <a:r>
              <a:rPr lang="en-US" dirty="0"/>
              <a:t> </a:t>
            </a:r>
            <a:r>
              <a:rPr lang="bg-BG" dirty="0"/>
              <a:t>да са </a:t>
            </a:r>
            <a:r>
              <a:rPr lang="en-US" dirty="0"/>
              <a:t>private</a:t>
            </a:r>
            <a:r>
              <a:rPr lang="bg-BG" dirty="0"/>
              <a:t>. Идеята за интерфейс е да се даде възможност за връзка с „външния свят“ – т.е. – трябва да са достъпни </a:t>
            </a:r>
            <a:endParaRPr lang="en-US" dirty="0"/>
          </a:p>
          <a:p>
            <a:r>
              <a:rPr lang="bg-BG" dirty="0"/>
              <a:t>Могат да бъдат достъпни само в декларацията на класа</a:t>
            </a:r>
            <a:endParaRPr lang="en-US" dirty="0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Private </a:t>
            </a:r>
            <a:r>
              <a:rPr lang="bg-BG" dirty="0"/>
              <a:t>Модификатор за достъп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012" y="2261901"/>
            <a:ext cx="5257800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string name;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Person (string name)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this.name = name;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E6848C3-CE1D-4B8D-9AC8-AB9D4F6CE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46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Могат да бъдат достъпни само от подкласове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bg-BG" sz="3600" dirty="0"/>
              <a:t>Модификаторът за достъп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Protected</a:t>
            </a:r>
            <a:r>
              <a:rPr lang="en-US" sz="3600" dirty="0"/>
              <a:t> </a:t>
            </a:r>
            <a:r>
              <a:rPr lang="bg-BG" sz="3600" dirty="0"/>
              <a:t>не може да бъде приложен за класове и интерфейси</a:t>
            </a:r>
            <a:endParaRPr lang="en-US" sz="3600" dirty="0"/>
          </a:p>
          <a:p>
            <a:pPr>
              <a:spcBef>
                <a:spcPts val="0"/>
              </a:spcBef>
            </a:pPr>
            <a:r>
              <a:rPr lang="ru-RU" sz="3600" dirty="0"/>
              <a:t>Предотвратява външни класове да се опитват да го използват</a:t>
            </a:r>
            <a:endParaRPr lang="en-US" sz="3600" dirty="0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Protected </a:t>
            </a:r>
            <a:r>
              <a:rPr lang="bg-BG" dirty="0"/>
              <a:t>Модификатор за достъп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012" y="1905000"/>
            <a:ext cx="10363200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Person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protected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string FullName { get; set; 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DAA442A-14F6-4890-B423-0CF265197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01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</a:t>
            </a:r>
            <a:r>
              <a:rPr lang="bg-BG" dirty="0"/>
              <a:t>е модификатор по подразбиране в </a:t>
            </a:r>
            <a:r>
              <a:rPr lang="en-US" dirty="0"/>
              <a:t>C#</a:t>
            </a:r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bg-BG" dirty="0"/>
              <a:t>Дава достъп на всеки друг клас в същия проект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</a:t>
            </a:r>
            <a:r>
              <a:rPr lang="bg-BG" dirty="0"/>
              <a:t>модификатор за достъп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8012" y="1868031"/>
            <a:ext cx="6781800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Person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string Name { get; set; 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internal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int Age { get; set; 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8012" y="5029200"/>
            <a:ext cx="7924800" cy="107721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Team rm = new Team("Real");</a:t>
            </a:r>
          </a:p>
          <a:p>
            <a:pPr fontAlgn="base"/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rm.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("Real Madrid");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D8A2F13-CE94-4C10-B4AD-9362DF372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28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2800" dirty="0"/>
              <a:t>Клас</a:t>
            </a:r>
            <a:r>
              <a:rPr lang="en-US" sz="2800" dirty="0"/>
              <a:t>, </a:t>
            </a:r>
            <a:r>
              <a:rPr lang="bg-BG" sz="2800" dirty="0"/>
              <a:t>метод</a:t>
            </a:r>
            <a:r>
              <a:rPr lang="en-US" sz="2800" dirty="0"/>
              <a:t>, </a:t>
            </a:r>
            <a:r>
              <a:rPr lang="bg-BG" sz="2800" dirty="0"/>
              <a:t>конструктор,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деклариран</a:t>
            </a:r>
            <a:r>
              <a:rPr lang="en-US" sz="2800" dirty="0"/>
              <a:t> </a:t>
            </a:r>
            <a:r>
              <a:rPr lang="bg-BG" sz="2800" dirty="0"/>
              <a:t>в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public</a:t>
            </a:r>
            <a:r>
              <a:rPr lang="en-US" sz="2800" dirty="0"/>
              <a:t> </a:t>
            </a:r>
            <a:r>
              <a:rPr lang="bg-BG" sz="2800" dirty="0"/>
              <a:t>клас</a:t>
            </a:r>
            <a:r>
              <a:rPr lang="en-US" sz="2800" dirty="0"/>
              <a:t> </a:t>
            </a:r>
            <a:r>
              <a:rPr lang="bg-BG" sz="2800" dirty="0"/>
              <a:t>може да бъде</a:t>
            </a:r>
            <a:r>
              <a:rPr lang="en-US" sz="2800" dirty="0"/>
              <a:t>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достъпен </a:t>
            </a:r>
            <a:r>
              <a:rPr lang="bg-BG" sz="2800" dirty="0"/>
              <a:t>от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всеки клас, </a:t>
            </a:r>
            <a:r>
              <a:rPr lang="bg-BG" sz="2800" dirty="0"/>
              <a:t>принадлежащ на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.NET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света</a:t>
            </a:r>
          </a:p>
          <a:p>
            <a:endParaRPr lang="bg-BG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sz="2800" dirty="0"/>
              <a:t>Употребата се налага ако се опитваме да достъпим </a:t>
            </a:r>
            <a:r>
              <a:rPr lang="en-US" sz="2800" dirty="0"/>
              <a:t>public </a:t>
            </a:r>
            <a:r>
              <a:rPr lang="bg-BG" sz="2800" dirty="0"/>
              <a:t>клас в друг </a:t>
            </a:r>
            <a:r>
              <a:rPr lang="en-US" sz="2800" dirty="0"/>
              <a:t>namespace</a:t>
            </a:r>
          </a:p>
          <a:p>
            <a:r>
              <a:rPr lang="bg-BG" sz="2800" dirty="0"/>
              <a:t>Методът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main()</a:t>
            </a:r>
            <a:r>
              <a:rPr lang="en-US" sz="2800" dirty="0"/>
              <a:t> </a:t>
            </a:r>
            <a:r>
              <a:rPr lang="bg-BG" sz="2800" dirty="0"/>
              <a:t>в приложението трябва да е</a:t>
            </a:r>
            <a:r>
              <a:rPr lang="en-US" sz="2800" dirty="0"/>
              <a:t> public</a:t>
            </a:r>
            <a:endParaRPr lang="bg-BG" sz="2800" dirty="0"/>
          </a:p>
          <a:p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Интерфейсите </a:t>
            </a:r>
            <a:r>
              <a:rPr lang="bg-BG" sz="2800" dirty="0"/>
              <a:t>са </a:t>
            </a:r>
            <a:r>
              <a:rPr lang="en-US" sz="2800" dirty="0"/>
              <a:t>public</a:t>
            </a:r>
            <a:r>
              <a:rPr lang="bg-BG" sz="2800" dirty="0"/>
              <a:t>. Тъй като смисълът им е да дават връзка с външния свят</a:t>
            </a:r>
            <a:endParaRPr lang="en-US" sz="2800" dirty="0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</a:t>
            </a:r>
            <a:r>
              <a:rPr lang="bg-BG" dirty="0"/>
              <a:t>модификатор за достъп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2" y="2133600"/>
            <a:ext cx="7086600" cy="19389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class Person</a:t>
            </a:r>
          </a:p>
          <a:p>
            <a:pPr fontAlgn="base"/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fontAlgn="base"/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string Name { get; set; }</a:t>
            </a:r>
          </a:p>
          <a:p>
            <a:pPr fontAlgn="base"/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int Age { get; set; }</a:t>
            </a:r>
          </a:p>
          <a:p>
            <a:pPr fontAlgn="base"/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6AAB55F-36E7-4C2C-9A16-8DDE4A57C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82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Създайте клас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Person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Подредете</a:t>
            </a:r>
            <a:r>
              <a:rPr lang="en-US" dirty="0"/>
              <a:t> Persons </a:t>
            </a:r>
            <a:r>
              <a:rPr lang="bg-BG" dirty="0"/>
              <a:t>по</a:t>
            </a:r>
            <a:r>
              <a:rPr lang="en-US" dirty="0"/>
              <a:t> Name </a:t>
            </a:r>
            <a:r>
              <a:rPr lang="bg-BG" dirty="0"/>
              <a:t>и</a:t>
            </a:r>
            <a:r>
              <a:rPr lang="en-US" dirty="0"/>
              <a:t> Age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73818" y="2286000"/>
            <a:ext cx="5115794" cy="3352800"/>
            <a:chOff x="-306388" y="2077297"/>
            <a:chExt cx="3137848" cy="335280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-306388" y="2077297"/>
              <a:ext cx="3137848" cy="5826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Person</a:t>
              </a:r>
              <a:endParaRPr lang="en-US" sz="16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-306388" y="2668032"/>
              <a:ext cx="3137848" cy="137227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-firstName:string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-lastName:string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-age:int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-306388" y="4057826"/>
              <a:ext cx="3137848" cy="137227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+FirstName():string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+Age():int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+toString():string</a:t>
              </a:r>
              <a:endParaRPr lang="en-US" sz="1800" b="1" noProof="1">
                <a:latin typeface="Consolas" panose="020B0609020204030204" pitchFamily="49" charset="0"/>
              </a:endParaRPr>
            </a:p>
          </p:txBody>
        </p:sp>
      </p:grpSp>
      <p:sp>
        <p:nvSpPr>
          <p:cNvPr id="30" name="Right Arrow 7"/>
          <p:cNvSpPr/>
          <p:nvPr/>
        </p:nvSpPr>
        <p:spPr>
          <a:xfrm>
            <a:off x="6039337" y="3760731"/>
            <a:ext cx="327663" cy="351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04875" y="345311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2286001"/>
            <a:ext cx="5095812" cy="3352800"/>
          </a:xfrm>
          <a:prstGeom prst="rect">
            <a:avLst/>
          </a:prstGeom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F65DD4E-7FEA-4213-8333-EA94B8972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Подредете </a:t>
            </a:r>
            <a:r>
              <a:rPr lang="en-US" dirty="0"/>
              <a:t>Persons </a:t>
            </a:r>
            <a:r>
              <a:rPr lang="bg-BG" dirty="0"/>
              <a:t>по</a:t>
            </a:r>
            <a:r>
              <a:rPr lang="en-US" dirty="0"/>
              <a:t> Name </a:t>
            </a:r>
            <a:r>
              <a:rPr lang="bg-BG" dirty="0"/>
              <a:t>и</a:t>
            </a:r>
            <a:r>
              <a:rPr lang="en-US" dirty="0"/>
              <a:t> Age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08012" y="1295400"/>
            <a:ext cx="10667998" cy="503905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GB" sz="2800" dirty="0"/>
              <a:t>public class Person {</a:t>
            </a:r>
          </a:p>
          <a:p>
            <a:r>
              <a:rPr lang="en-GB" sz="2800" dirty="0"/>
              <a:t>  </a:t>
            </a:r>
            <a:r>
              <a:rPr lang="nb-NO" sz="2800" dirty="0"/>
              <a:t>private string firstName;</a:t>
            </a:r>
          </a:p>
          <a:p>
            <a:r>
              <a:rPr lang="nb-NO" sz="2800" dirty="0"/>
              <a:t>  private string lastName;</a:t>
            </a:r>
          </a:p>
          <a:p>
            <a:pPr>
              <a:spcAft>
                <a:spcPts val="1200"/>
              </a:spcAft>
            </a:pPr>
            <a:r>
              <a:rPr lang="nb-NO" sz="2800" dirty="0"/>
              <a:t>  private int age;</a:t>
            </a:r>
            <a:endParaRPr lang="en-GB" sz="2800" dirty="0"/>
          </a:p>
          <a:p>
            <a:r>
              <a:rPr lang="en-GB" sz="2800" dirty="0"/>
              <a:t>  </a:t>
            </a:r>
            <a:r>
              <a:rPr lang="en-US" sz="2800" dirty="0"/>
              <a:t>public string </a:t>
            </a:r>
            <a:r>
              <a:rPr lang="en-US" sz="2800" dirty="0" err="1"/>
              <a:t>FirstName</a:t>
            </a:r>
            <a:r>
              <a:rPr lang="en-US" sz="2800" dirty="0"/>
              <a:t> =&gt; return </a:t>
            </a:r>
            <a:r>
              <a:rPr lang="en-US" sz="2800" dirty="0" err="1"/>
              <a:t>this.firstName</a:t>
            </a:r>
            <a:r>
              <a:rPr lang="en-US" sz="2800" dirty="0"/>
              <a:t>;</a:t>
            </a:r>
          </a:p>
          <a:p>
            <a:r>
              <a:rPr lang="en-US" sz="2800" dirty="0"/>
              <a:t>  public </a:t>
            </a:r>
            <a:r>
              <a:rPr lang="en-US" sz="2800" dirty="0" err="1"/>
              <a:t>int</a:t>
            </a:r>
            <a:r>
              <a:rPr lang="en-US" sz="2800" dirty="0"/>
              <a:t> Age =&gt; return </a:t>
            </a:r>
            <a:r>
              <a:rPr lang="en-US" sz="2800" dirty="0" err="1"/>
              <a:t>this.lastName</a:t>
            </a:r>
            <a:r>
              <a:rPr lang="en-US" sz="2800" dirty="0"/>
              <a:t>;</a:t>
            </a:r>
            <a:endParaRPr lang="en-GB" sz="2800" dirty="0"/>
          </a:p>
          <a:p>
            <a:r>
              <a:rPr lang="en-GB" sz="2800" dirty="0"/>
              <a:t>  public override string </a:t>
            </a:r>
            <a:r>
              <a:rPr lang="en-GB" sz="2800" dirty="0" err="1"/>
              <a:t>ToString</a:t>
            </a:r>
            <a:r>
              <a:rPr lang="en-GB" sz="2800" dirty="0"/>
              <a:t>()</a:t>
            </a:r>
          </a:p>
          <a:p>
            <a:r>
              <a:rPr lang="en-GB" sz="2800" dirty="0"/>
              <a:t>  {</a:t>
            </a:r>
          </a:p>
          <a:p>
            <a:r>
              <a:rPr lang="en-GB" sz="2800" dirty="0"/>
              <a:t>   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\\TODO</a:t>
            </a:r>
            <a:r>
              <a:rPr lang="en-GB" sz="2800" dirty="0"/>
              <a:t>: Add logic</a:t>
            </a:r>
          </a:p>
          <a:p>
            <a:r>
              <a:rPr lang="en-GB" sz="2800" dirty="0"/>
              <a:t>  }</a:t>
            </a:r>
          </a:p>
          <a:p>
            <a:r>
              <a:rPr lang="en-GB" sz="2800" dirty="0"/>
              <a:t>}</a:t>
            </a:r>
            <a:endParaRPr lang="en-US" sz="28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B2CCB7D-97FC-4EBB-A7AE-211B34A7C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4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2"/>
            <a:ext cx="5751599" cy="49529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Добавете към</a:t>
            </a:r>
            <a:r>
              <a:rPr lang="en-US" dirty="0"/>
              <a:t> Person  salary</a:t>
            </a:r>
          </a:p>
          <a:p>
            <a:pPr>
              <a:lnSpc>
                <a:spcPct val="100000"/>
              </a:lnSpc>
            </a:pPr>
            <a:r>
              <a:rPr lang="bg-BG" dirty="0"/>
              <a:t>Добавете </a:t>
            </a:r>
            <a:r>
              <a:rPr lang="en-US" dirty="0"/>
              <a:t>getter </a:t>
            </a:r>
            <a:r>
              <a:rPr lang="bg-BG" dirty="0"/>
              <a:t>за заплата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Добавете метод, който променя заплатата с даден процент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Persons</a:t>
            </a:r>
            <a:r>
              <a:rPr lang="bg-BG" dirty="0"/>
              <a:t>,</a:t>
            </a:r>
            <a:r>
              <a:rPr lang="en-US" dirty="0"/>
              <a:t> </a:t>
            </a:r>
            <a:r>
              <a:rPr lang="bg-BG" dirty="0"/>
              <a:t>по-млади от </a:t>
            </a:r>
            <a:r>
              <a:rPr lang="en-US" dirty="0"/>
              <a:t>30 </a:t>
            </a:r>
            <a:r>
              <a:rPr lang="bg-BG" dirty="0"/>
              <a:t>вземат половината от увеличението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Увеличение на заплатата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084018" y="1600200"/>
            <a:ext cx="5115794" cy="4503913"/>
            <a:chOff x="-306388" y="2077297"/>
            <a:chExt cx="3137848" cy="4503913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-306388" y="2077297"/>
              <a:ext cx="3137848" cy="5826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Person</a:t>
              </a:r>
              <a:endParaRPr lang="en-US" sz="16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-306388" y="2668032"/>
              <a:ext cx="3137848" cy="175699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-firstName 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-lastName 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-age : int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-salary : double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-306388" y="4439497"/>
              <a:ext cx="3137848" cy="214171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+FirstName: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+Age: int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+Salary: double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+IncreaseSalary(int):void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+ToString(): string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04875" y="345311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sz="2800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78A6FE51-83C6-4A7D-9F4B-8C7A02A38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2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7140</TotalTime>
  <Words>1941</Words>
  <Application>Microsoft Office PowerPoint</Application>
  <PresentationFormat>Custom</PresentationFormat>
  <Paragraphs>190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Wingdings</vt:lpstr>
      <vt:lpstr>Wingdings 2</vt:lpstr>
      <vt:lpstr>SoftUni 16x9</vt:lpstr>
      <vt:lpstr>Модификатори за достъп</vt:lpstr>
      <vt:lpstr>Съдържание</vt:lpstr>
      <vt:lpstr>Private Модификатор за достъп </vt:lpstr>
      <vt:lpstr>Protected Модификатор за достъп</vt:lpstr>
      <vt:lpstr>Internal модификатор за достъп</vt:lpstr>
      <vt:lpstr>Public модификатор за достъп</vt:lpstr>
      <vt:lpstr>Задача: Подредете Persons по Name и Age</vt:lpstr>
      <vt:lpstr>Задача: Подредете Persons по Name и Age</vt:lpstr>
      <vt:lpstr>Задача: Увеличение на заплатата</vt:lpstr>
      <vt:lpstr>Решение: Getters and Setters</vt:lpstr>
      <vt:lpstr>Обобщение</vt:lpstr>
      <vt:lpstr>Модификатори за достъп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OOP - Encapsulation</dc:title>
  <dc:subject>C# Basics Course</dc:subject>
  <dc:creator>Software University Foundation</dc:creator>
  <cp:keywords>Encapsulation; OOP; programming; course; SoftUni; Software University; OOP; Encapsulation</cp:keywords>
  <dc:description>Фондация "Софтуерен университет" - http://softuni.foundation</dc:description>
  <cp:lastModifiedBy>Svetlin Nakov</cp:lastModifiedBy>
  <cp:revision>298</cp:revision>
  <dcterms:created xsi:type="dcterms:W3CDTF">2014-01-02T17:00:34Z</dcterms:created>
  <dcterms:modified xsi:type="dcterms:W3CDTF">2019-12-16T19:57:31Z</dcterms:modified>
  <cp:category>programming; OOP; C#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