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530" r:id="rId3"/>
    <p:sldId id="531" r:id="rId4"/>
    <p:sldId id="489" r:id="rId5"/>
    <p:sldId id="515" r:id="rId6"/>
    <p:sldId id="516" r:id="rId7"/>
    <p:sldId id="517" r:id="rId8"/>
    <p:sldId id="513" r:id="rId9"/>
    <p:sldId id="514" r:id="rId10"/>
    <p:sldId id="520" r:id="rId11"/>
    <p:sldId id="523" r:id="rId12"/>
    <p:sldId id="524" r:id="rId13"/>
    <p:sldId id="529" r:id="rId14"/>
    <p:sldId id="532" r:id="rId15"/>
    <p:sldId id="498" r:id="rId16"/>
    <p:sldId id="533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BD946CD1-D999-492F-82A2-AD8D08BCB0E9}">
          <p14:sldIdLst>
            <p14:sldId id="530"/>
            <p14:sldId id="531"/>
          </p14:sldIdLst>
        </p14:section>
        <p14:section name="Представяне на темата" id="{11E13E79-D307-41BD-B89F-8705F766E22E}">
          <p14:sldIdLst>
            <p14:sldId id="489"/>
            <p14:sldId id="515"/>
            <p14:sldId id="516"/>
            <p14:sldId id="517"/>
            <p14:sldId id="513"/>
            <p14:sldId id="514"/>
            <p14:sldId id="520"/>
            <p14:sldId id="523"/>
            <p14:sldId id="524"/>
            <p14:sldId id="529"/>
          </p14:sldIdLst>
        </p14:section>
        <p14:section name="Заключения" id="{EC47BD01-0B69-4463-BC67-4F29E3062E98}">
          <p14:sldIdLst>
            <p14:sldId id="532"/>
            <p14:sldId id="498"/>
            <p14:sldId id="533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43644B75-A104-4367-B9AE-54D869D075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3171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53C7006-D470-4544-B246-0F46A049E2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9389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49005FA-FB5F-4936-81DF-B9D6A9E750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5036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7896886-13B1-4C21-AA75-703CF3AF51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8266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Constructors are declared</a:t>
            </a:r>
            <a:r>
              <a:rPr lang="en-US" dirty="0">
                <a:solidFill>
                  <a:srgbClr val="EBFFD2"/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Constructors perform checks to keep the object state valid</a:t>
            </a:r>
          </a:p>
          <a:p>
            <a:pPr>
              <a:lnSpc>
                <a:spcPct val="100000"/>
              </a:lnSpc>
            </a:pPr>
            <a:r>
              <a:rPr lang="en-US" dirty="0"/>
              <a:t>Interface methods are always</a:t>
            </a:r>
            <a:r>
              <a:rPr lang="en-US" dirty="0">
                <a:solidFill>
                  <a:srgbClr val="EBFFD2"/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explicitly declared with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Non-interface</a:t>
            </a:r>
            <a:r>
              <a:rPr lang="en-US" i="1" dirty="0"/>
              <a:t> </a:t>
            </a:r>
            <a:r>
              <a:rPr lang="en-US" dirty="0"/>
              <a:t>methods are declared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EBFFD2"/>
                </a:solidFill>
              </a:rPr>
              <a:t>/</a:t>
            </a:r>
            <a:r>
              <a:rPr lang="en-US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endParaRPr lang="bg-BG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CB82D1E-E34A-4F1D-A54A-BB28AC9268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8622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Constructors are declared</a:t>
            </a:r>
            <a:r>
              <a:rPr lang="en-US" dirty="0">
                <a:solidFill>
                  <a:srgbClr val="EBFFD2"/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Constructors perform checks to keep the object state valid</a:t>
            </a:r>
          </a:p>
          <a:p>
            <a:pPr>
              <a:lnSpc>
                <a:spcPct val="100000"/>
              </a:lnSpc>
            </a:pPr>
            <a:r>
              <a:rPr lang="en-US" dirty="0"/>
              <a:t>Interface methods are always</a:t>
            </a:r>
            <a:r>
              <a:rPr lang="en-US" dirty="0">
                <a:solidFill>
                  <a:srgbClr val="EBFFD2"/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explicitly declared with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Non-interface</a:t>
            </a:r>
            <a:r>
              <a:rPr lang="en-US" i="1" dirty="0"/>
              <a:t> </a:t>
            </a:r>
            <a:r>
              <a:rPr lang="en-US" dirty="0"/>
              <a:t>methods are declared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EBFFD2"/>
                </a:solidFill>
              </a:rPr>
              <a:t>/</a:t>
            </a:r>
            <a:r>
              <a:rPr lang="en-US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endParaRPr lang="bg-BG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1BA261C-964C-4899-8D8A-AC8CE49600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7995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Fields are always declared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Accessed </a:t>
            </a:r>
            <a:r>
              <a:rPr lang="en-GB" dirty="0"/>
              <a:t>through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getters </a:t>
            </a:r>
            <a:r>
              <a:rPr lang="en-GB" dirty="0"/>
              <a:t>and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setters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/>
              <a:t>in read-only or read-write mode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Setters perform checks to fight invalid data</a:t>
            </a:r>
            <a:endParaRPr lang="bg-BG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A280A4A-B658-49B9-888E-DC039C1F91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2834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Fields are always declared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Accessed </a:t>
            </a:r>
            <a:r>
              <a:rPr lang="en-GB" dirty="0"/>
              <a:t>through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getters </a:t>
            </a:r>
            <a:r>
              <a:rPr lang="en-GB" dirty="0"/>
              <a:t>and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setters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/>
              <a:t>in read-only or read-write mode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Setters perform checks to fight invalid data</a:t>
            </a:r>
            <a:endParaRPr lang="bg-BG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913CC7E-C11C-4D3B-B612-22AECC3437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7743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Fields are always declared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Accessed </a:t>
            </a:r>
            <a:r>
              <a:rPr lang="en-GB" dirty="0"/>
              <a:t>through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getters </a:t>
            </a:r>
            <a:r>
              <a:rPr lang="en-GB" dirty="0"/>
              <a:t>and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setters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/>
              <a:t>in read-only or read-write mode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Setters perform checks to fight invalid data</a:t>
            </a:r>
            <a:endParaRPr lang="bg-BG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8F393FF-D1FB-44BC-BEF9-BE2CBE7401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3741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C4A6491-05E4-429B-8CEA-8C7C6251EC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89733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Ensures that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structural changes </a:t>
            </a:r>
            <a:r>
              <a:rPr lang="en-US" dirty="0"/>
              <a:t>remain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local</a:t>
            </a:r>
            <a:endParaRPr lang="en-US" sz="3600" dirty="0">
              <a:solidFill>
                <a:srgbClr val="EBFFD2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Changing the class internals does not break any outside code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Allows changing the internal class implementation</a:t>
            </a:r>
            <a:endParaRPr lang="bg-BG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D907F64-F6A4-4BDB-98C8-EB5CC785F8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9981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457200"/>
            <a:ext cx="10577299" cy="788071"/>
          </a:xfrm>
        </p:spPr>
        <p:txBody>
          <a:bodyPr>
            <a:normAutofit/>
          </a:bodyPr>
          <a:lstStyle/>
          <a:p>
            <a:r>
              <a:rPr lang="bg-BG" dirty="0"/>
              <a:t>Валидация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554117"/>
            <a:ext cx="7910298" cy="1158920"/>
          </a:xfrm>
        </p:spPr>
        <p:txBody>
          <a:bodyPr>
            <a:normAutofit fontScale="97500" lnSpcReduction="10000"/>
          </a:bodyPr>
          <a:lstStyle/>
          <a:p>
            <a:r>
              <a:rPr lang="bg-BG" dirty="0"/>
              <a:t>Валидация на променими и непроменими типове данни</a:t>
            </a:r>
            <a:endParaRPr lang="x-none" altLang="en-US" dirty="0">
              <a:latin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3452248"/>
            <a:ext cx="3622283" cy="241046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5D38903-724D-45D8-B2A0-7C807ED7548E}"/>
              </a:ext>
            </a:extLst>
          </p:cNvPr>
          <p:cNvGrpSpPr/>
          <p:nvPr/>
        </p:nvGrpSpPr>
        <p:grpSpPr>
          <a:xfrm>
            <a:off x="745783" y="3624633"/>
            <a:ext cx="5812658" cy="2524722"/>
            <a:chOff x="745783" y="3624633"/>
            <a:chExt cx="5812658" cy="2524722"/>
          </a:xfrm>
        </p:grpSpPr>
        <p:pic>
          <p:nvPicPr>
            <p:cNvPr id="22" name="Picture 21" descr="http://softuni.bg">
              <a:extLst>
                <a:ext uri="{FF2B5EF4-FFF2-40B4-BE49-F238E27FC236}">
                  <a16:creationId xmlns:a16="http://schemas.microsoft.com/office/drawing/2014/main" id="{1E508114-3AA3-4437-B589-C7EF2BAD4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CC445C-6EE7-4449-AFB3-9BD350CF6A16}"/>
                </a:ext>
              </a:extLst>
            </p:cNvPr>
            <p:cNvSpPr txBox="1"/>
            <p:nvPr/>
          </p:nvSpPr>
          <p:spPr>
            <a:xfrm rot="576164">
              <a:off x="5020391" y="3707206"/>
              <a:ext cx="153805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5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1327C63C-DE6F-4881-9461-9B788D21A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30" name="Text Placeholder 7">
              <a:extLst>
                <a:ext uri="{FF2B5EF4-FFF2-40B4-BE49-F238E27FC236}">
                  <a16:creationId xmlns:a16="http://schemas.microsoft.com/office/drawing/2014/main" id="{1E77F588-557E-44B8-B0E1-BA7CB2065E7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31" name="Text Placeholder 10">
              <a:extLst>
                <a:ext uri="{FF2B5EF4-FFF2-40B4-BE49-F238E27FC236}">
                  <a16:creationId xmlns:a16="http://schemas.microsoft.com/office/drawing/2014/main" id="{608C0E99-4855-4686-89FE-1BC891CCDA6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32" name="Text Placeholder 11">
              <a:extLst>
                <a:ext uri="{FF2B5EF4-FFF2-40B4-BE49-F238E27FC236}">
                  <a16:creationId xmlns:a16="http://schemas.microsoft.com/office/drawing/2014/main" id="{F2FA2EEE-F1FE-45B7-960C-4347C8ABA0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1054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5675399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2800" dirty="0"/>
              <a:t>Разширете вашия проект с  клас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Team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Team </a:t>
            </a:r>
            <a:r>
              <a:rPr lang="bg-BG" sz="2800" dirty="0"/>
              <a:t>трябва да има два</a:t>
            </a:r>
            <a:r>
              <a:rPr lang="en-US" sz="2800" dirty="0"/>
              <a:t> </a:t>
            </a:r>
            <a:r>
              <a:rPr lang="bg-BG" sz="2800" dirty="0"/>
              <a:t>комплекта отбори</a:t>
            </a:r>
            <a:br>
              <a:rPr lang="en-US" sz="2800" dirty="0"/>
            </a:b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първи отбор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800" dirty="0"/>
              <a:t>и</a:t>
            </a:r>
            <a:r>
              <a:rPr lang="en-US" sz="2800" dirty="0"/>
              <a:t>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втори отбор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2800" dirty="0"/>
              <a:t>Въведете</a:t>
            </a:r>
            <a:r>
              <a:rPr lang="en-US" sz="2800" dirty="0"/>
              <a:t> persons </a:t>
            </a:r>
            <a:r>
              <a:rPr lang="bg-BG" sz="2800" dirty="0"/>
              <a:t>от клавиатурата </a:t>
            </a:r>
            <a:r>
              <a:rPr lang="en-US" sz="2800" dirty="0"/>
              <a:t> </a:t>
            </a:r>
            <a:r>
              <a:rPr lang="bg-BG" sz="2800" dirty="0"/>
              <a:t>и ги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добавете </a:t>
            </a:r>
            <a:r>
              <a:rPr lang="bg-BG" sz="2800" dirty="0"/>
              <a:t>към отбора</a:t>
            </a:r>
          </a:p>
          <a:p>
            <a:pPr>
              <a:lnSpc>
                <a:spcPct val="100000"/>
              </a:lnSpc>
            </a:pPr>
            <a:r>
              <a:rPr lang="bg-BG" sz="2800" dirty="0"/>
              <a:t>Ако те са</a:t>
            </a:r>
            <a:r>
              <a:rPr lang="en-US" sz="2800" dirty="0"/>
              <a:t>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по-млади</a:t>
            </a:r>
            <a:r>
              <a:rPr lang="en-US" sz="2800" dirty="0"/>
              <a:t> </a:t>
            </a:r>
            <a:r>
              <a:rPr lang="bg-BG" sz="2800" dirty="0"/>
              <a:t>от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40</a:t>
            </a:r>
            <a:r>
              <a:rPr lang="en-US" sz="2800" dirty="0"/>
              <a:t>, </a:t>
            </a:r>
            <a:r>
              <a:rPr lang="bg-BG" sz="2800" dirty="0"/>
              <a:t>тогава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bg-BG" sz="2800" dirty="0"/>
              <a:t>ги добавете към</a:t>
            </a:r>
            <a:r>
              <a:rPr lang="en-US" sz="2800" dirty="0"/>
              <a:t>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първи отбор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Изведете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броя на играчите </a:t>
            </a:r>
            <a:r>
              <a:rPr lang="bg-BG" sz="2800" dirty="0"/>
              <a:t>на всеки отбор</a:t>
            </a:r>
            <a:r>
              <a:rPr lang="en-US" sz="2800" dirty="0"/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Първи и резервен отбор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865812" y="1632648"/>
            <a:ext cx="6050603" cy="4892354"/>
            <a:chOff x="-306388" y="2077297"/>
            <a:chExt cx="3137848" cy="4892354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-306388" y="2077297"/>
              <a:ext cx="3137848" cy="5826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Team</a:t>
              </a:r>
              <a:endParaRPr lang="en-US" sz="16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-306388" y="2668032"/>
              <a:ext cx="3137848" cy="137227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-name 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-firstTeam: List&lt;Person&gt;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-reserveTeam: List&lt;Person&gt;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-306388" y="4058497"/>
              <a:ext cx="3137848" cy="2911154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+Team(String name)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+Name():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+FirstTeam(): ReadOnlyList&lt;Person&gt;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+ReserveTeam: ReadOnlyList&lt;Person&gt;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+addPlayer(Person person)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04875" y="345311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sz="2800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99B2452-6AAE-48CE-8064-6FAAA68F1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Валидиране на данни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31812" y="1447800"/>
            <a:ext cx="10667998" cy="445427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fontAlgn="base"/>
            <a:r>
              <a:rPr lang="en-US" sz="2800" dirty="0"/>
              <a:t>private string name;</a:t>
            </a:r>
          </a:p>
          <a:p>
            <a:pPr fontAlgn="base"/>
            <a:r>
              <a:rPr lang="en-US" sz="2800" dirty="0"/>
              <a:t>private List&lt;Person&gt; firstTeam;</a:t>
            </a:r>
          </a:p>
          <a:p>
            <a:pPr fontAlgn="base"/>
            <a:r>
              <a:rPr lang="en-US" sz="2800" dirty="0"/>
              <a:t>private List&lt;Person&gt; reserveTeam;</a:t>
            </a:r>
          </a:p>
          <a:p>
            <a:pPr fontAlgn="base"/>
            <a:endParaRPr lang="en-US" sz="2800" dirty="0"/>
          </a:p>
          <a:p>
            <a:pPr fontAlgn="base"/>
            <a:r>
              <a:rPr lang="en-US" sz="2800" dirty="0"/>
              <a:t>public Team(string name)</a:t>
            </a:r>
          </a:p>
          <a:p>
            <a:pPr fontAlgn="base"/>
            <a:r>
              <a:rPr lang="en-US" sz="2800" dirty="0"/>
              <a:t>{</a:t>
            </a:r>
          </a:p>
          <a:p>
            <a:pPr fontAlgn="base"/>
            <a:r>
              <a:rPr lang="en-US" sz="2800" dirty="0"/>
              <a:t>  this.name = name;</a:t>
            </a:r>
          </a:p>
          <a:p>
            <a:pPr fontAlgn="base"/>
            <a:r>
              <a:rPr lang="en-US" sz="2800" dirty="0"/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this.firstTeam = new List&lt;Person&gt;();</a:t>
            </a:r>
          </a:p>
          <a:p>
            <a:pPr fontAlgn="base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this.reserveTeam = new List&lt;Person&gt;();</a:t>
            </a:r>
          </a:p>
          <a:p>
            <a:pPr fontAlgn="base"/>
            <a:r>
              <a:rPr lang="en-US" sz="280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D0F2038-3F5D-4988-BCD2-6D5B03B73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4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Валидиране на данни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55612" y="1151121"/>
            <a:ext cx="10667998" cy="53160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fontAlgn="base"/>
            <a:r>
              <a:rPr lang="en-US" sz="2800" dirty="0"/>
              <a:t>public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IReadOnlyCollection&lt;Person&gt;</a:t>
            </a:r>
            <a:r>
              <a:rPr lang="en-US" sz="2800" dirty="0"/>
              <a:t> FirstTeam</a:t>
            </a:r>
          </a:p>
          <a:p>
            <a:pPr fontAlgn="base"/>
            <a:r>
              <a:rPr lang="en-US" sz="2800" dirty="0"/>
              <a:t>{</a:t>
            </a:r>
          </a:p>
          <a:p>
            <a:pPr fontAlgn="base"/>
            <a:r>
              <a:rPr lang="en-US" sz="2800" dirty="0"/>
              <a:t> get { return this.firstTeam.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AsReadOnly(); </a:t>
            </a:r>
            <a:r>
              <a:rPr lang="en-US" sz="2800" dirty="0"/>
              <a:t>}</a:t>
            </a:r>
          </a:p>
          <a:p>
            <a:pPr fontAlgn="base"/>
            <a:r>
              <a:rPr lang="en-US" sz="2800" dirty="0"/>
              <a:t>}</a:t>
            </a:r>
          </a:p>
          <a:p>
            <a:pPr fontAlgn="base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//TODO: add getter for reserve team</a:t>
            </a:r>
          </a:p>
          <a:p>
            <a:pPr fontAlgn="base"/>
            <a:r>
              <a:rPr lang="en-US" sz="2800" dirty="0"/>
              <a:t>public void AddPlayer(Person player)</a:t>
            </a:r>
          </a:p>
          <a:p>
            <a:pPr fontAlgn="base"/>
            <a:r>
              <a:rPr lang="en-US" sz="2800" dirty="0"/>
              <a:t>{</a:t>
            </a:r>
          </a:p>
          <a:p>
            <a:pPr fontAlgn="base"/>
            <a:r>
              <a:rPr lang="en-US" sz="2800" dirty="0"/>
              <a:t>  if (player.Age &lt; 40)</a:t>
            </a:r>
          </a:p>
          <a:p>
            <a:pPr fontAlgn="base"/>
            <a:r>
              <a:rPr lang="en-US" sz="2800" dirty="0"/>
              <a:t>  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firstTeam.Add(player);</a:t>
            </a:r>
          </a:p>
          <a:p>
            <a:pPr fontAlgn="base"/>
            <a:r>
              <a:rPr lang="en-US" sz="2800" dirty="0"/>
              <a:t>  else</a:t>
            </a:r>
          </a:p>
          <a:p>
            <a:pPr fontAlgn="base"/>
            <a:r>
              <a:rPr lang="en-US" sz="2800" dirty="0"/>
              <a:t>  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reserveTeam.Add(player);</a:t>
            </a:r>
          </a:p>
          <a:p>
            <a:pPr fontAlgn="base"/>
            <a:r>
              <a:rPr lang="en-US" sz="280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9B54D32-2540-416D-BAF5-6750D02F8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2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С помощта на модификаторите за достъп можем да извършваме валидация на данните </a:t>
            </a:r>
          </a:p>
          <a:p>
            <a:pPr>
              <a:lnSpc>
                <a:spcPct val="110000"/>
              </a:lnSpc>
            </a:pPr>
            <a:r>
              <a:rPr lang="bg-BG" sz="3200" dirty="0"/>
              <a:t>При замяна на </a:t>
            </a:r>
            <a:r>
              <a:rPr lang="bg-BG" sz="3200" dirty="0">
                <a:solidFill>
                  <a:srgbClr val="F3BE60"/>
                </a:solidFill>
              </a:rPr>
              <a:t>непроменими типове </a:t>
            </a:r>
            <a:r>
              <a:rPr lang="bg-BG" sz="3200" dirty="0"/>
              <a:t>с </a:t>
            </a:r>
            <a:r>
              <a:rPr lang="bg-BG" sz="3200" dirty="0">
                <a:solidFill>
                  <a:srgbClr val="F3BE60"/>
                </a:solidFill>
              </a:rPr>
              <a:t>променими</a:t>
            </a:r>
            <a:r>
              <a:rPr lang="bg-BG" sz="3200" dirty="0"/>
              <a:t> в </a:t>
            </a:r>
            <a:r>
              <a:rPr lang="en-US" sz="3200" dirty="0"/>
              <a:t>private </a:t>
            </a:r>
            <a:r>
              <a:rPr lang="bg-BG" sz="3200" dirty="0"/>
              <a:t>полета (с цел бързодействие и пестене на ресурс), трябва да знаем, че с </a:t>
            </a:r>
            <a:r>
              <a:rPr lang="en-US" sz="3200" dirty="0"/>
              <a:t>private </a:t>
            </a:r>
            <a:r>
              <a:rPr lang="bg-BG" sz="3200" dirty="0"/>
              <a:t>се гарантира </a:t>
            </a:r>
            <a:r>
              <a:rPr lang="bg-BG" sz="3200" dirty="0">
                <a:solidFill>
                  <a:srgbClr val="F3BE60"/>
                </a:solidFill>
              </a:rPr>
              <a:t>защитен достъп само до адресите</a:t>
            </a:r>
            <a:r>
              <a:rPr lang="bg-BG" sz="3200" dirty="0"/>
              <a:t>, в които се пазят данните, </a:t>
            </a:r>
            <a:r>
              <a:rPr lang="bg-BG" sz="3200" dirty="0">
                <a:solidFill>
                  <a:srgbClr val="F3BE60"/>
                </a:solidFill>
              </a:rPr>
              <a:t>но не и самите данни</a:t>
            </a:r>
            <a:endParaRPr lang="en-US" sz="3000" dirty="0">
              <a:solidFill>
                <a:srgbClr val="F3BE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pic>
        <p:nvPicPr>
          <p:cNvPr id="9" name="Picture 2" descr="Резултат с изображение за gi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41">
            <a:off x="8507944" y="4254964"/>
            <a:ext cx="1633595" cy="816797"/>
          </a:xfrm>
          <a:prstGeom prst="roundRect">
            <a:avLst>
              <a:gd name="adj" fmla="val 2267"/>
            </a:avLst>
          </a:prstGeom>
          <a:noFill/>
          <a:ln w="12700">
            <a:solidFill>
              <a:schemeClr val="tx1">
                <a:lumMod val="65000"/>
                <a:alpha val="50196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gregrickaby.com/wp-content/uploads/2012/03/github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863">
            <a:off x="9330624" y="5326986"/>
            <a:ext cx="2398736" cy="951223"/>
          </a:xfrm>
          <a:prstGeom prst="roundRect">
            <a:avLst>
              <a:gd name="adj" fmla="val 35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00B917B4-CA41-4A75-9167-ABB84C26D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sz="3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Позволяват</a:t>
            </a:r>
            <a:r>
              <a:rPr lang="en-US" sz="3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валидации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600" dirty="0"/>
              <a:t>и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data binding</a:t>
            </a:r>
          </a:p>
          <a:p>
            <a:pPr>
              <a:lnSpc>
                <a:spcPct val="100000"/>
              </a:lnSpc>
            </a:pP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Променими обекти</a:t>
            </a:r>
          </a:p>
          <a:p>
            <a:pPr>
              <a:lnSpc>
                <a:spcPct val="100000"/>
              </a:lnSpc>
            </a:pP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Непроменими обекти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endParaRPr lang="bg-BG" sz="3600" dirty="0"/>
          </a:p>
          <a:p>
            <a:endParaRPr lang="bg-BG" sz="3600" dirty="0"/>
          </a:p>
          <a:p>
            <a:endParaRPr lang="bg-BG" dirty="0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Капсулация – ползи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2693434"/>
            <a:ext cx="33528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61" y="2670375"/>
            <a:ext cx="3048000" cy="2484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79" y="4555183"/>
            <a:ext cx="4182059" cy="1695687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60A4839-030D-4785-B689-1D3BA22CD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4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Валидация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1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8F3DFCF-C246-411D-AFEC-6DDBAAFD7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5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Валидация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Променими типове данни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Непроменими типове данни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E647867-2B25-45BD-871C-E71892A78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7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Валидацията на данни </a:t>
            </a:r>
            <a:r>
              <a:rPr lang="bg-BG" dirty="0"/>
              <a:t>се случва в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setters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Сътрудник </a:t>
            </a:r>
            <a:r>
              <a:rPr lang="ru-RU" dirty="0"/>
              <a:t>на вашия клас трябва да се грижи за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обработка</a:t>
            </a:r>
            <a:r>
              <a:rPr lang="en-US" dirty="0"/>
              <a:t> </a:t>
            </a:r>
            <a:r>
              <a:rPr lang="bg-BG" dirty="0"/>
              <a:t>на изключенията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Валидация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760411" y="1828801"/>
            <a:ext cx="10666411" cy="34693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/>
              <a:t>public double Salary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set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if (salary &lt; 460)</a:t>
            </a:r>
          </a:p>
          <a:p>
            <a:r>
              <a:rPr lang="en-US" dirty="0"/>
              <a:t>      throw new ArgumentException("...");</a:t>
            </a:r>
          </a:p>
          <a:p>
            <a:r>
              <a:rPr lang="en-US" dirty="0"/>
              <a:t>    this.salary = value;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978915" y="2081498"/>
            <a:ext cx="4992297" cy="1347502"/>
          </a:xfrm>
          <a:prstGeom prst="wedgeRoundRectCallout">
            <a:avLst>
              <a:gd name="adj1" fmla="val -71259"/>
              <a:gd name="adj2" fmla="val 698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По-добре е да се „хвърли“ изключение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bg-BG" sz="2800" dirty="0">
                <a:solidFill>
                  <a:srgbClr val="FFFFFF"/>
                </a:solidFill>
              </a:rPr>
              <a:t>отколкото да се извежда на екрана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D5CE724-1CB8-4E54-8139-4A29DDF25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24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Конструкторите</a:t>
            </a:r>
            <a:r>
              <a:rPr lang="en-US" dirty="0"/>
              <a:t> </a:t>
            </a:r>
            <a:r>
              <a:rPr lang="bg-BG" dirty="0"/>
              <a:t>използват</a:t>
            </a:r>
            <a:r>
              <a:rPr lang="en-US" dirty="0"/>
              <a:t> private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setter</a:t>
            </a:r>
            <a:r>
              <a:rPr lang="en-US" dirty="0"/>
              <a:t> </a:t>
            </a:r>
            <a:r>
              <a:rPr lang="bg-BG" dirty="0"/>
              <a:t>с валидационна логика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Гарантират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валидно състояние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на обекта при неговото създаване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Валидация</a:t>
            </a:r>
            <a:r>
              <a:rPr lang="en-US" dirty="0"/>
              <a:t> (2)</a:t>
            </a:r>
            <a:endParaRPr lang="bg-BG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52638" y="2140046"/>
            <a:ext cx="10667998" cy="35925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public Person(string firstName, string lastName, </a:t>
            </a:r>
          </a:p>
          <a:p>
            <a:r>
              <a:rPr lang="en-US" sz="2800" dirty="0"/>
              <a:t>              int age, double salary)</a:t>
            </a:r>
          </a:p>
          <a:p>
            <a:r>
              <a:rPr lang="en-US" sz="2800" dirty="0"/>
              <a:t> {</a:t>
            </a:r>
          </a:p>
          <a:p>
            <a:r>
              <a:rPr lang="en-US" sz="2800" dirty="0"/>
              <a:t>  this.FirstName = firstName;</a:t>
            </a:r>
          </a:p>
          <a:p>
            <a:r>
              <a:rPr lang="en-US" sz="2800" dirty="0"/>
              <a:t>  this.LastName = lastName;</a:t>
            </a:r>
          </a:p>
          <a:p>
            <a:r>
              <a:rPr lang="en-US" sz="2800" dirty="0"/>
              <a:t>  this.Age = age;</a:t>
            </a:r>
          </a:p>
          <a:p>
            <a:r>
              <a:rPr lang="en-US" sz="2800" dirty="0"/>
              <a:t>  this.Salary = salary;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008812" y="4572000"/>
            <a:ext cx="4191000" cy="906391"/>
          </a:xfrm>
          <a:prstGeom prst="wedgeRoundRectCallout">
            <a:avLst>
              <a:gd name="adj1" fmla="val -126785"/>
              <a:gd name="adj2" fmla="val -9325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Валидацията се случва в </a:t>
            </a:r>
            <a:r>
              <a:rPr lang="en-US" sz="2800" dirty="0">
                <a:solidFill>
                  <a:srgbClr val="FFFFFF"/>
                </a:solidFill>
              </a:rPr>
              <a:t>setter</a:t>
            </a:r>
            <a:r>
              <a:rPr lang="bg-BG" sz="2800" dirty="0">
                <a:solidFill>
                  <a:srgbClr val="FFFFFF"/>
                </a:solidFill>
              </a:rPr>
              <a:t>-а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0C6E993-6BF5-439D-841E-37E6EA13E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99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6503205" cy="36494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Разширете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Person</a:t>
            </a:r>
            <a:r>
              <a:rPr lang="en-US" dirty="0"/>
              <a:t> </a:t>
            </a:r>
            <a:r>
              <a:rPr lang="bg-BG" dirty="0"/>
              <a:t>с валидация за всяко поле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Names</a:t>
            </a:r>
            <a:r>
              <a:rPr lang="en-US" dirty="0"/>
              <a:t> </a:t>
            </a:r>
            <a:r>
              <a:rPr lang="bg-BG" dirty="0"/>
              <a:t>трябва да са с не по-малко от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символа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Age</a:t>
            </a:r>
            <a:r>
              <a:rPr lang="en-US" dirty="0"/>
              <a:t> </a:t>
            </a:r>
            <a:r>
              <a:rPr lang="bg-BG" dirty="0"/>
              <a:t>не може да е 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нула или отрицателно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Salary</a:t>
            </a:r>
            <a:r>
              <a:rPr lang="en-US" dirty="0"/>
              <a:t> </a:t>
            </a:r>
            <a:r>
              <a:rPr lang="bg-BG" dirty="0"/>
              <a:t>да не е 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по-малко от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460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Валидация на данни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693618" y="1676400"/>
            <a:ext cx="5115794" cy="4503913"/>
            <a:chOff x="-306388" y="2077297"/>
            <a:chExt cx="3137848" cy="4503913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-306388" y="2077297"/>
              <a:ext cx="3137848" cy="5826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Person</a:t>
              </a:r>
              <a:endParaRPr lang="en-US" sz="16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-306388" y="2668032"/>
              <a:ext cx="3137848" cy="175699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-firstName 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-lastName 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-age : Integer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-salary : Double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-306388" y="4439497"/>
              <a:ext cx="3137848" cy="214171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+Person()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+FirstName(string fname)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+LastName(string lname)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+Age(int age)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+Salary(double salary)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04875" y="345311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0" y="4941373"/>
            <a:ext cx="3488488" cy="1744244"/>
          </a:xfrm>
          <a:prstGeom prst="rect">
            <a:avLst/>
          </a:prstGeom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87BEC27F-47AD-41F5-BDCB-61FEB6FCB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6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Валидация на данни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758824" y="1447800"/>
            <a:ext cx="10667998" cy="40233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TODO:</a:t>
            </a:r>
            <a:r>
              <a:rPr lang="en-US" sz="2800" dirty="0"/>
              <a:t> Add validation for firstName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TODO:</a:t>
            </a:r>
            <a:r>
              <a:rPr lang="en-US" sz="2800" dirty="0"/>
              <a:t> Add validation for lastName</a:t>
            </a:r>
          </a:p>
          <a:p>
            <a:r>
              <a:rPr lang="en-US" sz="2800" dirty="0"/>
              <a:t>private void setAge(int age)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/>
              <a:t>  if (age &lt; 1) </a:t>
            </a:r>
          </a:p>
          <a:p>
            <a:r>
              <a:rPr lang="en-US" sz="2800" dirty="0"/>
              <a:t>    throw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new ArgumentException</a:t>
            </a:r>
            <a:r>
              <a:rPr lang="en-US" sz="2800" dirty="0"/>
              <a:t>("...");</a:t>
            </a:r>
          </a:p>
          <a:p>
            <a:r>
              <a:rPr lang="en-US" sz="2800" dirty="0"/>
              <a:t>  this.age = age;</a:t>
            </a:r>
          </a:p>
          <a:p>
            <a:r>
              <a:rPr lang="en-US" sz="2800" dirty="0"/>
              <a:t>}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TODO:</a:t>
            </a:r>
            <a:r>
              <a:rPr lang="en-US" sz="2800" dirty="0"/>
              <a:t> Add validation for salary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990B5E8-A400-471A-A158-E3BBFCFF7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9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Когато имате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препратка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reference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bg-BG" dirty="0"/>
              <a:t>към инстанция на обект, съдържанието, на която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не може</a:t>
            </a:r>
            <a:r>
              <a:rPr lang="en-US" dirty="0"/>
              <a:t> </a:t>
            </a:r>
            <a:r>
              <a:rPr lang="bg-BG" dirty="0"/>
              <a:t>да бъде променяно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bg-BG" dirty="0"/>
              <a:t>Непроменими (</a:t>
            </a:r>
            <a:r>
              <a:rPr lang="en-US" dirty="0"/>
              <a:t>Immutable</a:t>
            </a:r>
            <a:r>
              <a:rPr lang="bg-BG" dirty="0"/>
              <a:t>) обекти</a:t>
            </a:r>
            <a:endParaRPr lang="bg-BG" sz="40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08012" y="2438400"/>
            <a:ext cx="10667998" cy="186895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string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myString</a:t>
            </a:r>
            <a:r>
              <a:rPr lang="en-US" sz="2800" dirty="0"/>
              <a:t> = "old String"</a:t>
            </a:r>
          </a:p>
          <a:p>
            <a:r>
              <a:rPr lang="en-US" sz="2800" dirty="0"/>
              <a:t>Console.WriteLine(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myString</a:t>
            </a:r>
            <a:r>
              <a:rPr lang="en-US" sz="2800" dirty="0"/>
              <a:t> );</a:t>
            </a:r>
          </a:p>
          <a:p>
            <a:r>
              <a:rPr lang="en-US" sz="2800" dirty="0"/>
              <a:t>myString.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replaceAll</a:t>
            </a:r>
            <a:r>
              <a:rPr lang="en-US" sz="2800" dirty="0"/>
              <a:t>( "old", "new" );</a:t>
            </a:r>
          </a:p>
          <a:p>
            <a:r>
              <a:rPr lang="en-US" sz="2800" dirty="0"/>
              <a:t>Console.WriteLine(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myString </a:t>
            </a:r>
            <a:r>
              <a:rPr lang="en-US" sz="2800" dirty="0"/>
              <a:t>);</a:t>
            </a:r>
          </a:p>
        </p:txBody>
      </p:sp>
      <p:sp>
        <p:nvSpPr>
          <p:cNvPr id="9" name="Down Arrow 8"/>
          <p:cNvSpPr/>
          <p:nvPr/>
        </p:nvSpPr>
        <p:spPr>
          <a:xfrm>
            <a:off x="5608192" y="44196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608012" y="5044916"/>
            <a:ext cx="10667998" cy="10071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old String</a:t>
            </a:r>
          </a:p>
          <a:p>
            <a:r>
              <a:rPr lang="en-US" sz="2800" dirty="0"/>
              <a:t>old String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FCA7890B-697C-4426-8509-FECCCA5ED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88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Когато имате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препратка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reference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bg-BG" dirty="0"/>
              <a:t>към инстанция на обект, съдържанието, на която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може</a:t>
            </a:r>
            <a:r>
              <a:rPr lang="en-US" dirty="0"/>
              <a:t> </a:t>
            </a:r>
            <a:r>
              <a:rPr lang="bg-BG" dirty="0"/>
              <a:t>да бъде променяно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bg-BG" dirty="0"/>
              <a:t>Променими (</a:t>
            </a:r>
            <a:r>
              <a:rPr lang="en-US" dirty="0"/>
              <a:t>Mutable</a:t>
            </a:r>
            <a:r>
              <a:rPr lang="bg-BG" dirty="0"/>
              <a:t>)</a:t>
            </a:r>
            <a:r>
              <a:rPr lang="en-US" dirty="0"/>
              <a:t> </a:t>
            </a:r>
            <a:r>
              <a:rPr lang="bg-BG" dirty="0"/>
              <a:t>обекти</a:t>
            </a:r>
            <a:endParaRPr lang="bg-BG" sz="40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08012" y="2438400"/>
            <a:ext cx="10667998" cy="186895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Point myPoint = new Point( 0.0, 0.0 );</a:t>
            </a:r>
          </a:p>
          <a:p>
            <a:r>
              <a:rPr lang="en-US" sz="2800" dirty="0"/>
              <a:t>Console.WriteLine( myPoint );</a:t>
            </a:r>
          </a:p>
          <a:p>
            <a:r>
              <a:rPr lang="en-US" sz="2800" dirty="0"/>
              <a:t>myPoint.setLocation( 1.0, 0.0 );</a:t>
            </a:r>
          </a:p>
          <a:p>
            <a:r>
              <a:rPr lang="en-US" sz="2800" dirty="0"/>
              <a:t>Console.WriteLine( myPoint );</a:t>
            </a:r>
          </a:p>
        </p:txBody>
      </p:sp>
      <p:sp>
        <p:nvSpPr>
          <p:cNvPr id="9" name="Down Arrow 8"/>
          <p:cNvSpPr/>
          <p:nvPr/>
        </p:nvSpPr>
        <p:spPr>
          <a:xfrm>
            <a:off x="5608192" y="44196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608012" y="5044916"/>
            <a:ext cx="10667998" cy="10071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0.0, 0.0</a:t>
            </a:r>
          </a:p>
          <a:p>
            <a:r>
              <a:rPr lang="en-US" sz="2800" dirty="0"/>
              <a:t>1.0, 0.0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0FF1DD2-15AF-41D8-AB23-7EB6F9376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3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Consolas" panose="020B0609020204030204" pitchFamily="49" charset="0"/>
              </a:rPr>
              <a:t>Променимите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private</a:t>
            </a:r>
            <a:r>
              <a:rPr lang="en-US" dirty="0"/>
              <a:t> </a:t>
            </a:r>
            <a:r>
              <a:rPr lang="bg-BG" dirty="0"/>
              <a:t>полета все още не са капсулирани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Тогава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getter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-а е също 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setter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bg-BG" dirty="0"/>
              <a:t>Променими полета</a:t>
            </a:r>
            <a:endParaRPr lang="bg-BG" sz="4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12812" y="2057399"/>
            <a:ext cx="7641164" cy="384720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Team 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string name;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List&lt;Person&gt; players;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fontAlgn="base">
              <a:spcBef>
                <a:spcPts val="1200"/>
              </a:spcBef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List&lt;Person&gt; Players</a:t>
            </a:r>
          </a:p>
          <a:p>
            <a:pPr fontAlgn="base">
              <a:spcBef>
                <a:spcPts val="1200"/>
              </a:spcBef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get { return this.players; 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3017739"/>
            <a:ext cx="2085308" cy="1926528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8ECF31A-8004-4ECA-88B6-B441668B9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1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7141</TotalTime>
  <Words>1278</Words>
  <Application>Microsoft Office PowerPoint</Application>
  <PresentationFormat>Custom</PresentationFormat>
  <Paragraphs>226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Валидация</vt:lpstr>
      <vt:lpstr>Съдържание</vt:lpstr>
      <vt:lpstr>Валидация</vt:lpstr>
      <vt:lpstr>Валидация (2)</vt:lpstr>
      <vt:lpstr>Задача: Валидация на данни</vt:lpstr>
      <vt:lpstr>Задача: Валидация на данни</vt:lpstr>
      <vt:lpstr>Непроменими (Immutable) обекти</vt:lpstr>
      <vt:lpstr>Променими (Mutable) обекти</vt:lpstr>
      <vt:lpstr>Променими полета</vt:lpstr>
      <vt:lpstr>Задача: Първи и резервен отбор</vt:lpstr>
      <vt:lpstr>Решение: Валидиране на данни</vt:lpstr>
      <vt:lpstr>Решение: Валидиране на данни</vt:lpstr>
      <vt:lpstr>Обобщение</vt:lpstr>
      <vt:lpstr>Капсулация – ползи</vt:lpstr>
      <vt:lpstr>Валидация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OOP - Encapsulation</dc:title>
  <dc:subject>C# Basics Course</dc:subject>
  <dc:creator>Software University Foundation</dc:creator>
  <cp:keywords>Encapsulation; OOP; programming; course; SoftUni; Software University; OOP; Encapsulation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2019-12-16T19:58:17Z</dcterms:modified>
  <cp:category>programming; OOP; C#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