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394" r:id="rId3"/>
    <p:sldId id="571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59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E7BF14C-9F20-414B-B9F4-9F91C9123098}">
          <p14:sldIdLst>
            <p14:sldId id="394"/>
            <p14:sldId id="571"/>
          </p14:sldIdLst>
        </p14:section>
        <p14:section name="Асимптотична нотация" id="{A7287B5E-CE21-42F5-8C5E-BC3E9AC1522C}">
          <p14:sldIdLst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</p14:sldIdLst>
        </p14:section>
        <p14:section name="Conclusion" id="{9B48FCFE-AA24-47FF-ADD9-38647C7ABFB8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D02BC6E-DE46-40AA-B03D-41FA7BC72A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587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50161BC-822A-4675-8E94-6B7521AC05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0310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7EBC5-F09A-48C8-879F-7697B83713A1}" type="slidenum">
              <a:rPr lang="en-US">
                <a:solidFill>
                  <a:prstClr val="black"/>
                </a:solidFill>
              </a:rPr>
              <a:pPr/>
              <a:t>5</a:t>
            </a:fld>
            <a:r>
              <a:rPr lang="en-US" dirty="0">
                <a:solidFill>
                  <a:prstClr val="black"/>
                </a:solidFill>
              </a:rPr>
              <a:t>##</a:t>
            </a:r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59FB65B-850B-4243-8B19-A1BCF4E0E7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7571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EBEA311-3A04-4971-9247-B58E724D23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153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F657488-C9FE-48F2-8876-015A55826E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590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Асимптотична нотация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937922"/>
            <a:ext cx="6631319" cy="2211433"/>
            <a:chOff x="745783" y="3937922"/>
            <a:chExt cx="6631319" cy="2211433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07497" y="4089012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988015">
              <a:off x="4811721" y="3937922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2" descr="Yaacov Apelbaum-big-o Plo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53" y="3624633"/>
            <a:ext cx="4164479" cy="2618146"/>
          </a:xfrm>
          <a:prstGeom prst="roundRect">
            <a:avLst>
              <a:gd name="adj" fmla="val 1214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Времева сложност и скорост на програмата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2414" y="1219199"/>
          <a:ext cx="10943997" cy="5105401"/>
        </p:xfrm>
        <a:graphic>
          <a:graphicData uri="http://schemas.openxmlformats.org/drawingml/2006/table">
            <a:tbl>
              <a:tblPr/>
              <a:tblGrid>
                <a:gridCol w="204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5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1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3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Сложност</a:t>
                      </a:r>
                      <a:endParaRPr lang="en-US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50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100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</a:t>
                      </a: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Consolas" pitchFamily="49" charset="0"/>
                        </a:rPr>
                        <a:t> </a:t>
                      </a: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000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10</a:t>
                      </a: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Consolas" pitchFamily="49" charset="0"/>
                        </a:rPr>
                        <a:t> </a:t>
                      </a: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000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100</a:t>
                      </a: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Consolas" pitchFamily="49" charset="0"/>
                        </a:rPr>
                        <a:t> </a:t>
                      </a:r>
                      <a:r>
                        <a:rPr lang="bg-BG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000</a:t>
                      </a:r>
                      <a:endParaRPr 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O(log(n))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O(n*log(n))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O(n</a:t>
                      </a:r>
                      <a:r>
                        <a:rPr lang="en-US" sz="2400" b="1" baseline="300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4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мин.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O(n</a:t>
                      </a:r>
                      <a:r>
                        <a:rPr lang="en-US" sz="2400" b="1" baseline="300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20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5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часа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231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дни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O(2</a:t>
                      </a:r>
                      <a:r>
                        <a:rPr lang="en-US" sz="2400" b="1" baseline="300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260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дни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O(n!)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2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noProof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O(n</a:t>
                      </a:r>
                      <a:r>
                        <a:rPr lang="en-US" sz="2400" b="1" baseline="30000" noProof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400" b="1" noProof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4</a:t>
                      </a:r>
                      <a:r>
                        <a:rPr lang="en-US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мин.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увисва</a:t>
                      </a:r>
                      <a:endParaRPr lang="en-US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8C06201-A691-4464-8438-2B2C168B6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2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Използваната памет </a:t>
            </a:r>
            <a:r>
              <a:rPr lang="ru-RU" sz="3600" dirty="0"/>
              <a:t>също така трябва да се разглежда</a:t>
            </a:r>
            <a:r>
              <a:rPr lang="en-US" sz="3600" dirty="0"/>
              <a:t>, </a:t>
            </a:r>
            <a:r>
              <a:rPr lang="bg-BG" sz="3600" dirty="0"/>
              <a:t>например</a:t>
            </a:r>
            <a:r>
              <a:rPr lang="en-US" sz="3600" dirty="0"/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bg-BG" dirty="0"/>
              <a:t>Съхраняване на елементите на матрица от ранг </a:t>
            </a:r>
            <a:r>
              <a:rPr lang="en-US" dirty="0"/>
              <a:t>N</a:t>
            </a:r>
          </a:p>
          <a:p>
            <a:pPr lvl="2">
              <a:lnSpc>
                <a:spcPct val="110000"/>
              </a:lnSpc>
            </a:pPr>
            <a:r>
              <a:rPr lang="bg-BG" sz="3200" dirty="0"/>
              <a:t>Попълване на матрицата – време за изпълнение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O(n</a:t>
            </a:r>
            <a:r>
              <a:rPr lang="en-US" sz="3200" b="1" baseline="300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3200" dirty="0"/>
          </a:p>
          <a:p>
            <a:pPr lvl="2">
              <a:lnSpc>
                <a:spcPct val="110000"/>
              </a:lnSpc>
            </a:pPr>
            <a:r>
              <a:rPr lang="bg-BG" sz="3200" dirty="0"/>
              <a:t>Намиране на елемент по индекс – време за изпълнение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O(1)</a:t>
            </a:r>
            <a:endParaRPr lang="en-US" sz="3200" dirty="0"/>
          </a:p>
          <a:p>
            <a:pPr lvl="2">
              <a:lnSpc>
                <a:spcPct val="110000"/>
              </a:lnSpc>
            </a:pPr>
            <a:r>
              <a:rPr lang="bg-BG" sz="3200" dirty="0"/>
              <a:t>Необходима памет 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O(n</a:t>
            </a:r>
            <a:r>
              <a:rPr lang="en-US" sz="3200" b="1" baseline="300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Необходима памет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D739E37-CDFA-4B90-A9E9-A18869AF2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Асимптотични нотации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8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3DB7C85-2C05-443E-99CE-ACB648D6A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Сложност на алгоритъм – асимптотична нотация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Монотонност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Асимптотични функции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Типове сложност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Времева сложност и скорост на изпълнение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Необходима памет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endParaRPr lang="bg-BG" dirty="0"/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endParaRPr lang="bg-BG" dirty="0"/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endParaRPr lang="bg-BG" dirty="0"/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1E58295-8860-41F8-BB34-CF89C9E6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Сложност на алгоритъм</a:t>
            </a:r>
            <a:r>
              <a:rPr lang="en-US" sz="3200" dirty="0"/>
              <a:t>– </a:t>
            </a:r>
            <a:r>
              <a:rPr lang="ru-RU" sz="3200" dirty="0"/>
              <a:t>груба преценка на броя на изпълняваните стъпки, в зависимост от входните данни</a:t>
            </a:r>
            <a:endParaRPr lang="en-US" sz="3000" dirty="0"/>
          </a:p>
          <a:p>
            <a:r>
              <a:rPr lang="bg-BG" sz="3200" dirty="0"/>
              <a:t>Имерват се с </a:t>
            </a:r>
            <a:r>
              <a:rPr lang="en-US" sz="3200" dirty="0"/>
              <a:t>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асимптотчна нотация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O(f(n)) </a:t>
            </a:r>
            <a:r>
              <a:rPr lang="en-US" sz="3000" dirty="0">
                <a:cs typeface="Consolas" pitchFamily="49" charset="0"/>
              </a:rPr>
              <a:t>– </a:t>
            </a:r>
            <a:r>
              <a:rPr lang="bg-BG" sz="3000" dirty="0">
                <a:cs typeface="Consolas" pitchFamily="49" charset="0"/>
              </a:rPr>
              <a:t> чете се</a:t>
            </a:r>
            <a:r>
              <a:rPr lang="en-US" sz="3000" dirty="0">
                <a:cs typeface="Consolas" pitchFamily="49" charset="0"/>
              </a:rPr>
              <a:t> 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Big oh</a:t>
            </a:r>
            <a:r>
              <a:rPr lang="en-US" sz="3000" dirty="0">
                <a:cs typeface="Consolas" pitchFamily="49" charset="0"/>
              </a:rPr>
              <a:t> of f(n)"</a:t>
            </a:r>
            <a:endParaRPr lang="en-US" sz="3000" dirty="0"/>
          </a:p>
          <a:p>
            <a:pPr lvl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Θ(f(n)) </a:t>
            </a:r>
            <a:r>
              <a:rPr lang="en-US" sz="3000" dirty="0">
                <a:cs typeface="Consolas" pitchFamily="49" charset="0"/>
              </a:rPr>
              <a:t>– </a:t>
            </a:r>
            <a:r>
              <a:rPr lang="bg-BG" sz="3000" dirty="0">
                <a:cs typeface="Consolas" pitchFamily="49" charset="0"/>
              </a:rPr>
              <a:t>чете се</a:t>
            </a:r>
            <a:r>
              <a:rPr lang="en-US" sz="3000" dirty="0">
                <a:cs typeface="Consolas" pitchFamily="49" charset="0"/>
              </a:rPr>
              <a:t> 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Theta</a:t>
            </a:r>
            <a:r>
              <a:rPr lang="en-US" sz="3000" dirty="0">
                <a:cs typeface="Consolas" pitchFamily="49" charset="0"/>
              </a:rPr>
              <a:t> of f(n)"</a:t>
            </a:r>
            <a:endParaRPr lang="en-US" sz="3000" dirty="0"/>
          </a:p>
          <a:p>
            <a:pPr lvl="1"/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Ω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(f(n))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>
                <a:cs typeface="Consolas" pitchFamily="49" charset="0"/>
              </a:rPr>
              <a:t>– </a:t>
            </a:r>
            <a:r>
              <a:rPr lang="bg-BG" sz="3000" dirty="0">
                <a:cs typeface="Consolas" pitchFamily="49" charset="0"/>
              </a:rPr>
              <a:t>чете се</a:t>
            </a:r>
            <a:r>
              <a:rPr lang="en-US" sz="3000" dirty="0">
                <a:cs typeface="Consolas" pitchFamily="49" charset="0"/>
              </a:rPr>
              <a:t> 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Omega</a:t>
            </a:r>
            <a:r>
              <a:rPr lang="en-US" sz="3000" dirty="0">
                <a:cs typeface="Consolas" pitchFamily="49" charset="0"/>
              </a:rPr>
              <a:t> of f(n)"</a:t>
            </a:r>
            <a:endParaRPr lang="en-GB" sz="3000" dirty="0">
              <a:cs typeface="Consolas" pitchFamily="49" charset="0"/>
            </a:endParaRPr>
          </a:p>
          <a:p>
            <a:pPr lvl="2"/>
            <a:r>
              <a:rPr lang="bg-BG" sz="2600" dirty="0"/>
              <a:t>където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f(n)</a:t>
            </a:r>
            <a:r>
              <a:rPr lang="en-US" sz="2600" dirty="0"/>
              <a:t> </a:t>
            </a:r>
            <a:r>
              <a:rPr lang="bg-BG" sz="2600" dirty="0"/>
              <a:t>е функция, зависеща от входните данни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Сложност на алгоритъм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02647DE-54D7-4843-BCF8-308AACFB7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O(f(n))</a:t>
            </a:r>
            <a:r>
              <a:rPr lang="en-US" sz="2600" dirty="0"/>
              <a:t> </a:t>
            </a:r>
            <a:r>
              <a:rPr lang="en-US" sz="3200" dirty="0"/>
              <a:t>– </a:t>
            </a:r>
            <a:r>
              <a:rPr lang="bg-BG" sz="3200" dirty="0"/>
              <a:t>Горна граница</a:t>
            </a:r>
            <a:endParaRPr lang="en-US" sz="3200" dirty="0"/>
          </a:p>
          <a:p>
            <a:pPr lvl="1"/>
            <a:r>
              <a:rPr lang="en-US" sz="2800" b="1" dirty="0">
                <a:latin typeface="Consolas" panose="020B0609020204030204" pitchFamily="49" charset="0"/>
              </a:rPr>
              <a:t>j =</a:t>
            </a:r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 O(g)</a:t>
            </a:r>
            <a:endParaRPr lang="en-US" sz="2800" dirty="0">
              <a:cs typeface="Consolas" pitchFamily="49" charset="0"/>
            </a:endParaRP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j = O(h)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Θ(f(n))</a:t>
            </a:r>
            <a:r>
              <a:rPr lang="en-US" dirty="0">
                <a:cs typeface="Consolas" pitchFamily="49" charset="0"/>
              </a:rPr>
              <a:t> – </a:t>
            </a:r>
            <a:r>
              <a:rPr lang="bg-BG" dirty="0">
                <a:cs typeface="Consolas" pitchFamily="49" charset="0"/>
              </a:rPr>
              <a:t>Горна </a:t>
            </a:r>
            <a:r>
              <a:rPr lang="en-US" dirty="0">
                <a:cs typeface="Consolas" pitchFamily="49" charset="0"/>
              </a:rPr>
              <a:t>&amp;</a:t>
            </a:r>
            <a:r>
              <a:rPr lang="bg-BG" dirty="0">
                <a:cs typeface="Consolas" pitchFamily="49" charset="0"/>
              </a:rPr>
              <a:t> долна граница</a:t>
            </a:r>
            <a:endParaRPr lang="en-US" dirty="0">
              <a:cs typeface="Consolas" pitchFamily="49" charset="0"/>
            </a:endParaRP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j = Θ(j)</a:t>
            </a:r>
            <a:endParaRPr lang="en-US" sz="2800" dirty="0">
              <a:cs typeface="Consolas" pitchFamily="49" charset="0"/>
            </a:endParaRP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g = Θ(g)</a:t>
            </a:r>
          </a:p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Ω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(f(n))</a:t>
            </a:r>
            <a:r>
              <a:rPr lang="en-US" sz="3200" dirty="0">
                <a:cs typeface="Consolas" pitchFamily="49" charset="0"/>
              </a:rPr>
              <a:t> – </a:t>
            </a:r>
            <a:r>
              <a:rPr lang="bg-BG" sz="3200" dirty="0">
                <a:cs typeface="Consolas" pitchFamily="49" charset="0"/>
              </a:rPr>
              <a:t>Долна граница</a:t>
            </a:r>
            <a:endParaRPr lang="en-US" sz="3200" dirty="0">
              <a:cs typeface="Consolas" pitchFamily="49" charset="0"/>
            </a:endParaRP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h = </a:t>
            </a:r>
            <a:r>
              <a:rPr lang="el-GR" sz="2800" b="1" dirty="0">
                <a:latin typeface="Consolas" panose="020B0609020204030204" pitchFamily="49" charset="0"/>
                <a:cs typeface="Consolas" pitchFamily="49" charset="0"/>
              </a:rPr>
              <a:t>Ω</a:t>
            </a:r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(j)</a:t>
            </a:r>
            <a:endParaRPr lang="en-US" sz="2800" dirty="0">
              <a:cs typeface="Consolas" pitchFamily="49" charset="0"/>
            </a:endParaRP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g = </a:t>
            </a:r>
            <a:r>
              <a:rPr lang="el-GR" sz="2800" b="1" dirty="0">
                <a:latin typeface="Consolas" panose="020B0609020204030204" pitchFamily="49" charset="0"/>
                <a:cs typeface="Consolas" pitchFamily="49" charset="0"/>
              </a:rPr>
              <a:t>Ω</a:t>
            </a:r>
            <a:r>
              <a:rPr lang="en-US" sz="2800" b="1" dirty="0">
                <a:latin typeface="Consolas" panose="020B0609020204030204" pitchFamily="49" charset="0"/>
                <a:cs typeface="Consolas" pitchFamily="49" charset="0"/>
              </a:rPr>
              <a:t>(j)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/>
          <a:lstStyle/>
          <a:p>
            <a:r>
              <a:rPr lang="bg-BG" dirty="0"/>
              <a:t>Асимптотични нотации</a:t>
            </a:r>
            <a:endParaRPr lang="en-US" dirty="0"/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1629449"/>
            <a:ext cx="4768968" cy="4847551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1A8E4A9-BDA0-458F-8049-F3D2A4086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ko-KR" sz="3000" dirty="0">
                <a:ea typeface="굴림" pitchFamily="50" charset="-127"/>
              </a:rPr>
              <a:t>За дадена функция </a:t>
            </a:r>
            <a:r>
              <a:rPr lang="en-US" altLang="ko-KR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g(n)</a:t>
            </a:r>
            <a:r>
              <a:rPr lang="en-US" altLang="ko-KR" sz="3000" dirty="0">
                <a:ea typeface="굴림" pitchFamily="50" charset="-127"/>
              </a:rPr>
              <a:t>, </a:t>
            </a:r>
            <a:r>
              <a:rPr lang="bg-BG" altLang="ko-KR" sz="3000" dirty="0">
                <a:ea typeface="굴림" pitchFamily="50" charset="-127"/>
              </a:rPr>
              <a:t>ние отбелязваме с</a:t>
            </a:r>
            <a:r>
              <a:rPr lang="en-US" altLang="ko-KR" sz="3000" dirty="0">
                <a:ea typeface="굴림" pitchFamily="50" charset="-127"/>
              </a:rPr>
              <a:t> </a:t>
            </a:r>
            <a:r>
              <a:rPr lang="en-US" altLang="ko-KR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O(g(n))</a:t>
            </a:r>
            <a:r>
              <a:rPr lang="en-US" altLang="ko-KR" sz="3000" dirty="0">
                <a:ea typeface="굴림" pitchFamily="50" charset="-127"/>
              </a:rPr>
              <a:t> </a:t>
            </a:r>
            <a:r>
              <a:rPr lang="bg-BG" altLang="ko-KR" sz="3000" dirty="0">
                <a:ea typeface="굴림" pitchFamily="50" charset="-127"/>
              </a:rPr>
              <a:t>множеството от функции, които са различни от</a:t>
            </a:r>
            <a:r>
              <a:rPr lang="en-US" altLang="ko-KR" sz="3000" dirty="0">
                <a:ea typeface="굴림" pitchFamily="50" charset="-127"/>
              </a:rPr>
              <a:t> </a:t>
            </a:r>
            <a:r>
              <a:rPr lang="en-US" altLang="ko-KR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g(n)</a:t>
            </a:r>
            <a:r>
              <a:rPr lang="en-US" altLang="ko-KR" sz="3000" dirty="0">
                <a:ea typeface="굴림" pitchFamily="50" charset="-127"/>
              </a:rPr>
              <a:t> </a:t>
            </a:r>
            <a:r>
              <a:rPr lang="bg-BG" altLang="ko-KR" sz="3000" dirty="0">
                <a:ea typeface="굴림" pitchFamily="50" charset="-127"/>
              </a:rPr>
              <a:t>с константа</a:t>
            </a:r>
            <a:endParaRPr lang="en-US" altLang="ko-KR" sz="3000" dirty="0">
              <a:ea typeface="굴림" pitchFamily="50" charset="-127"/>
            </a:endParaRPr>
          </a:p>
          <a:p>
            <a:endParaRPr lang="en-US" altLang="ko-KR" sz="3000" dirty="0">
              <a:ea typeface="굴림" pitchFamily="50" charset="-127"/>
            </a:endParaRPr>
          </a:p>
          <a:p>
            <a:endParaRPr lang="en-US" altLang="ko-KR" sz="3000" dirty="0">
              <a:ea typeface="굴림" pitchFamily="50" charset="-127"/>
            </a:endParaRPr>
          </a:p>
          <a:p>
            <a:r>
              <a:rPr lang="bg-BG" altLang="ko-KR" sz="3000" dirty="0">
                <a:ea typeface="굴림" pitchFamily="50" charset="-127"/>
              </a:rPr>
              <a:t>Примери</a:t>
            </a:r>
            <a:r>
              <a:rPr lang="en-US" altLang="ko-KR" sz="3000" dirty="0">
                <a:ea typeface="굴림" pitchFamily="50" charset="-127"/>
              </a:rPr>
              <a:t>:</a:t>
            </a:r>
          </a:p>
          <a:p>
            <a:pPr lvl="1"/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2</a:t>
            </a:r>
            <a:r>
              <a:rPr lang="en-US" altLang="ko-KR" sz="2800" b="1" dirty="0"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*</a:t>
            </a:r>
            <a:r>
              <a:rPr lang="en-US" altLang="ko-KR" sz="2800" b="1" dirty="0"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n</a:t>
            </a:r>
            <a:r>
              <a:rPr lang="en-US" altLang="ko-KR" sz="2800" b="1" baseline="30000" dirty="0">
                <a:latin typeface="Consolas" pitchFamily="49" charset="0"/>
                <a:ea typeface="굴림" pitchFamily="50" charset="-127"/>
                <a:cs typeface="Consolas" pitchFamily="49" charset="0"/>
              </a:rPr>
              <a:t>2</a:t>
            </a:r>
            <a:r>
              <a:rPr lang="en-US" altLang="ko-KR" sz="2800" b="1" dirty="0"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+</a:t>
            </a:r>
            <a:r>
              <a:rPr lang="en-US" altLang="ko-KR" sz="2800" b="1" dirty="0"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10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∈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O(n</a:t>
            </a:r>
            <a:r>
              <a:rPr lang="en-US" altLang="ko-KR" sz="2800" b="1" baseline="300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2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)</a:t>
            </a:r>
          </a:p>
          <a:p>
            <a:pPr lvl="1"/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10n + 4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∈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O(n)</a:t>
            </a:r>
          </a:p>
          <a:p>
            <a:pPr lvl="1"/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4*n*log</a:t>
            </a:r>
            <a:r>
              <a:rPr lang="en-US" altLang="ko-KR" sz="2800" b="1" baseline="-25000" dirty="0">
                <a:latin typeface="Consolas" pitchFamily="49" charset="0"/>
                <a:ea typeface="굴림" pitchFamily="50" charset="-127"/>
                <a:cs typeface="Consolas" pitchFamily="49" charset="0"/>
              </a:rPr>
              <a:t>2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(3*n+1)</a:t>
            </a:r>
            <a:r>
              <a:rPr lang="en-US" altLang="ko-KR" sz="2800" b="1" dirty="0"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+</a:t>
            </a:r>
            <a:r>
              <a:rPr lang="en-US" altLang="ko-KR" sz="2800" b="1" dirty="0"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latin typeface="Consolas" pitchFamily="49" charset="0"/>
                <a:ea typeface="굴림" pitchFamily="50" charset="-127"/>
                <a:cs typeface="Consolas" pitchFamily="49" charset="0"/>
              </a:rPr>
              <a:t>2*n-1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∈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O(n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*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log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cs typeface="Consolas" pitchFamily="49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n)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</a:t>
            </a:r>
            <a:r>
              <a:rPr lang="en-US" altLang="ko-KR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ea typeface="굴림" pitchFamily="50" charset="-127"/>
                <a:cs typeface="Consolas" pitchFamily="49" charset="0"/>
                <a:sym typeface="Symbol" pitchFamily="18" charset="2"/>
              </a:rPr>
              <a:t>	</a:t>
            </a:r>
            <a:endParaRPr lang="bg-BG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ea typeface="굴림" pitchFamily="50" charset="-127"/>
              <a:cs typeface="Consolas" pitchFamily="49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ko-KR" dirty="0">
                <a:ea typeface="굴림" pitchFamily="50" charset="-127"/>
              </a:rPr>
              <a:t>Асимптотична нотация: определение</a:t>
            </a:r>
            <a:endParaRPr lang="bg-BG" dirty="0"/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1361148" y="2315184"/>
            <a:ext cx="9457664" cy="106873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18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  <a:sym typeface="Symbol" pitchFamily="18" charset="2"/>
              </a:rPr>
              <a:t>O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(g(n))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A19574">
                    <a:lumMod val="20000"/>
                    <a:lumOff val="80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=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{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f(n)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: </a:t>
            </a:r>
            <a:r>
              <a:rPr lang="bg-BG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където съществува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c</a:t>
            </a:r>
            <a:r>
              <a:rPr lang="bg-BG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&gt;0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</a:t>
            </a:r>
            <a:r>
              <a:rPr lang="bg-BG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и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n</a:t>
            </a:r>
            <a:r>
              <a:rPr lang="en-US" altLang="ko-KR" baseline="-25000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0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</a:t>
            </a:r>
            <a:r>
              <a:rPr lang="bg-BG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, такова че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f(n)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&lt;=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c*g(n)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ea typeface="굴림" pitchFamily="50" charset="-127"/>
              </a:rPr>
              <a:t> </a:t>
            </a:r>
            <a:r>
              <a:rPr lang="bg-BG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за всички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n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&gt;=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ea typeface="굴림" pitchFamily="50" charset="-127"/>
              </a:rPr>
              <a:t> </a:t>
            </a:r>
            <a:r>
              <a:rPr lang="en-US" altLang="ko-KR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n</a:t>
            </a:r>
            <a:r>
              <a:rPr lang="en-US" altLang="ko-KR" baseline="-25000" dirty="0">
                <a:solidFill>
                  <a:srgbClr val="FBEEC9">
                    <a:lumMod val="75000"/>
                  </a:srgbClr>
                </a:solidFill>
                <a:latin typeface="Consolas" pitchFamily="49" charset="0"/>
                <a:ea typeface="굴림" pitchFamily="50" charset="-127"/>
                <a:cs typeface="Consolas" pitchFamily="49" charset="0"/>
              </a:rPr>
              <a:t>0</a:t>
            </a:r>
            <a:r>
              <a:rPr lang="en-US" altLang="ko-KR" dirty="0">
                <a:solidFill>
                  <a:prstClr val="white">
                    <a:lumMod val="20000"/>
                    <a:lumOff val="80000"/>
                  </a:prstClr>
                </a:solidFill>
                <a:ea typeface="굴림" pitchFamily="50" charset="-127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4466660-1506-487F-9F81-5D4D156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15" y="1151121"/>
            <a:ext cx="11804822" cy="5570355"/>
          </a:xfrm>
        </p:spPr>
        <p:txBody>
          <a:bodyPr>
            <a:normAutofit fontScale="85000" lnSpcReduction="2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n)</a:t>
            </a:r>
            <a:r>
              <a:rPr lang="en-US" dirty="0"/>
              <a:t> </a:t>
            </a:r>
            <a:r>
              <a:rPr lang="bg-BG" dirty="0"/>
              <a:t>означава, че функцията расте</a:t>
            </a:r>
            <a:br>
              <a:rPr lang="en-US" dirty="0"/>
            </a:br>
            <a:r>
              <a:rPr lang="bg-BG" dirty="0"/>
              <a:t>линейно, когато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расте</a:t>
            </a:r>
            <a:endParaRPr lang="en-US" dirty="0"/>
          </a:p>
          <a:p>
            <a:pPr lvl="1"/>
            <a:r>
              <a:rPr lang="bg-BG" dirty="0"/>
              <a:t>Например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O(n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означава, че функцията расте</a:t>
            </a:r>
            <a:br>
              <a:rPr lang="en-US" dirty="0"/>
            </a:br>
            <a:r>
              <a:rPr lang="bg-BG" dirty="0"/>
              <a:t>експоненциално, когато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расте</a:t>
            </a:r>
            <a:endParaRPr lang="en-US" dirty="0"/>
          </a:p>
          <a:p>
            <a:endParaRPr lang="en-US" dirty="0"/>
          </a:p>
          <a:p>
            <a:pPr lvl="1"/>
            <a:r>
              <a:rPr lang="bg-BG" dirty="0"/>
              <a:t>например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O(1) </a:t>
            </a:r>
            <a:r>
              <a:rPr lang="bg-BG" dirty="0"/>
              <a:t>означава, че функцията не расте,</a:t>
            </a:r>
          </a:p>
          <a:p>
            <a:pPr marL="0" indent="0">
              <a:buNone/>
            </a:pPr>
            <a:r>
              <a:rPr lang="bg-BG" dirty="0"/>
              <a:t> когато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расте</a:t>
            </a:r>
            <a:endParaRPr lang="en-US" dirty="0"/>
          </a:p>
          <a:p>
            <a:endParaRPr lang="en-US" dirty="0"/>
          </a:p>
          <a:p>
            <a:pPr lvl="1"/>
            <a:r>
              <a:rPr lang="bg-BG" dirty="0"/>
              <a:t>Например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Монотонност (растене) на функция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14540"/>
              </p:ext>
            </p:extLst>
          </p:nvPr>
        </p:nvGraphicFramePr>
        <p:xfrm>
          <a:off x="7015851" y="1274586"/>
          <a:ext cx="4389128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81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233819" y="47475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58530" y="36781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76538" y="31136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301419" y="25566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37412" y="6248982"/>
            <a:ext cx="4648200" cy="4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169955" y="585542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21657" y="6182380"/>
            <a:ext cx="46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72879" y="919129"/>
            <a:ext cx="79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ƒ(n)</a:t>
            </a:r>
          </a:p>
        </p:txBody>
      </p:sp>
      <p:sp>
        <p:nvSpPr>
          <p:cNvPr id="84" name="Oval 83"/>
          <p:cNvSpPr/>
          <p:nvPr/>
        </p:nvSpPr>
        <p:spPr>
          <a:xfrm>
            <a:off x="7442953" y="5028607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710929" y="5029792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03" name="Straight Connector 102"/>
          <p:cNvCxnSpPr>
            <a:endCxn id="138" idx="6"/>
          </p:cNvCxnSpPr>
          <p:nvPr/>
        </p:nvCxnSpPr>
        <p:spPr>
          <a:xfrm>
            <a:off x="7237412" y="5110892"/>
            <a:ext cx="4248156" cy="831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451378" y="4759689"/>
            <a:ext cx="152400" cy="152400"/>
          </a:xfrm>
          <a:prstGeom prst="ellipse">
            <a:avLst/>
          </a:prstGeom>
          <a:solidFill>
            <a:srgbClr val="8CF4F2"/>
          </a:solidFill>
          <a:ln>
            <a:solidFill>
              <a:srgbClr val="8CF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715349" y="3385529"/>
            <a:ext cx="152400" cy="152400"/>
          </a:xfrm>
          <a:prstGeom prst="ellipse">
            <a:avLst/>
          </a:prstGeom>
          <a:solidFill>
            <a:srgbClr val="8CF4F2"/>
          </a:solidFill>
          <a:ln>
            <a:solidFill>
              <a:srgbClr val="8CF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976037" y="1742227"/>
            <a:ext cx="152400" cy="152400"/>
          </a:xfrm>
          <a:prstGeom prst="ellipse">
            <a:avLst/>
          </a:prstGeom>
          <a:solidFill>
            <a:srgbClr val="8CF4F2"/>
          </a:solidFill>
          <a:ln>
            <a:solidFill>
              <a:srgbClr val="8CF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5" name="Text Placeholder 6"/>
          <p:cNvSpPr>
            <a:spLocks noGrp="1"/>
          </p:cNvSpPr>
          <p:nvPr/>
        </p:nvSpPr>
        <p:spPr>
          <a:xfrm>
            <a:off x="3915793" y="1942976"/>
            <a:ext cx="2414081" cy="6378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18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buClr>
                <a:srgbClr val="A19574">
                  <a:lumMod val="40000"/>
                  <a:lumOff val="60000"/>
                </a:srgbClr>
              </a:buClr>
            </a:pPr>
            <a:r>
              <a:rPr sz="3200" dirty="0">
                <a:solidFill>
                  <a:srgbClr val="FBEEC9">
                    <a:lumMod val="75000"/>
                  </a:srgbClr>
                </a:solidFill>
              </a:rPr>
              <a:t>ƒ(n)=n+1</a:t>
            </a:r>
            <a:endParaRPr altLang="ko-KR" sz="3200" noProof="1">
              <a:sym typeface="Symbol" pitchFamily="18" charset="2"/>
            </a:endParaRPr>
          </a:p>
        </p:txBody>
      </p:sp>
      <p:sp>
        <p:nvSpPr>
          <p:cNvPr id="116" name="Text Placeholder 6"/>
          <p:cNvSpPr>
            <a:spLocks noGrp="1"/>
          </p:cNvSpPr>
          <p:nvPr/>
        </p:nvSpPr>
        <p:spPr>
          <a:xfrm>
            <a:off x="2945141" y="3802772"/>
            <a:ext cx="3017466" cy="6378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18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A19574">
                  <a:lumMod val="40000"/>
                  <a:lumOff val="60000"/>
                </a:srgbClr>
              </a:buClr>
            </a:pPr>
            <a:r>
              <a:rPr sz="3200" dirty="0"/>
              <a:t>ƒ(n)=n</a:t>
            </a:r>
            <a:r>
              <a:rPr sz="3200" baseline="30000" dirty="0"/>
              <a:t>2</a:t>
            </a:r>
            <a:r>
              <a:rPr sz="3200" dirty="0"/>
              <a:t>+2n+2</a:t>
            </a:r>
            <a:endParaRPr altLang="ko-KR" sz="3200" noProof="1">
              <a:sym typeface="Symbol" pitchFamily="18" charset="2"/>
            </a:endParaRPr>
          </a:p>
        </p:txBody>
      </p:sp>
      <p:sp>
        <p:nvSpPr>
          <p:cNvPr id="117" name="Text Placeholder 6"/>
          <p:cNvSpPr>
            <a:spLocks noGrp="1"/>
          </p:cNvSpPr>
          <p:nvPr/>
        </p:nvSpPr>
        <p:spPr>
          <a:xfrm>
            <a:off x="2997413" y="6020314"/>
            <a:ext cx="1766939" cy="6378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eaLnBrk="0" fontAlgn="base" latinLnBrk="1" hangingPunct="0">
              <a:spcAft>
                <a:spcPct val="0"/>
              </a:spcAft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en-US" sz="3200" b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ƒ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(n)=4</a:t>
            </a:r>
            <a:endParaRPr lang="en-US" altLang="ko-KR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Symbol" pitchFamily="18" charset="2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0806540" y="20012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967370" y="5024661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235346" y="5025846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479346" y="5024629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747322" y="5025814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258530" y="5035877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9526506" y="5037062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776777" y="5034692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0044753" y="5035877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10295024" y="5036251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10563000" y="5037436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10806540" y="5045781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1074516" y="5046966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1331644" y="5043010"/>
            <a:ext cx="15392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747322" y="4207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7222387" y="1521279"/>
            <a:ext cx="4199270" cy="44494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7161212" y="5590438"/>
            <a:ext cx="152400" cy="152400"/>
          </a:xfrm>
          <a:prstGeom prst="ellipse">
            <a:avLst/>
          </a:prstGeom>
          <a:solidFill>
            <a:srgbClr val="8CF4F2"/>
          </a:solidFill>
          <a:ln>
            <a:solidFill>
              <a:srgbClr val="8CF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108883" y="6266764"/>
            <a:ext cx="429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0   1    2    3   4   5   6    7   8   9   10  11 12 13 14 15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34547" y="1408269"/>
            <a:ext cx="41213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18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17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16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15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14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13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12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11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10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9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8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7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6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5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4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3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2</a:t>
            </a:r>
          </a:p>
          <a:p>
            <a:pPr algn="r">
              <a:spcAft>
                <a:spcPts val="100"/>
              </a:spcAft>
            </a:pPr>
            <a:r>
              <a:rPr lang="en-US" sz="1600" dirty="0">
                <a:solidFill>
                  <a:prstClr val="white"/>
                </a:solidFill>
              </a:rPr>
              <a:t>1</a:t>
            </a:r>
          </a:p>
          <a:p>
            <a:pPr algn="r"/>
            <a:r>
              <a:rPr lang="en-US" sz="1600" dirty="0">
                <a:solidFill>
                  <a:prstClr val="white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7711691" y="53075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56600" y="1011117"/>
            <a:ext cx="17564" cy="52487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995272" y="5023457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242463" y="1248671"/>
            <a:ext cx="879857" cy="4410186"/>
          </a:xfrm>
          <a:custGeom>
            <a:avLst/>
            <a:gdLst>
              <a:gd name="connsiteX0" fmla="*/ 0 w 966354"/>
              <a:gd name="connsiteY0" fmla="*/ 4410186 h 4410186"/>
              <a:gd name="connsiteX1" fmla="*/ 290945 w 966354"/>
              <a:gd name="connsiteY1" fmla="*/ 3589304 h 4410186"/>
              <a:gd name="connsiteX2" fmla="*/ 550718 w 966354"/>
              <a:gd name="connsiteY2" fmla="*/ 2217704 h 4410186"/>
              <a:gd name="connsiteX3" fmla="*/ 820881 w 966354"/>
              <a:gd name="connsiteY3" fmla="*/ 575940 h 4410186"/>
              <a:gd name="connsiteX4" fmla="*/ 966354 w 966354"/>
              <a:gd name="connsiteY4" fmla="*/ 14831 h 4410186"/>
              <a:gd name="connsiteX0" fmla="*/ 0 w 879857"/>
              <a:gd name="connsiteY0" fmla="*/ 4410186 h 4410186"/>
              <a:gd name="connsiteX1" fmla="*/ 290945 w 879857"/>
              <a:gd name="connsiteY1" fmla="*/ 3589304 h 4410186"/>
              <a:gd name="connsiteX2" fmla="*/ 550718 w 879857"/>
              <a:gd name="connsiteY2" fmla="*/ 2217704 h 4410186"/>
              <a:gd name="connsiteX3" fmla="*/ 820881 w 879857"/>
              <a:gd name="connsiteY3" fmla="*/ 575940 h 4410186"/>
              <a:gd name="connsiteX4" fmla="*/ 879857 w 879857"/>
              <a:gd name="connsiteY4" fmla="*/ 14831 h 441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57" h="4410186">
                <a:moveTo>
                  <a:pt x="0" y="4410186"/>
                </a:moveTo>
                <a:cubicBezTo>
                  <a:pt x="99579" y="4182452"/>
                  <a:pt x="199159" y="3954718"/>
                  <a:pt x="290945" y="3589304"/>
                </a:cubicBezTo>
                <a:cubicBezTo>
                  <a:pt x="382731" y="3223890"/>
                  <a:pt x="462395" y="2719931"/>
                  <a:pt x="550718" y="2217704"/>
                </a:cubicBezTo>
                <a:cubicBezTo>
                  <a:pt x="639041" y="1715477"/>
                  <a:pt x="766025" y="943085"/>
                  <a:pt x="820881" y="575940"/>
                </a:cubicBezTo>
                <a:cubicBezTo>
                  <a:pt x="875737" y="208795"/>
                  <a:pt x="878125" y="-68296"/>
                  <a:pt x="879857" y="14831"/>
                </a:cubicBezTo>
              </a:path>
            </a:pathLst>
          </a:custGeom>
          <a:noFill/>
          <a:ln w="38100">
            <a:solidFill>
              <a:srgbClr val="8CF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Slide Number Placeholder">
            <a:extLst>
              <a:ext uri="{FF2B5EF4-FFF2-40B4-BE49-F238E27FC236}">
                <a16:creationId xmlns:a16="http://schemas.microsoft.com/office/drawing/2014/main" id="{DC4A9328-2E14-408E-B658-817748C77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Асимптотни функции</a:t>
            </a:r>
            <a:endParaRPr lang="en-US" dirty="0"/>
          </a:p>
        </p:txBody>
      </p:sp>
      <p:pic>
        <p:nvPicPr>
          <p:cNvPr id="5" name="Picture 2" descr="Yaacov Apelbaum-big-o Plo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447800"/>
            <a:ext cx="6400800" cy="4724400"/>
          </a:xfrm>
          <a:prstGeom prst="roundRect">
            <a:avLst>
              <a:gd name="adj" fmla="val 1214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79BBB23-AD54-4437-845C-7E61CC543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2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07414"/>
              </p:ext>
            </p:extLst>
          </p:nvPr>
        </p:nvGraphicFramePr>
        <p:xfrm>
          <a:off x="497013" y="1206736"/>
          <a:ext cx="11159999" cy="5194064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3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Сложност</a:t>
                      </a:r>
                      <a:endParaRPr lang="en-US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3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Нотация</a:t>
                      </a:r>
                      <a:endParaRPr lang="en-US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bg-BG" sz="3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endParaRPr lang="en-US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константна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O(1)</a:t>
                      </a: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1 000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1-2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логаритмична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O(log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onsolas" pitchFamily="49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n)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1 000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10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линейна</a:t>
                      </a: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O(n)</a:t>
                      </a:r>
                      <a:endParaRPr kumimoji="0" lang="bg-BG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1 000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1 000 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Линейно-логаритмична</a:t>
                      </a: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O(n*log n)</a:t>
                      </a:r>
                      <a:endParaRPr kumimoji="0" lang="bg-BG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1 000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10 000 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08" marR="136208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178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Квадратична</a:t>
                      </a: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O(n</a:t>
                      </a:r>
                      <a:r>
                        <a:rPr kumimoji="0" lang="en-US" sz="3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)</a:t>
                      </a:r>
                      <a:endParaRPr kumimoji="0" lang="bg-BG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1 000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1 000 000 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42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Кубична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O(n</a:t>
                      </a:r>
                      <a:r>
                        <a:rPr kumimoji="0" lang="en-US" sz="3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3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)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1 000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1 000 000 000 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299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Експоненциална</a:t>
                      </a: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O(</a:t>
                      </a:r>
                      <a:r>
                        <a:rPr kumimoji="0" lang="en-US" sz="3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</a:t>
                      </a:r>
                      <a:r>
                        <a:rPr kumimoji="0" lang="en-US" sz="3000" b="1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)</a:t>
                      </a:r>
                      <a:endParaRPr kumimoji="0" lang="bg-BG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Consolas" pitchFamily="49" charset="0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= 10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10 000 000 000  </a:t>
                      </a: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операции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10" marR="13491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58654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сложности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B75CA9B-05AF-43FC-98FC-D73C20AC3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Стойности на функциите</a:t>
            </a:r>
            <a:endParaRPr lang="en-US" dirty="0"/>
          </a:p>
        </p:txBody>
      </p:sp>
      <p:pic>
        <p:nvPicPr>
          <p:cNvPr id="6" name="Picture 5" descr="Screen Shot 2015-06-25 at 3.3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4" y="1152386"/>
            <a:ext cx="10669588" cy="5324614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2A95504-0A3D-4B07-ACE8-BE11565A7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8045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7174</TotalTime>
  <Words>1046</Words>
  <Application>Microsoft Office PowerPoint</Application>
  <PresentationFormat>Custom</PresentationFormat>
  <Paragraphs>220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Сложност на алгоритъм</vt:lpstr>
      <vt:lpstr>Асимптотични нотации</vt:lpstr>
      <vt:lpstr>Асимптотична нотация: определение</vt:lpstr>
      <vt:lpstr>Монотонност (растене) на функция</vt:lpstr>
      <vt:lpstr>Асимптотни функции</vt:lpstr>
      <vt:lpstr>Типове сложности</vt:lpstr>
      <vt:lpstr>Стойности на функциите</vt:lpstr>
      <vt:lpstr>Времева сложност и скорост на програмата</vt:lpstr>
      <vt:lpstr>Необходима памет</vt:lpstr>
      <vt:lpstr>Асимптотични нотации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2019-12-17T07:50:35Z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