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6"/>
  </p:notesMasterIdLst>
  <p:handoutMasterIdLst>
    <p:handoutMasterId r:id="rId17"/>
  </p:handoutMasterIdLst>
  <p:sldIdLst>
    <p:sldId id="394" r:id="rId3"/>
    <p:sldId id="571" r:id="rId4"/>
    <p:sldId id="612" r:id="rId5"/>
    <p:sldId id="576" r:id="rId6"/>
    <p:sldId id="606" r:id="rId7"/>
    <p:sldId id="598" r:id="rId8"/>
    <p:sldId id="609" r:id="rId9"/>
    <p:sldId id="610" r:id="rId10"/>
    <p:sldId id="611" r:id="rId11"/>
    <p:sldId id="607" r:id="rId12"/>
    <p:sldId id="608" r:id="rId13"/>
    <p:sldId id="594" r:id="rId14"/>
    <p:sldId id="481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ED8BC96-8384-483A-8BAD-FAF586885AC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69293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45C151C8-A5A3-4ED4-9B85-B80D248892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9703328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6668729B-567E-4F09-8BF8-588900A1AA9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62423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5A7A24B4-90C0-48D5-96EC-68889AF7393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83459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5B27F75-432C-4EE6-8CB7-D0B3A5A3C2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9433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3CB8708A-8556-42FD-AFB9-1485951BC6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272781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DF26ADAB-B1A2-4E4C-AB08-587751566DD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7934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5E4FBEB-02EC-49F9-B868-A4E56640C31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014882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F2105925-9F36-4719-BA9A-7CA3B642348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40315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1580B39-9783-4B17-8E82-442D12455F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136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7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1D8C7891-F9FE-4824-A6EE-C3690004908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607588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8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1AFBCE9-C706-4058-A4C1-353894B9C53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75112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5CEEED-D241-4401-9102-96ADB82317DA}" type="slidenum">
              <a:rPr lang="en-US"/>
              <a:pPr/>
              <a:t>9</a:t>
            </a:fld>
            <a:r>
              <a:rPr lang="en-US" dirty="0"/>
              <a:t>##</a:t>
            </a:r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CD9AEE29-D47D-4F22-8C32-E863258CBA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4155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3351212" y="762000"/>
            <a:ext cx="82150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Разтеглив масив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558" y="3735977"/>
            <a:ext cx="4652811" cy="254317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5787331" cy="2524722"/>
            <a:chOff x="745783" y="3624633"/>
            <a:chExt cx="5787331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5045719" y="3707206"/>
              <a:ext cx="14873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Увод в АСД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5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7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566973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dirty="0"/>
              <a:t>C# </a:t>
            </a:r>
            <a:r>
              <a:rPr lang="bg-BG" dirty="0"/>
              <a:t>и </a:t>
            </a:r>
            <a:r>
              <a:rPr lang="en-US" dirty="0"/>
              <a:t>.NET </a:t>
            </a:r>
            <a:r>
              <a:rPr lang="bg-BG" dirty="0"/>
              <a:t>ни предоставят „наготово“ доста структури от данни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bg-BG" dirty="0"/>
              <a:t>В т.ч. разполагаме и с няколко списъчни такива:</a:t>
            </a:r>
          </a:p>
          <a:p>
            <a:pPr lvl="2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ArrayList</a:t>
            </a:r>
            <a:r>
              <a:rPr lang="bg-BG" dirty="0"/>
              <a:t>, който реализира разтеглив масив</a:t>
            </a:r>
          </a:p>
          <a:p>
            <a:pPr lvl="2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List&lt;T&gt;</a:t>
            </a:r>
            <a:r>
              <a:rPr lang="bg-BG" dirty="0"/>
              <a:t>, който реализира списък</a:t>
            </a:r>
          </a:p>
          <a:p>
            <a:pPr lvl="2"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anose="020B0609020204030204" pitchFamily="49" charset="0"/>
              </a:rPr>
              <a:t>LinkedList&lt;T&gt;</a:t>
            </a:r>
            <a:r>
              <a:rPr lang="bg-BG" dirty="0"/>
              <a:t>, който реализира свързан списък</a:t>
            </a:r>
          </a:p>
          <a:p>
            <a:pPr marL="682634" lvl="2" indent="0">
              <a:lnSpc>
                <a:spcPct val="100000"/>
              </a:lnSpc>
              <a:buNone/>
            </a:pP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Списъчни структури в </a:t>
            </a:r>
            <a:r>
              <a:rPr lang="en-US" dirty="0"/>
              <a:t>.NET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8D20EE7-511B-4CC1-B82A-97F5F30F04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91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8815" y="40341"/>
            <a:ext cx="11696797" cy="1110780"/>
          </a:xfrm>
        </p:spPr>
        <p:txBody>
          <a:bodyPr>
            <a:normAutofit/>
          </a:bodyPr>
          <a:lstStyle/>
          <a:p>
            <a:r>
              <a:rPr lang="bg-BG" dirty="0"/>
              <a:t>Коя от всичките списъчни структури да ползваме?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281623"/>
              </p:ext>
            </p:extLst>
          </p:nvPr>
        </p:nvGraphicFramePr>
        <p:xfrm>
          <a:off x="608012" y="1386840"/>
          <a:ext cx="108204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64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Структура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Добавяне/изтриване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Търсене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Достъп до индекс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Използвана памет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LinkedList</a:t>
                      </a:r>
                      <a:r>
                        <a:rPr lang="en-US" dirty="0"/>
                        <a:t>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бързо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бавно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бавно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икономичен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List&lt;T&gt;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бавно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бързо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бързо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неикономичен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ArrayList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бавно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бързо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бързо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неикономичен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B264023-F829-4D9F-A77B-96CD4ABE0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861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Разтеглив масив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440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F3976E6-BE1A-4265-976D-BFCB4C2E5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70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Какво е разтеглив масив?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Подобие със статичен списък</a:t>
            </a:r>
            <a:endParaRPr lang="en-US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Списъчни структури в </a:t>
            </a:r>
            <a:r>
              <a:rPr lang="en-US" dirty="0"/>
              <a:t>C#</a:t>
            </a:r>
            <a:endParaRPr lang="bg-BG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F3C68ABC-E759-40EB-9CDA-F3046F0711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75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Структурата от данни </a:t>
            </a:r>
            <a:r>
              <a:rPr lang="bg-BG" sz="3600" dirty="0"/>
              <a:t>е </a:t>
            </a:r>
            <a:r>
              <a:rPr lang="bg-BG" sz="3600"/>
              <a:t>начинът, </a:t>
            </a:r>
            <a:r>
              <a:rPr lang="bg-BG" sz="3600" dirty="0"/>
              <a:t>по който 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съхраняваме</a:t>
            </a:r>
            <a:r>
              <a:rPr lang="bg-BG" sz="3600" dirty="0"/>
              <a:t>, 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организираме</a:t>
            </a:r>
            <a:r>
              <a:rPr lang="bg-BG" sz="3600" dirty="0"/>
              <a:t> и </a:t>
            </a:r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обработваме</a:t>
            </a:r>
            <a:r>
              <a:rPr lang="bg-BG" sz="3600" dirty="0"/>
              <a:t> данните, така че те да могат да бъдат </a:t>
            </a:r>
            <a:r>
              <a:rPr lang="bg-BG" sz="36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използвани ефективно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структурите от данни?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A0D5852-1D1D-4A65-87A2-CF73EAF17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Разтеглив масив </a:t>
            </a:r>
            <a:r>
              <a:rPr lang="bg-BG" sz="3600" dirty="0"/>
              <a:t>е структура от данни, която е масив по своята същност, но за разлика от обикновеният масив може да променя размера си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е разтеглив масив?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EC6C1EF1-4A88-4AE1-BCFB-908AB4A3C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9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1973079"/>
          </a:xfrm>
        </p:spPr>
        <p:txBody>
          <a:bodyPr>
            <a:normAutofit/>
          </a:bodyPr>
          <a:lstStyle/>
          <a:p>
            <a:r>
              <a:rPr lang="bg-BG" sz="3600" dirty="0"/>
              <a:t>При запълване се заделя двойно повече място, спрямо наличното до сега</a:t>
            </a:r>
            <a:endParaRPr lang="en-US" sz="3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Заделяне на памет при разтеглив масив</a:t>
            </a:r>
            <a:endParaRPr lang="en-US" dirty="0"/>
          </a:p>
        </p:txBody>
      </p:sp>
      <p:sp>
        <p:nvSpPr>
          <p:cNvPr id="13" name="Arrow: Right 4"/>
          <p:cNvSpPr/>
          <p:nvPr/>
        </p:nvSpPr>
        <p:spPr>
          <a:xfrm>
            <a:off x="3884612" y="4419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Oval 14"/>
          <p:cNvSpPr/>
          <p:nvPr/>
        </p:nvSpPr>
        <p:spPr>
          <a:xfrm>
            <a:off x="8243714" y="3581400"/>
            <a:ext cx="3445009" cy="2010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094551"/>
              </p:ext>
            </p:extLst>
          </p:nvPr>
        </p:nvGraphicFramePr>
        <p:xfrm>
          <a:off x="8835465" y="3954436"/>
          <a:ext cx="230385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950">
                  <a:extLst>
                    <a:ext uri="{9D8B030D-6E8A-4147-A177-3AD203B41FA5}">
                      <a16:colId xmlns:a16="http://schemas.microsoft.com/office/drawing/2014/main" val="1839793027"/>
                    </a:ext>
                  </a:extLst>
                </a:gridCol>
                <a:gridCol w="563950">
                  <a:extLst>
                    <a:ext uri="{9D8B030D-6E8A-4147-A177-3AD203B41FA5}">
                      <a16:colId xmlns:a16="http://schemas.microsoft.com/office/drawing/2014/main" val="331071288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3151771699"/>
                    </a:ext>
                  </a:extLst>
                </a:gridCol>
                <a:gridCol w="563950">
                  <a:extLst>
                    <a:ext uri="{9D8B030D-6E8A-4147-A177-3AD203B41FA5}">
                      <a16:colId xmlns:a16="http://schemas.microsoft.com/office/drawing/2014/main" val="1910374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81711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777115" y="4868836"/>
            <a:ext cx="172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Брой </a:t>
            </a:r>
            <a:r>
              <a:rPr lang="en-GB" sz="2800" dirty="0"/>
              <a:t>=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777115" y="4411636"/>
            <a:ext cx="225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Капацитет </a:t>
            </a:r>
            <a:r>
              <a:rPr lang="en-GB" sz="2800" dirty="0"/>
              <a:t>= 4</a:t>
            </a:r>
          </a:p>
        </p:txBody>
      </p:sp>
      <p:sp>
        <p:nvSpPr>
          <p:cNvPr id="19" name="Oval 18"/>
          <p:cNvSpPr/>
          <p:nvPr/>
        </p:nvSpPr>
        <p:spPr>
          <a:xfrm>
            <a:off x="4570413" y="3581400"/>
            <a:ext cx="3018566" cy="2010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177005"/>
              </p:ext>
            </p:extLst>
          </p:nvPr>
        </p:nvGraphicFramePr>
        <p:xfrm>
          <a:off x="5499912" y="3954436"/>
          <a:ext cx="11279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950">
                  <a:extLst>
                    <a:ext uri="{9D8B030D-6E8A-4147-A177-3AD203B41FA5}">
                      <a16:colId xmlns:a16="http://schemas.microsoft.com/office/drawing/2014/main" val="1839793027"/>
                    </a:ext>
                  </a:extLst>
                </a:gridCol>
                <a:gridCol w="563950">
                  <a:extLst>
                    <a:ext uri="{9D8B030D-6E8A-4147-A177-3AD203B41FA5}">
                      <a16:colId xmlns:a16="http://schemas.microsoft.com/office/drawing/2014/main" val="3310712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81711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94608" y="4800600"/>
            <a:ext cx="172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Брой </a:t>
            </a:r>
            <a:r>
              <a:rPr lang="en-GB" sz="2800" dirty="0"/>
              <a:t>= 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80540" y="4411636"/>
            <a:ext cx="225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Капацитет </a:t>
            </a:r>
            <a:r>
              <a:rPr lang="en-GB" sz="2800" dirty="0"/>
              <a:t>= 2</a:t>
            </a:r>
          </a:p>
        </p:txBody>
      </p:sp>
      <p:sp>
        <p:nvSpPr>
          <p:cNvPr id="23" name="Oval 22"/>
          <p:cNvSpPr/>
          <p:nvPr/>
        </p:nvSpPr>
        <p:spPr>
          <a:xfrm>
            <a:off x="455613" y="3581400"/>
            <a:ext cx="3247168" cy="2010072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/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244380"/>
              </p:ext>
            </p:extLst>
          </p:nvPr>
        </p:nvGraphicFramePr>
        <p:xfrm>
          <a:off x="1461312" y="3954436"/>
          <a:ext cx="1127900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3950">
                  <a:extLst>
                    <a:ext uri="{9D8B030D-6E8A-4147-A177-3AD203B41FA5}">
                      <a16:colId xmlns:a16="http://schemas.microsoft.com/office/drawing/2014/main" val="1839793027"/>
                    </a:ext>
                  </a:extLst>
                </a:gridCol>
                <a:gridCol w="563950">
                  <a:extLst>
                    <a:ext uri="{9D8B030D-6E8A-4147-A177-3AD203B41FA5}">
                      <a16:colId xmlns:a16="http://schemas.microsoft.com/office/drawing/2014/main" val="33107128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181711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989013" y="4868836"/>
            <a:ext cx="1723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Брой </a:t>
            </a:r>
            <a:r>
              <a:rPr lang="en-GB" sz="2800" dirty="0"/>
              <a:t>= 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9013" y="4411636"/>
            <a:ext cx="2256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/>
              <a:t>Капацитет </a:t>
            </a:r>
            <a:r>
              <a:rPr lang="en-GB" sz="2800" dirty="0"/>
              <a:t>= 2</a:t>
            </a:r>
          </a:p>
        </p:txBody>
      </p:sp>
      <p:sp>
        <p:nvSpPr>
          <p:cNvPr id="27" name="Arrow: Right 37"/>
          <p:cNvSpPr/>
          <p:nvPr/>
        </p:nvSpPr>
        <p:spPr>
          <a:xfrm>
            <a:off x="7660616" y="4419600"/>
            <a:ext cx="533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id="{AC53702D-91EF-474F-94F9-5ABB8F4E7C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8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18" grpId="0"/>
      <p:bldP spid="19" grpId="0" animBg="1"/>
      <p:bldP spid="21" grpId="0"/>
      <p:bldP spid="22" grpId="0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lnSpc>
                <a:spcPct val="100000"/>
              </a:lnSpc>
            </a:pPr>
            <a:r>
              <a:rPr lang="bg-BG" dirty="0"/>
              <a:t>За реализацията на разтеглив масив се създава клас, в който се създават две </a:t>
            </a:r>
            <a:r>
              <a:rPr lang="bg-BG" b="1" dirty="0">
                <a:solidFill>
                  <a:schemeClr val="tx2">
                    <a:lumMod val="75000"/>
                  </a:schemeClr>
                </a:solidFill>
              </a:rPr>
              <a:t>полета</a:t>
            </a:r>
            <a:r>
              <a:rPr lang="bg-BG" dirty="0"/>
              <a:t>:</a:t>
            </a:r>
          </a:p>
          <a:p>
            <a:pPr lvl="2">
              <a:lnSpc>
                <a:spcPct val="100000"/>
              </a:lnSpc>
            </a:pPr>
            <a:r>
              <a:rPr lang="bg-BG" sz="3200" dirty="0"/>
              <a:t>Масив от тип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object</a:t>
            </a:r>
          </a:p>
          <a:p>
            <a:pPr lvl="2">
              <a:lnSpc>
                <a:spcPct val="100000"/>
              </a:lnSpc>
            </a:pPr>
            <a:r>
              <a:rPr lang="en-US" sz="3200" b="1" dirty="0" err="1">
                <a:solidFill>
                  <a:schemeClr val="tx2">
                    <a:lumMod val="75000"/>
                  </a:schemeClr>
                </a:solidFill>
              </a:rPr>
              <a:t>int</a:t>
            </a:r>
            <a:r>
              <a:rPr lang="en-US" sz="3200" dirty="0"/>
              <a:t> </a:t>
            </a:r>
            <a:r>
              <a:rPr lang="bg-BG" sz="3200" dirty="0"/>
              <a:t>променлива, в която се пази броя на елементите, които се намират в списъка</a:t>
            </a:r>
            <a:endParaRPr lang="bg-BG" dirty="0"/>
          </a:p>
          <a:p>
            <a:pPr lvl="1">
              <a:lnSpc>
                <a:spcPct val="100000"/>
              </a:lnSpc>
            </a:pPr>
            <a:r>
              <a:rPr lang="bg-BG" dirty="0"/>
              <a:t>Методи за: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Добавяне на елемент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Извличане на елемент по даден индекс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Задаване на стойност на елемент на даден индекс</a:t>
            </a:r>
          </a:p>
          <a:p>
            <a:pPr lvl="2">
              <a:lnSpc>
                <a:spcPct val="100000"/>
              </a:lnSpc>
            </a:pPr>
            <a:r>
              <a:rPr lang="bg-BG" dirty="0"/>
              <a:t>Изтриване от даден индекс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/>
              <a:t>Разтеглив масив</a:t>
            </a:r>
            <a:endParaRPr lang="en-US" sz="4400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F638337-B272-411D-B599-38A843E509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2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>
                <a:ea typeface="굴림" pitchFamily="50" charset="-127"/>
              </a:rPr>
              <a:t>Разтеглив масив</a:t>
            </a:r>
            <a:endParaRPr lang="bg-BG" sz="44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6612" y="1143000"/>
            <a:ext cx="10515598" cy="526297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public class ArrayList&lt;T&gt; : IEnumerable&lt;T&gt;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private T[] items;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endParaRPr lang="en-US" sz="28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int Count { get; private set;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T this[int index] {}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Add(T item) {}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T Get(int index) {}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void Set(int index, T item) {}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public T RemoveAt(int index) {}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81B04C25-7C23-422E-9A0A-C2C514ECC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4400" dirty="0">
                <a:ea typeface="굴림" pitchFamily="50" charset="-127"/>
              </a:rPr>
              <a:t>Разтеглив масив</a:t>
            </a:r>
            <a:endParaRPr lang="bg-BG" sz="4400" dirty="0"/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13353" y="4373940"/>
            <a:ext cx="10515598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Get: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проверка дали индекса е валиден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return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елемента на индекса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	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13353" y="1524000"/>
            <a:ext cx="10515598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Add: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if (Count == Capacity)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Преоразмери 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(Capacity * 2)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добавяме елемент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на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индекс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Count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увеличаваме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Count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48412EF5-F0F8-4DE5-85A7-445C3B0956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4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altLang="ko-KR" sz="4400" dirty="0">
                <a:ea typeface="굴림" pitchFamily="50" charset="-127"/>
              </a:rPr>
              <a:t>Разтеглив масив</a:t>
            </a:r>
            <a:endParaRPr lang="bg-BG" sz="4400" dirty="0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13353" y="1295400"/>
            <a:ext cx="10515598" cy="156966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Set: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проверяваме дали индекса е валиден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задаваме елемента на индекса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13353" y="3160455"/>
            <a:ext cx="10515598" cy="255454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Remove: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проверка дали индекса е валиден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премахваме елемента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преместваме останалите елементи наляво</a:t>
            </a:r>
            <a:endParaRPr lang="en-US" sz="3200" b="1" noProof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намаляме</a:t>
            </a:r>
            <a:r>
              <a:rPr lang="en-US" sz="3200" b="1" noProof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count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7DDD556-2186-4605-AD3A-E155DC37C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85963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7176</TotalTime>
  <Words>853</Words>
  <Application>Microsoft Office PowerPoint</Application>
  <PresentationFormat>Custom</PresentationFormat>
  <Paragraphs>149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Съдържание</vt:lpstr>
      <vt:lpstr>Какво са структурите от данни?</vt:lpstr>
      <vt:lpstr>Какво е разтеглив масив?</vt:lpstr>
      <vt:lpstr>Заделяне на памет при разтеглив масив</vt:lpstr>
      <vt:lpstr>Разтеглив масив</vt:lpstr>
      <vt:lpstr>Разтеглив масив</vt:lpstr>
      <vt:lpstr>Разтеглив масив</vt:lpstr>
      <vt:lpstr>Разтеглив масив</vt:lpstr>
      <vt:lpstr>Списъчни структури в .NET</vt:lpstr>
      <vt:lpstr>Коя от всичките списъчни структури да ползваме?</vt:lpstr>
      <vt:lpstr>Разтеглив масив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2019-12-17T07:52:43Z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