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0"/>
  </p:notesMasterIdLst>
  <p:handoutMasterIdLst>
    <p:handoutMasterId r:id="rId21"/>
  </p:handoutMasterIdLst>
  <p:sldIdLst>
    <p:sldId id="394" r:id="rId3"/>
    <p:sldId id="571" r:id="rId4"/>
    <p:sldId id="596" r:id="rId5"/>
    <p:sldId id="601" r:id="rId6"/>
    <p:sldId id="603" r:id="rId7"/>
    <p:sldId id="605" r:id="rId8"/>
    <p:sldId id="604" r:id="rId9"/>
    <p:sldId id="606" r:id="rId10"/>
    <p:sldId id="608" r:id="rId11"/>
    <p:sldId id="612" r:id="rId12"/>
    <p:sldId id="609" r:id="rId13"/>
    <p:sldId id="610" r:id="rId14"/>
    <p:sldId id="611" r:id="rId15"/>
    <p:sldId id="614" r:id="rId16"/>
    <p:sldId id="615" r:id="rId17"/>
    <p:sldId id="594" r:id="rId18"/>
    <p:sldId id="481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EA4403B-CBC1-42F2-AA89-B606CCFD2171}">
          <p14:sldIdLst>
            <p14:sldId id="394"/>
            <p14:sldId id="571"/>
          </p14:sldIdLst>
        </p14:section>
        <p14:section name="Defining Classes" id="{342C3435-BCD0-4C06-8959-DEB1D77AA811}">
          <p14:sldIdLst>
            <p14:sldId id="596"/>
            <p14:sldId id="601"/>
            <p14:sldId id="603"/>
            <p14:sldId id="605"/>
            <p14:sldId id="604"/>
            <p14:sldId id="606"/>
            <p14:sldId id="608"/>
            <p14:sldId id="612"/>
            <p14:sldId id="609"/>
            <p14:sldId id="610"/>
            <p14:sldId id="611"/>
            <p14:sldId id="614"/>
            <p14:sldId id="615"/>
          </p14:sldIdLst>
        </p14:section>
        <p14:section name="Conclusion" id="{ED85AACC-257D-4327-B5B0-EB402983C8CA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B18F907-3F81-4179-84EE-97290CB19D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42612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10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484D2BE-8390-41EF-A621-D889F7B416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45775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11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1C8603F-0702-4326-A612-98A5B2B9CD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95087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12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FB4CCAE-BDFB-438E-8997-7C48DA1843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724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13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72F9244-8837-47D4-99A2-47EAF88C10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18829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14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70E7551-B10F-462D-8123-E82BAACC3F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85648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15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62A0A1D-D3C1-4AD7-80AF-BDD7C7D2BC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80489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26973FA-B72F-4B22-8153-99409B7B08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90703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1676D07-F58D-4ECB-8983-2AD798487F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5447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91F117E-1434-4429-8190-52CB05900F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1483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12B9FC6-0236-46DD-8361-1A468160C4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1184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F61F3CC-698B-405A-ABC3-81F532079C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7917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0554D9E-A470-422E-95A4-019E6F8487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7037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6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ABA89E5-59ED-4AF1-AAE4-C2AAEC36A0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57711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7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1C15E32-9AAE-476C-9F8B-031B16C1CD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28061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8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914E979-FB8C-4536-B945-E311AEB161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1389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9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7F2DB50-2B2F-496B-B290-5746AA0529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442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/>
              <a:t>Свързан </a:t>
            </a:r>
            <a:r>
              <a:rPr lang="bg-BG" dirty="0"/>
              <a:t>списък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787331" cy="2524722"/>
            <a:chOff x="745783" y="3624633"/>
            <a:chExt cx="5787331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45719" y="3707206"/>
              <a:ext cx="14873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АСД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8508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BE39797-C30C-431E-A237-204BC3D1B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 част от следващите операции, ще е нужно използването на обхождане на списъка:</a:t>
            </a: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Реализиране на свързан списък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2" y="2590800"/>
            <a:ext cx="10515600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Обхождане на списъка: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index = 0</a:t>
            </a:r>
            <a:endParaRPr lang="bg-BG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Задаваме елемент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current = head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Докато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current != null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current = current.Next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index++</a:t>
            </a:r>
          </a:p>
        </p:txBody>
      </p:sp>
    </p:spTree>
    <p:extLst>
      <p:ext uri="{BB962C8B-B14F-4D97-AF65-F5344CB8AC3E}">
        <p14:creationId xmlns:p14="http://schemas.microsoft.com/office/powerpoint/2010/main" val="38097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2" y="0"/>
            <a:ext cx="9577597" cy="1110780"/>
          </a:xfrm>
        </p:spPr>
        <p:txBody>
          <a:bodyPr/>
          <a:lstStyle/>
          <a:p>
            <a:r>
              <a:rPr lang="bg-BG" dirty="0">
                <a:ea typeface="굴림" pitchFamily="50" charset="-127"/>
              </a:rPr>
              <a:t>Реализиране на свързан списък</a:t>
            </a:r>
            <a:endParaRPr lang="bg-BG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319133" y="3581400"/>
            <a:ext cx="3505201" cy="2435715"/>
          </a:xfrm>
          <a:prstGeom prst="wedgeRoundRectCallout">
            <a:avLst>
              <a:gd name="adj1" fmla="val -24555"/>
              <a:gd name="adj2" fmla="val -6826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Чрез обхождане на елементите и достъпване на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указателя на всеки един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тях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79412" y="1371600"/>
            <a:ext cx="10515598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Remove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(по индекс)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проверка дали индекса е валиден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намираме елемента, на съответния индекс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намаляме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Count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и изтриваме елемента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намираме новият последен елемент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и го задаваме за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tail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5742C56-1154-44B3-89BA-8D9854DB4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2" y="0"/>
            <a:ext cx="9577597" cy="1110780"/>
          </a:xfrm>
        </p:spPr>
        <p:txBody>
          <a:bodyPr/>
          <a:lstStyle/>
          <a:p>
            <a:r>
              <a:rPr lang="bg-BG" dirty="0">
                <a:ea typeface="굴림" pitchFamily="50" charset="-127"/>
              </a:rPr>
              <a:t>Реализиране на свързан списък</a:t>
            </a:r>
            <a:endParaRPr lang="bg-BG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79412" y="1371600"/>
            <a:ext cx="10515598" cy="35394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Remove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(по елемент)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намираме елемента, използвайки обхождане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Ако елементът е намерен: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Намляме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Count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и го изтриваме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Намираме последният елемент и го задаваме на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tail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Ако елементът НЕ Е намерен връщаме -1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830C09B-8DF7-4F97-839B-5D710E0D9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0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2" y="0"/>
            <a:ext cx="9577597" cy="1110780"/>
          </a:xfrm>
        </p:spPr>
        <p:txBody>
          <a:bodyPr/>
          <a:lstStyle/>
          <a:p>
            <a:r>
              <a:rPr lang="bg-BG" dirty="0">
                <a:ea typeface="굴림" pitchFamily="50" charset="-127"/>
              </a:rPr>
              <a:t>Реализиране на свързан списък</a:t>
            </a:r>
            <a:endParaRPr lang="bg-BG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79412" y="1371600"/>
            <a:ext cx="10515598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IndexOf: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намираме елемента, използвайки обхождане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Ако елементът е намерен: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Връщаме индекса му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Ако елементът НЕ Е намерен връщаме -1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F1D64FD-CEEE-43AD-A28E-73D418589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2" y="0"/>
            <a:ext cx="9577597" cy="1110780"/>
          </a:xfrm>
        </p:spPr>
        <p:txBody>
          <a:bodyPr/>
          <a:lstStyle/>
          <a:p>
            <a:r>
              <a:rPr lang="bg-BG" dirty="0">
                <a:ea typeface="굴림" pitchFamily="50" charset="-127"/>
              </a:rPr>
              <a:t>Реализиране на свързан списък</a:t>
            </a:r>
            <a:endParaRPr lang="bg-B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9412" y="1110780"/>
            <a:ext cx="10515598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Contains: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Извикваме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IndexOf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Ако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IndexOf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върне стойност различна от -1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връщаме индекса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в противен случай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връщаме -1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61A4644-1E78-49AA-AF53-D3560C7AC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4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2" y="0"/>
            <a:ext cx="9577597" cy="1110780"/>
          </a:xfrm>
        </p:spPr>
        <p:txBody>
          <a:bodyPr/>
          <a:lstStyle/>
          <a:p>
            <a:r>
              <a:rPr lang="bg-BG" dirty="0">
                <a:ea typeface="굴림" pitchFamily="50" charset="-127"/>
              </a:rPr>
              <a:t>Реализиране на свързан списък</a:t>
            </a:r>
            <a:endParaRPr lang="bg-B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6212" y="1307842"/>
            <a:ext cx="11020200" cy="50167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object this[int index]: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get</a:t>
            </a:r>
          </a:p>
          <a:p>
            <a:pPr marL="895350" indent="-895350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проверяваме дали достъпваме валиден индекс</a:t>
            </a:r>
          </a:p>
          <a:p>
            <a:pPr marL="895350" indent="-895350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обхождаме списъка по стандартната схема и така достигаме до желания индекс и връщаме стойността му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endParaRPr lang="bg-BG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set</a:t>
            </a:r>
          </a:p>
          <a:p>
            <a:pPr marL="895350" indent="-895350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аналогичен на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get,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с разликата че задаваме стойността му, а не я извличаме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A6EED03-6DA5-42B6-8F6C-DD18023BC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18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/>
              <a:t>Свързан списък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51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F255DBD4-94BC-45FF-9EF6-0F4D8E86B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са линейните структури данни?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АТД за списък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Статичен списък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Свързан списък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4D4B286-F512-4FF8-B188-F9CF77331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7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bg-BG" dirty="0"/>
              <a:t>Списък </a:t>
            </a:r>
            <a:r>
              <a:rPr lang="en-US" dirty="0"/>
              <a:t>–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наредена поредица </a:t>
            </a:r>
            <a:r>
              <a:rPr lang="bg-BG" dirty="0"/>
              <a:t>от елементи,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с променлива дължина</a:t>
            </a:r>
            <a:r>
              <a:rPr lang="bg-BG" dirty="0"/>
              <a:t>, поддържа следните операции: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Add</a:t>
            </a:r>
            <a:r>
              <a:rPr lang="bg-BG" dirty="0"/>
              <a:t> (добавяне на елемент)</a:t>
            </a:r>
          </a:p>
          <a:p>
            <a:pPr lvl="2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Get</a:t>
            </a:r>
            <a:r>
              <a:rPr lang="bg-BG" dirty="0"/>
              <a:t> (извличане на стойност на елемент)</a:t>
            </a:r>
          </a:p>
          <a:p>
            <a:pPr lvl="2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Set</a:t>
            </a:r>
            <a:r>
              <a:rPr lang="bg-BG" dirty="0"/>
              <a:t> (присвояване на стойност на елемент)</a:t>
            </a:r>
          </a:p>
          <a:p>
            <a:pPr lvl="2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Remove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(премахване на елемент)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Може да се имплементира чрез масив или списък от свързани възли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nodes</a:t>
            </a:r>
            <a:r>
              <a:rPr lang="en-US" dirty="0"/>
              <a:t>)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АТД на Списък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55E6A59-310D-4646-AE29-89088AF1E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100000"/>
              </a:lnSpc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Свързаният списък </a:t>
            </a:r>
            <a:r>
              <a:rPr lang="bg-BG" dirty="0"/>
              <a:t>е структура от данни, която съхранява информацията във вид на елементи, в които се пази информация за стойността и за това кой 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следващият елемент</a:t>
            </a:r>
            <a:r>
              <a:rPr lang="bg-BG" dirty="0"/>
              <a:t>, откъдето идва и името му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Реализирането на такава структура става чрез създаването на клас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Node</a:t>
            </a:r>
            <a:r>
              <a:rPr lang="en-US" dirty="0"/>
              <a:t>, </a:t>
            </a:r>
            <a:r>
              <a:rPr lang="bg-BG" dirty="0"/>
              <a:t>който описва структурата на един елемент от списъка, а за самият списък се създава клас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DynamicList</a:t>
            </a: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Свързан списък</a:t>
            </a:r>
            <a:r>
              <a:rPr lang="en-US" dirty="0"/>
              <a:t> (</a:t>
            </a:r>
            <a:r>
              <a:rPr lang="bg-BG" dirty="0"/>
              <a:t>1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7612" y="4953000"/>
            <a:ext cx="4369601" cy="83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2" y="5086350"/>
            <a:ext cx="3924300" cy="571500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9048D11-EB90-4BF2-B06A-3DB3E54A5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618999" cy="5373881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</a:pPr>
            <a:r>
              <a:rPr lang="bg-BG" sz="3600" dirty="0"/>
              <a:t>Класът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Node</a:t>
            </a:r>
            <a:r>
              <a:rPr lang="bg-BG" sz="3600" dirty="0"/>
              <a:t> съдържа следната информация:</a:t>
            </a:r>
            <a:endParaRPr lang="en-US" sz="3600" dirty="0"/>
          </a:p>
          <a:p>
            <a:pPr lvl="3">
              <a:lnSpc>
                <a:spcPct val="100000"/>
              </a:lnSpc>
            </a:pPr>
            <a:r>
              <a:rPr lang="bg-BG" sz="3600" dirty="0"/>
              <a:t>поле от тип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object</a:t>
            </a:r>
            <a:r>
              <a:rPr lang="bg-BG" sz="3600" dirty="0"/>
              <a:t>, в което ще се съхранява стойността на елемента</a:t>
            </a:r>
            <a:endParaRPr lang="en-US" sz="3600" dirty="0"/>
          </a:p>
          <a:p>
            <a:pPr lvl="3">
              <a:lnSpc>
                <a:spcPct val="100000"/>
              </a:lnSpc>
            </a:pPr>
            <a:r>
              <a:rPr lang="bg-BG" sz="3600" dirty="0"/>
              <a:t>поле от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Node</a:t>
            </a:r>
            <a:r>
              <a:rPr lang="bg-BG" sz="3600" dirty="0"/>
              <a:t>, в което ще се съхранява връзката към следващия елемент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Свързан списък</a:t>
            </a:r>
            <a:r>
              <a:rPr lang="en-US" dirty="0"/>
              <a:t> (</a:t>
            </a:r>
            <a:r>
              <a:rPr lang="bg-BG" dirty="0"/>
              <a:t>2</a:t>
            </a:r>
            <a:r>
              <a:rPr lang="en-US" dirty="0"/>
              <a:t>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6BCFE73-DF1E-469D-8890-2C7A75664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a typeface="굴림" pitchFamily="50" charset="-127"/>
              </a:rPr>
              <a:t>Реализиране на свързан списък</a:t>
            </a:r>
            <a:endParaRPr lang="bg-BG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9414" y="914400"/>
            <a:ext cx="10515598" cy="57554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public class Node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private object element;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private Node next;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// </a:t>
            </a:r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TODO: </a:t>
            </a:r>
            <a:r>
              <a:rPr lang="bg-BG" sz="23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Добавете свойства за </a:t>
            </a:r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Element </a:t>
            </a:r>
            <a:r>
              <a:rPr lang="bg-BG" sz="23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 </a:t>
            </a:r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Next </a:t>
            </a:r>
            <a:r>
              <a:rPr lang="bg-BG" sz="23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 публични </a:t>
            </a:r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get </a:t>
            </a:r>
            <a:r>
              <a:rPr lang="bg-BG" sz="23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 </a:t>
            </a:r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set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public Node(object element, Node </a:t>
            </a:r>
            <a:r>
              <a:rPr lang="en-US" sz="23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prevNode</a:t>
            </a:r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{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  </a:t>
            </a:r>
            <a:r>
              <a:rPr lang="en-US" sz="23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this.element</a:t>
            </a:r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= element;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  </a:t>
            </a:r>
            <a:r>
              <a:rPr lang="en-US" sz="23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prevNode.next</a:t>
            </a:r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= this;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} 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public Node(object element)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{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  </a:t>
            </a:r>
            <a:r>
              <a:rPr lang="en-US" sz="23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this.element</a:t>
            </a:r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= element;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  next = null;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486296E-6772-4C56-8ADD-FE82A4BCB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a typeface="굴림" pitchFamily="50" charset="-127"/>
              </a:rPr>
              <a:t>Реализиране на свързан списък</a:t>
            </a:r>
            <a:endParaRPr lang="bg-BG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0414" y="1151121"/>
            <a:ext cx="10515598" cy="52629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public class 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DynamicList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    // TODO: </a:t>
            </a:r>
            <a:r>
              <a:rPr lang="bg-BG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Дефиниране на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Node </a:t>
            </a:r>
            <a:r>
              <a:rPr lang="bg-BG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класа като вложен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   private Node head;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   private Node tail;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   private int count;</a:t>
            </a:r>
            <a:endParaRPr lang="bg-BG" b="1" dirty="0">
              <a:solidFill>
                <a:schemeClr val="accent1">
                  <a:lumMod val="20000"/>
                  <a:lumOff val="80000"/>
                </a:schemeClr>
              </a:solidFill>
              <a:latin typeface="Consolas" panose="020B0609020204030204" pitchFamily="49" charset="0"/>
            </a:endParaRPr>
          </a:p>
          <a:p>
            <a:r>
              <a:rPr lang="bg-BG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public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DynamicList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() {…}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   public void Add(object item) { … }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   public object Remove(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index) { … }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   public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Remove(object item) { … }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   public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IndexOf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(object item) { … }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   public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bool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Contains(object item) { … }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   public object this[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index] { …}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8EF6E20-A831-437E-A9E3-85716BE8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1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a typeface="굴림" pitchFamily="50" charset="-127"/>
              </a:rPr>
              <a:t>Реализиране на свързан списък</a:t>
            </a:r>
            <a:endParaRPr lang="bg-BG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1430" y="1829812"/>
            <a:ext cx="10252364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public 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DynamicList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    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this.head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= null;</a:t>
            </a:r>
          </a:p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    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this.tail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= null;</a:t>
            </a:r>
          </a:p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      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this.count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= 0;</a:t>
            </a:r>
          </a:p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327279" y="1197765"/>
            <a:ext cx="5237545" cy="1264094"/>
          </a:xfrm>
          <a:prstGeom prst="wedgeRoundRectCallout">
            <a:avLst>
              <a:gd name="adj1" fmla="val -66057"/>
              <a:gd name="adj2" fmla="val 5809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конструктора създаваме празен списък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F8749E7-9658-42A1-BDD6-149E24A13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2" y="0"/>
            <a:ext cx="9577597" cy="1110780"/>
          </a:xfrm>
        </p:spPr>
        <p:txBody>
          <a:bodyPr/>
          <a:lstStyle/>
          <a:p>
            <a:r>
              <a:rPr lang="bg-BG" dirty="0">
                <a:ea typeface="굴림" pitchFamily="50" charset="-127"/>
              </a:rPr>
              <a:t>Реализиране на свързан списък</a:t>
            </a:r>
            <a:endParaRPr lang="bg-B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745" y="1698910"/>
            <a:ext cx="10515598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Add: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(head == null)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Създаване на първи елемент в списъка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Създаваме пореден елемент в списъка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увеличаваме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Count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149850" y="1174306"/>
            <a:ext cx="4897562" cy="959882"/>
          </a:xfrm>
          <a:prstGeom prst="wedgeRoundRectCallout">
            <a:avLst>
              <a:gd name="adj1" fmla="val -44501"/>
              <a:gd name="adj2" fmla="val 11714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 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head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едновременно сочат елемнта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149850" y="4602718"/>
            <a:ext cx="4897562" cy="959882"/>
          </a:xfrm>
          <a:prstGeom prst="wedgeRoundRectCallout">
            <a:avLst>
              <a:gd name="adj1" fmla="val -27497"/>
              <a:gd name="adj2" fmla="val -9038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негов родител е досегашният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</a:t>
            </a:r>
            <a:endParaRPr lang="bg-BG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8110832F-0F69-4E2A-A0CC-DA09C863E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7180</TotalTime>
  <Words>1279</Words>
  <Application>Microsoft Office PowerPoint</Application>
  <PresentationFormat>Custom</PresentationFormat>
  <Paragraphs>188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АТД на Списък</vt:lpstr>
      <vt:lpstr>Свързан списък (1)</vt:lpstr>
      <vt:lpstr>Свързан списък (2)</vt:lpstr>
      <vt:lpstr>Реализиране на свързан списък</vt:lpstr>
      <vt:lpstr>Реализиране на свързан списък</vt:lpstr>
      <vt:lpstr>Реализиране на свързан списък</vt:lpstr>
      <vt:lpstr>Реализиране на свързан списък</vt:lpstr>
      <vt:lpstr>Реализиране на свързан списък</vt:lpstr>
      <vt:lpstr>Реализиране на свързан списък</vt:lpstr>
      <vt:lpstr>Реализиране на свързан списък</vt:lpstr>
      <vt:lpstr>Реализиране на свързан списък</vt:lpstr>
      <vt:lpstr>Реализиране на свързан списък</vt:lpstr>
      <vt:lpstr>Реализиране на свързан списък</vt:lpstr>
      <vt:lpstr>Свързан списък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2019-12-17T07:56:33Z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