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394" r:id="rId3"/>
    <p:sldId id="571" r:id="rId4"/>
    <p:sldId id="576" r:id="rId5"/>
    <p:sldId id="615" r:id="rId6"/>
    <p:sldId id="616" r:id="rId7"/>
    <p:sldId id="617" r:id="rId8"/>
    <p:sldId id="618" r:id="rId9"/>
    <p:sldId id="614" r:id="rId10"/>
    <p:sldId id="594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BAC7348-A120-48AD-908C-AADA005E35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4019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9A34252-063E-46B5-951E-971B0E2C0A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2318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78FC485-7A1D-41F3-AB3E-9F3DC43EAC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638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91C760D-3D8E-4432-9F99-5D189D3315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4680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B67794B-2EB9-406D-82AF-DFD6CD1B8D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4490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Опашка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787331" cy="2524722"/>
            <a:chOff x="745783" y="3624633"/>
            <a:chExt cx="5787331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45719" y="3707206"/>
              <a:ext cx="14873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АСД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825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8B46381-30DE-4F91-BC01-5A4657E56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1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опашка?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Статична опашка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Динамична опашка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12EF8C7-621F-4F29-87EC-BB1644CED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Опашката </a:t>
            </a:r>
            <a:r>
              <a:rPr lang="bg-BG" sz="3600" dirty="0"/>
              <a:t>е структура от данни, която има поведение от тип „първи влязъл, първи излиза“. </a:t>
            </a:r>
          </a:p>
          <a:p>
            <a:r>
              <a:rPr lang="bg-BG" sz="3600" dirty="0"/>
              <a:t>Опашката може да се реализира:</a:t>
            </a:r>
          </a:p>
          <a:p>
            <a:pPr lvl="1"/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Статично</a:t>
            </a:r>
            <a:r>
              <a:rPr lang="bg-BG" sz="3600" dirty="0"/>
              <a:t>, чрез масив</a:t>
            </a:r>
          </a:p>
          <a:p>
            <a:pPr lvl="1"/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Динамично</a:t>
            </a:r>
            <a:r>
              <a:rPr lang="bg-BG" sz="3600" dirty="0"/>
              <a:t>, </a:t>
            </a:r>
            <a:r>
              <a:rPr lang="bg-BG" sz="3600"/>
              <a:t>чрез възел със стойност и указател към следващ елемент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опашка?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319E578-190F-440D-A34E-F22CE341C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Статична </a:t>
            </a:r>
            <a:r>
              <a:rPr lang="en-US" dirty="0"/>
              <a:t>(</a:t>
            </a:r>
            <a:r>
              <a:rPr lang="bg-BG" dirty="0"/>
              <a:t>кръгова</a:t>
            </a:r>
            <a:r>
              <a:rPr lang="en-US" dirty="0"/>
              <a:t>) </a:t>
            </a:r>
            <a:r>
              <a:rPr lang="bg-BG" dirty="0"/>
              <a:t>опашка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Статична </a:t>
            </a:r>
            <a:r>
              <a:rPr lang="en-US" dirty="0"/>
              <a:t>(</a:t>
            </a:r>
            <a:r>
              <a:rPr lang="bg-BG" dirty="0"/>
              <a:t>базирана на масив</a:t>
            </a:r>
            <a:r>
              <a:rPr lang="en-US" dirty="0"/>
              <a:t>) </a:t>
            </a:r>
            <a:r>
              <a:rPr lang="bg-BG" dirty="0"/>
              <a:t>имплементация</a:t>
            </a:r>
            <a:endParaRPr lang="en-US" dirty="0"/>
          </a:p>
          <a:p>
            <a:pPr lvl="1"/>
            <a:r>
              <a:rPr lang="bg-BG" sz="3000" dirty="0">
                <a:cs typeface="Times New Roman" pitchFamily="18" charset="0"/>
              </a:rPr>
              <a:t>Имеплентира се като </a:t>
            </a:r>
            <a:r>
              <a:rPr lang="en-US" sz="3000" dirty="0">
                <a:cs typeface="Times New Roman" pitchFamily="18" charset="0"/>
              </a:rPr>
              <a:t>„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кръгов масив</a:t>
            </a:r>
            <a:r>
              <a:rPr lang="bg-BG" sz="3000" dirty="0">
                <a:cs typeface="Times New Roman" pitchFamily="18" charset="0"/>
              </a:rPr>
              <a:t>“</a:t>
            </a:r>
            <a:endParaRPr lang="en-US" sz="3000" dirty="0">
              <a:cs typeface="Times New Roman" pitchFamily="18" charset="0"/>
            </a:endParaRPr>
          </a:p>
          <a:p>
            <a:pPr lvl="1"/>
            <a:r>
              <a:rPr lang="bg-BG" sz="3000" dirty="0">
                <a:cs typeface="Times New Roman" pitchFamily="18" charset="0"/>
              </a:rPr>
              <a:t>Има ограничен капацитет</a:t>
            </a:r>
            <a:r>
              <a:rPr lang="en-US" sz="3000" dirty="0">
                <a:cs typeface="Times New Roman" pitchFamily="18" charset="0"/>
              </a:rPr>
              <a:t> (</a:t>
            </a:r>
            <a:r>
              <a:rPr lang="bg-BG" sz="3000" dirty="0">
                <a:cs typeface="Times New Roman" pitchFamily="18" charset="0"/>
              </a:rPr>
              <a:t>когато се запълни се заделя двойно място</a:t>
            </a:r>
            <a:r>
              <a:rPr lang="en-US" sz="3000" dirty="0">
                <a:cs typeface="Times New Roman" pitchFamily="18" charset="0"/>
              </a:rPr>
              <a:t>)</a:t>
            </a:r>
          </a:p>
          <a:p>
            <a:pPr lvl="1"/>
            <a:r>
              <a:rPr lang="bg-BG" sz="3000" dirty="0"/>
              <a:t>Има индекси за начало (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bg-BG" sz="3000" dirty="0"/>
              <a:t>) и край(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tail</a:t>
            </a:r>
            <a:r>
              <a:rPr lang="bg-BG" sz="3000" dirty="0"/>
              <a:t>), сочещи към началото и края на кръговата опашка</a:t>
            </a:r>
            <a:endParaRPr lang="en-US" sz="3000" dirty="0">
              <a:cs typeface="Times New Roman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071864" y="5095521"/>
            <a:ext cx="45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30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Q</a:t>
            </a:r>
          </a:p>
        </p:txBody>
      </p:sp>
      <p:graphicFrame>
        <p:nvGraphicFramePr>
          <p:cNvPr id="32" name="Group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82826"/>
              </p:ext>
            </p:extLst>
          </p:nvPr>
        </p:nvGraphicFramePr>
        <p:xfrm>
          <a:off x="3601580" y="5131492"/>
          <a:ext cx="4702632" cy="496824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12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728024" y="4678476"/>
            <a:ext cx="4461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Consolas" pitchFamily="49" charset="0"/>
                <a:cs typeface="Consolas" pitchFamily="49" charset="0"/>
              </a:rPr>
              <a:t>0   1   2   3   4   5   6   7</a:t>
            </a: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V="1">
            <a:off x="5053983" y="5699220"/>
            <a:ext cx="0" cy="437104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65721" y="6106180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head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6822980" y="5689172"/>
            <a:ext cx="0" cy="437104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8925" y="6106180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tail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C70DEF8-81D0-4AAA-848B-033304959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3840340" y="4495800"/>
            <a:ext cx="742399" cy="640456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5579725" y="4495798"/>
            <a:ext cx="749806" cy="640455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V="1">
            <a:off x="7338132" y="4495798"/>
            <a:ext cx="756191" cy="640456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Свързана опашка</a:t>
            </a:r>
            <a:endParaRPr lang="en-US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cs typeface="Times New Roman" pitchFamily="18" charset="0"/>
              </a:rPr>
              <a:t>Динамична имплементация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100000"/>
              </a:lnSpc>
            </a:pPr>
            <a:r>
              <a:rPr lang="bg-BG" dirty="0">
                <a:cs typeface="Times New Roman" pitchFamily="18" charset="0"/>
              </a:rPr>
              <a:t>Всеки възел (</a:t>
            </a:r>
            <a:r>
              <a:rPr lang="en-US" dirty="0">
                <a:cs typeface="Times New Roman" pitchFamily="18" charset="0"/>
              </a:rPr>
              <a:t>node</a:t>
            </a:r>
            <a:r>
              <a:rPr lang="bg-BG" dirty="0">
                <a:cs typeface="Times New Roman" pitchFamily="18" charset="0"/>
              </a:rPr>
              <a:t>)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bg-BG" dirty="0">
                <a:cs typeface="Times New Roman" pitchFamily="18" charset="0"/>
              </a:rPr>
              <a:t>има 2 полета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bg-BG" dirty="0">
                <a:cs typeface="Times New Roman" pitchFamily="18" charset="0"/>
              </a:rPr>
              <a:t>и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next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cs typeface="Times New Roman" pitchFamily="18" charset="0"/>
              </a:rPr>
              <a:t>Позволява динамично създаване и изтриване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3354237" y="3784172"/>
            <a:ext cx="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30" name="Group 134"/>
          <p:cNvGraphicFramePr>
            <a:graphicFrameLocks/>
          </p:cNvGraphicFramePr>
          <p:nvPr/>
        </p:nvGraphicFramePr>
        <p:xfrm>
          <a:off x="2848142" y="4273196"/>
          <a:ext cx="990600" cy="1143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next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134"/>
          <p:cNvGraphicFramePr>
            <a:graphicFrameLocks/>
          </p:cNvGraphicFramePr>
          <p:nvPr/>
        </p:nvGraphicFramePr>
        <p:xfrm>
          <a:off x="4600742" y="4273196"/>
          <a:ext cx="990600" cy="1143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next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863869" y="3260952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head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4" name="Group 134"/>
          <p:cNvGraphicFramePr>
            <a:graphicFrameLocks/>
          </p:cNvGraphicFramePr>
          <p:nvPr/>
        </p:nvGraphicFramePr>
        <p:xfrm>
          <a:off x="6347533" y="4273196"/>
          <a:ext cx="990600" cy="1143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next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134"/>
          <p:cNvGraphicFramePr>
            <a:graphicFrameLocks/>
          </p:cNvGraphicFramePr>
          <p:nvPr/>
        </p:nvGraphicFramePr>
        <p:xfrm>
          <a:off x="8105942" y="4273196"/>
          <a:ext cx="990600" cy="1143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next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8128878" y="5877580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null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8622085" y="5344180"/>
            <a:ext cx="0" cy="5334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8603334" y="3784040"/>
            <a:ext cx="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>
            <a:outerShdw blurRad="50800" dist="25400" dir="5400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8123014" y="3260820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tail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0EACB81E-9B8A-4BE5-80FB-DD8B68B41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29" grpId="0" animBg="1"/>
      <p:bldP spid="32" grpId="0"/>
      <p:bldP spid="38" grpId="0"/>
      <p:bldP spid="39" grpId="0" animBg="1"/>
      <p:bldP spid="40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Queue&lt;T&gt;</a:t>
            </a:r>
            <a:r>
              <a:rPr lang="en-US" dirty="0"/>
              <a:t> </a:t>
            </a:r>
            <a:r>
              <a:rPr lang="bg-BG" dirty="0"/>
              <a:t>имплементира опашка чрез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кръгов разтеглив масив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Елементите са от един и същ тип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/>
              <a:t> </a:t>
            </a:r>
            <a:r>
              <a:rPr lang="bg-BG" dirty="0"/>
              <a:t>може да бъде какъв да е тип</a:t>
            </a:r>
            <a:r>
              <a:rPr lang="en-US" dirty="0"/>
              <a:t>, </a:t>
            </a:r>
            <a:r>
              <a:rPr lang="bg-BG" dirty="0"/>
              <a:t>например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 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Queue&lt;int&gt;</a:t>
            </a:r>
            <a:r>
              <a:rPr lang="en-US" dirty="0"/>
              <a:t> 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Queue&lt;DateTime&gt;</a:t>
            </a:r>
            <a:endParaRPr lang="en-US" dirty="0"/>
          </a:p>
          <a:p>
            <a:pPr lvl="1"/>
            <a:r>
              <a:rPr lang="bg-BG" dirty="0"/>
              <a:t>Размерът се увеличава динамично при нужда</a:t>
            </a:r>
            <a:endParaRPr lang="en-US" dirty="0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Queue&lt;T&gt; </a:t>
            </a:r>
            <a:r>
              <a:rPr lang="bg-BG" dirty="0"/>
              <a:t>в</a:t>
            </a:r>
            <a:r>
              <a:rPr lang="en-US" dirty="0"/>
              <a:t> .NET</a:t>
            </a:r>
            <a:endParaRPr lang="bg-BG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E969053D-9084-4FB4-BFA9-FDBBF533D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Enqueue(T)</a:t>
            </a:r>
            <a:r>
              <a:rPr lang="en-US" dirty="0"/>
              <a:t> – </a:t>
            </a:r>
            <a:r>
              <a:rPr lang="bg-BG" dirty="0"/>
              <a:t>добавя елемент в края на опашката</a:t>
            </a:r>
            <a:endParaRPr lang="en-US" dirty="0"/>
          </a:p>
          <a:p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Dequeue()</a:t>
            </a:r>
            <a:r>
              <a:rPr lang="en-US" dirty="0"/>
              <a:t> – </a:t>
            </a:r>
            <a:r>
              <a:rPr lang="bg-BG" dirty="0"/>
              <a:t>премахва и връща елемента от началото</a:t>
            </a:r>
          </a:p>
          <a:p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Peek()</a:t>
            </a:r>
            <a:r>
              <a:rPr lang="en-US" dirty="0"/>
              <a:t> – </a:t>
            </a:r>
            <a:r>
              <a:rPr lang="bg-BG" dirty="0"/>
              <a:t>връща елемента от началото без триене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dirty="0"/>
              <a:t> – </a:t>
            </a:r>
            <a:r>
              <a:rPr lang="bg-BG" dirty="0"/>
              <a:t>връща броя елементи в </a:t>
            </a:r>
            <a:endParaRPr lang="en-US" dirty="0"/>
          </a:p>
          <a:p>
            <a:endParaRPr lang="en-US" dirty="0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Queue&lt;T&gt;</a:t>
            </a:r>
            <a:r>
              <a:rPr lang="bg-BG" dirty="0"/>
              <a:t>:</a:t>
            </a:r>
            <a:r>
              <a:rPr lang="en-US" dirty="0"/>
              <a:t> </a:t>
            </a:r>
            <a:r>
              <a:rPr lang="bg-BG" dirty="0"/>
              <a:t>базова функционалност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8013" y="1905000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queue.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Enqueue(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8012" y="33090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number = queue.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Dequeue()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8012" y="4724400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number = queue.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Peek()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453B8-441A-400D-9E74-4959DEB39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60522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elementCount = </a:t>
            </a:r>
            <a:r>
              <a:rPr lang="en-GB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queue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B20492C-EAF3-471B-AF5C-173A8EA42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Clear()</a:t>
            </a:r>
            <a:r>
              <a:rPr lang="en-US" dirty="0"/>
              <a:t> – </a:t>
            </a:r>
            <a:r>
              <a:rPr lang="bg-BG" dirty="0"/>
              <a:t>премахва всички елементи</a:t>
            </a:r>
            <a:endParaRPr lang="en-US" dirty="0"/>
          </a:p>
          <a:p>
            <a:endParaRPr lang="bg-BG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Contains(T)</a:t>
            </a:r>
            <a:r>
              <a:rPr lang="en-US" dirty="0"/>
              <a:t> – </a:t>
            </a:r>
            <a:r>
              <a:rPr lang="bg-BG" dirty="0"/>
              <a:t>проверява дали елемент се среща в опашка</a:t>
            </a:r>
          </a:p>
          <a:p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ToArray()</a:t>
            </a:r>
            <a:r>
              <a:rPr lang="en-US" dirty="0"/>
              <a:t> – </a:t>
            </a:r>
            <a:r>
              <a:rPr lang="bg-BG" dirty="0"/>
              <a:t>преобразува опашка в обикновен масив</a:t>
            </a:r>
            <a:endParaRPr lang="en-US" dirty="0"/>
          </a:p>
          <a:p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TrimExcess()</a:t>
            </a:r>
            <a:r>
              <a:rPr lang="en-US" dirty="0"/>
              <a:t> – </a:t>
            </a:r>
            <a:r>
              <a:rPr lang="bg-BG" dirty="0"/>
              <a:t>изтрива допълнителното място</a:t>
            </a:r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Queue&lt;T&gt;</a:t>
            </a:r>
            <a:r>
              <a:rPr lang="bg-BG" dirty="0"/>
              <a:t>:</a:t>
            </a:r>
            <a:r>
              <a:rPr lang="en-US" dirty="0"/>
              <a:t> </a:t>
            </a:r>
            <a:r>
              <a:rPr lang="bg-BG" dirty="0"/>
              <a:t>базова функционалност (2)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8013" y="1905000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queue.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Clear()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8012" y="33090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isFound = queue.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Contains(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8012" y="46806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arr = queue.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ToArray()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8012" y="6052268"/>
            <a:ext cx="10972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queue.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TrimExcess()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630A449-F3EE-4476-85C5-09DC3DFD6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Опашка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1604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7180</TotalTime>
  <Words>563</Words>
  <Application>Microsoft Office PowerPoint</Application>
  <PresentationFormat>Custom</PresentationFormat>
  <Paragraphs>99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е опашка?</vt:lpstr>
      <vt:lpstr>Статична (кръгова) опашка</vt:lpstr>
      <vt:lpstr>Свързана опашка</vt:lpstr>
      <vt:lpstr>Queue&lt;T&gt; в .NET</vt:lpstr>
      <vt:lpstr>Queue&lt;T&gt;: базова функционалност</vt:lpstr>
      <vt:lpstr>Queue&lt;T&gt;: базова функционалност (2)</vt:lpstr>
      <vt:lpstr>Опашка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2019-12-17T07:57:06Z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