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4"/>
  </p:notesMasterIdLst>
  <p:handoutMasterIdLst>
    <p:handoutMasterId r:id="rId15"/>
  </p:handoutMasterIdLst>
  <p:sldIdLst>
    <p:sldId id="394" r:id="rId3"/>
    <p:sldId id="571" r:id="rId4"/>
    <p:sldId id="576" r:id="rId5"/>
    <p:sldId id="606" r:id="rId6"/>
    <p:sldId id="609" r:id="rId7"/>
    <p:sldId id="610" r:id="rId8"/>
    <p:sldId id="612" r:id="rId9"/>
    <p:sldId id="613" r:id="rId10"/>
    <p:sldId id="614" r:id="rId11"/>
    <p:sldId id="594" r:id="rId12"/>
    <p:sldId id="481" r:id="rId13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A72AE803-E673-470E-9125-BC3888F1269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300788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F615A3FA-B056-4F5C-A5A5-6E1C92941E6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732984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B00F7DA4-75DD-4CEE-A100-771893E34C1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039491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2456B649-FC04-49B7-8AD4-26331A04887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692287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B90EC90C-F699-471B-AD00-07904D14A9F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641222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F59DB7E7-7AA4-4ABC-B2DD-16CCEAC1C97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425634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://creativecommons.org/licenses/by-nc-sa/4.0/" TargetMode="Externa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14.jpeg"/><Relationship Id="rId4" Type="http://schemas.openxmlformats.org/officeDocument/2006/relationships/image" Target="../media/image11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 txBox="1">
            <a:spLocks/>
          </p:cNvSpPr>
          <p:nvPr/>
        </p:nvSpPr>
        <p:spPr>
          <a:xfrm>
            <a:off x="3351212" y="762000"/>
            <a:ext cx="8215099" cy="117155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r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/>
              <a:t>Стек</a:t>
            </a:r>
            <a:endParaRPr lang="en-US" dirty="0"/>
          </a:p>
        </p:txBody>
      </p:sp>
      <p:sp>
        <p:nvSpPr>
          <p:cNvPr id="22" name="Subtitle 5"/>
          <p:cNvSpPr txBox="1">
            <a:spLocks/>
          </p:cNvSpPr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558" y="3735977"/>
            <a:ext cx="4652811" cy="2543175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DD6E4-664D-4B27-BE61-5A56E60D9702}"/>
              </a:ext>
            </a:extLst>
          </p:cNvPr>
          <p:cNvGrpSpPr/>
          <p:nvPr/>
        </p:nvGrpSpPr>
        <p:grpSpPr>
          <a:xfrm>
            <a:off x="745783" y="3624633"/>
            <a:ext cx="5787331" cy="2524722"/>
            <a:chOff x="745783" y="3624633"/>
            <a:chExt cx="5787331" cy="2524722"/>
          </a:xfrm>
        </p:grpSpPr>
        <p:pic>
          <p:nvPicPr>
            <p:cNvPr id="24" name="Picture 23" descr="http://softuni.bg">
              <a:extLst>
                <a:ext uri="{FF2B5EF4-FFF2-40B4-BE49-F238E27FC236}">
                  <a16:creationId xmlns:a16="http://schemas.microsoft.com/office/drawing/2014/main" id="{09FAB067-40A6-4A38-93D1-07FB4AB7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5A4366-F5D6-4393-BD7A-141ED3660C17}"/>
                </a:ext>
              </a:extLst>
            </p:cNvPr>
            <p:cNvSpPr txBox="1"/>
            <p:nvPr/>
          </p:nvSpPr>
          <p:spPr>
            <a:xfrm rot="576164">
              <a:off x="5045719" y="3707206"/>
              <a:ext cx="1487395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Увод в АСД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6" name="Picture 4" title="CC-BY-NC-SA License">
              <a:hlinkClick r:id="rId5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56E2204D-C57C-439A-9210-E0B131EC6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DEC0E384-8CE2-4278-814B-20BBC04E21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6B9D00F6-6C28-4C4E-8777-DB21EB7CFB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9" name="Text Placeholder 11">
              <a:extLst>
                <a:ext uri="{FF2B5EF4-FFF2-40B4-BE49-F238E27FC236}">
                  <a16:creationId xmlns:a16="http://schemas.microsoft.com/office/drawing/2014/main" id="{F4228145-6F82-4534-95DE-2617A32E17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7"/>
                </a:rPr>
                <a:t>https://it-kariera.mon.bg/e-learning/</a:t>
              </a:r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0162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Стек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912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76C9DA62-84E6-4B9D-A9FA-18BBE3E409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536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Съдържание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4212" y="2057400"/>
            <a:ext cx="3429001" cy="4421449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3" y="1191467"/>
            <a:ext cx="11804822" cy="5530010"/>
          </a:xfrm>
        </p:spPr>
        <p:txBody>
          <a:bodyPr>
            <a:normAutofit/>
          </a:bodyPr>
          <a:lstStyle/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Какво е стек?</a:t>
            </a:r>
            <a:endParaRPr lang="en-US" dirty="0"/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Статичен стек</a:t>
            </a:r>
            <a:endParaRPr lang="en-US" dirty="0"/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Динамичен стек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B4047C6D-FB49-4A16-90C7-B2F4E4C485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12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Стекът </a:t>
            </a:r>
            <a:r>
              <a:rPr lang="bg-BG" sz="3600" dirty="0"/>
              <a:t>е структура от данни, </a:t>
            </a:r>
            <a:br>
              <a:rPr lang="bg-BG" sz="3600" dirty="0"/>
            </a:br>
            <a:r>
              <a:rPr lang="bg-BG" sz="3600" dirty="0"/>
              <a:t>която има поведение от тип</a:t>
            </a:r>
            <a:br>
              <a:rPr lang="bg-BG" sz="3600" dirty="0"/>
            </a:br>
            <a:r>
              <a:rPr lang="bg-BG" sz="3600" dirty="0"/>
              <a:t>„последен влязъл, първи излиза“</a:t>
            </a:r>
          </a:p>
          <a:p>
            <a:pPr lvl="1"/>
            <a:r>
              <a:rPr lang="bg-BG" sz="3400" dirty="0"/>
              <a:t>Т.е. можем да добавяме и</a:t>
            </a:r>
            <a:br>
              <a:rPr lang="bg-BG" sz="3400" dirty="0"/>
            </a:br>
            <a:r>
              <a:rPr lang="bg-BG" sz="3400" dirty="0"/>
              <a:t>извличаме елемент само</a:t>
            </a:r>
            <a:br>
              <a:rPr lang="bg-BG" sz="3400" dirty="0"/>
            </a:br>
            <a:r>
              <a:rPr lang="bg-BG" sz="3400" dirty="0"/>
              <a:t>от “най-горния“ край</a:t>
            </a:r>
            <a:endParaRPr lang="en-US" sz="3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Какво е стек?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212" y="3156683"/>
            <a:ext cx="4713651" cy="3466557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66F8AAAD-3EE9-4493-B24D-6395C93612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53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Push</a:t>
            </a:r>
            <a:r>
              <a:rPr lang="bg-BG" sz="3600" dirty="0"/>
              <a:t> – добавя елемент най-горе</a:t>
            </a:r>
            <a:br>
              <a:rPr lang="bg-BG" sz="3600" dirty="0"/>
            </a:br>
            <a:r>
              <a:rPr lang="bg-BG" sz="3600" dirty="0"/>
              <a:t>в стека</a:t>
            </a:r>
          </a:p>
          <a:p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</a:t>
            </a:r>
            <a:r>
              <a:rPr lang="en-US" sz="3600" dirty="0"/>
              <a:t> – </a:t>
            </a:r>
            <a:r>
              <a:rPr lang="bg-BG" sz="3600" dirty="0"/>
              <a:t>премахва най-горния</a:t>
            </a:r>
            <a:br>
              <a:rPr lang="bg-BG" sz="3600" dirty="0"/>
            </a:br>
            <a:r>
              <a:rPr lang="bg-BG" sz="3600" dirty="0"/>
              <a:t>елемент в стека</a:t>
            </a:r>
          </a:p>
          <a:p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Peek </a:t>
            </a:r>
            <a:r>
              <a:rPr lang="en-US" sz="3600" dirty="0"/>
              <a:t>– </a:t>
            </a:r>
            <a:r>
              <a:rPr lang="bg-BG" sz="3600" dirty="0"/>
              <a:t>връща най-горния</a:t>
            </a:r>
            <a:br>
              <a:rPr lang="bg-BG" sz="3600" dirty="0"/>
            </a:br>
            <a:r>
              <a:rPr lang="bg-BG" sz="3600" dirty="0"/>
              <a:t>елемент в стека, без да го премахва</a:t>
            </a:r>
          </a:p>
          <a:p>
            <a:endParaRPr lang="bg-BG" sz="3600" dirty="0"/>
          </a:p>
          <a:p>
            <a:endParaRPr lang="bg-BG" sz="3600" dirty="0"/>
          </a:p>
          <a:p>
            <a:endParaRPr lang="bg-BG" sz="3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Операции при стек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247CF893-44DB-4D40-B23C-9D3118B1E6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69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Статичен стек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Статична </a:t>
            </a:r>
            <a:r>
              <a:rPr lang="en-US" dirty="0"/>
              <a:t>(</a:t>
            </a:r>
            <a:r>
              <a:rPr lang="bg-BG" dirty="0"/>
              <a:t>базирана на масив</a:t>
            </a:r>
            <a:r>
              <a:rPr lang="en-US" dirty="0"/>
              <a:t>) </a:t>
            </a:r>
            <a:r>
              <a:rPr lang="bg-BG" dirty="0"/>
              <a:t>имплементация</a:t>
            </a:r>
            <a:endParaRPr lang="en-US" dirty="0"/>
          </a:p>
          <a:p>
            <a:pPr lvl="1"/>
            <a:r>
              <a:rPr lang="bg-BG" dirty="0"/>
              <a:t>Има фиксиран капацитет</a:t>
            </a:r>
            <a:endParaRPr lang="en-US" dirty="0"/>
          </a:p>
          <a:p>
            <a:pPr lvl="1"/>
            <a:r>
              <a:rPr lang="bg-BG" dirty="0"/>
              <a:t>Има индекс, който оказва най-горния елемент </a:t>
            </a:r>
            <a:r>
              <a:rPr lang="en-US" dirty="0"/>
              <a:t>(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top</a:t>
            </a:r>
            <a:r>
              <a:rPr lang="en-US" dirty="0"/>
              <a:t>)</a:t>
            </a:r>
            <a:r>
              <a:rPr lang="bg-BG" dirty="0"/>
              <a:t>, който се движи наляво/надясно според това дали е премахнат</a:t>
            </a:r>
            <a:r>
              <a:rPr lang="en-US" dirty="0"/>
              <a:t> / </a:t>
            </a:r>
            <a:r>
              <a:rPr lang="bg-BG" dirty="0"/>
              <a:t>добавен елемент</a:t>
            </a:r>
            <a:endParaRPr lang="en-US" dirty="0"/>
          </a:p>
          <a:p>
            <a:pPr lvl="1"/>
            <a:r>
              <a:rPr lang="bg-BG" dirty="0"/>
              <a:t>При запълване на капацитета, се заделя двойно място, по принципа на разтегливия масив</a:t>
            </a:r>
            <a:endParaRPr lang="en-US" dirty="0"/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6704012" y="5181600"/>
            <a:ext cx="457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sz="3000" b="1" dirty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</a:t>
            </a:r>
          </a:p>
        </p:txBody>
      </p:sp>
      <p:graphicFrame>
        <p:nvGraphicFramePr>
          <p:cNvPr id="31" name="Group 1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4663170"/>
              </p:ext>
            </p:extLst>
          </p:nvPr>
        </p:nvGraphicFramePr>
        <p:xfrm>
          <a:off x="7182980" y="5218176"/>
          <a:ext cx="4702632" cy="496824"/>
        </p:xfrm>
        <a:graphic>
          <a:graphicData uri="http://schemas.openxmlformats.org/drawingml/2006/table">
            <a:tbl>
              <a:tblPr/>
              <a:tblGrid>
                <a:gridCol w="587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7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78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78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78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78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78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78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18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7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12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BFFD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onsolas" pitchFamily="49" charset="0"/>
                        <a:ea typeface="+mn-ea"/>
                        <a:cs typeface="Consolas" pitchFamily="49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BFFD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onsolas" pitchFamily="49" charset="0"/>
                        <a:ea typeface="+mn-ea"/>
                        <a:cs typeface="Consolas" pitchFamily="49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BFFD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onsolas" pitchFamily="49" charset="0"/>
                        <a:ea typeface="+mn-ea"/>
                        <a:cs typeface="Consolas" pitchFamily="49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BFFD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onsolas" pitchFamily="49" charset="0"/>
                        <a:ea typeface="+mn-ea"/>
                        <a:cs typeface="Consolas" pitchFamily="49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7347484" y="4766102"/>
            <a:ext cx="446147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latin typeface="Consolas" pitchFamily="49" charset="0"/>
                <a:cs typeface="Consolas" pitchFamily="49" charset="0"/>
              </a:rPr>
              <a:t>0   1   2   3   4   5   6   7</a:t>
            </a:r>
          </a:p>
        </p:txBody>
      </p:sp>
      <p:sp>
        <p:nvSpPr>
          <p:cNvPr id="33" name="Line 19"/>
          <p:cNvSpPr>
            <a:spLocks noChangeShapeType="1"/>
          </p:cNvSpPr>
          <p:nvPr/>
        </p:nvSpPr>
        <p:spPr bwMode="auto">
          <a:xfrm flipV="1">
            <a:off x="9218612" y="5775420"/>
            <a:ext cx="0" cy="437104"/>
          </a:xfrm>
          <a:prstGeom prst="line">
            <a:avLst/>
          </a:prstGeom>
          <a:noFill/>
          <a:ln w="38100">
            <a:solidFill>
              <a:schemeClr val="accent5">
                <a:lumMod val="20000"/>
                <a:lumOff val="80000"/>
              </a:schemeClr>
            </a:solidFill>
            <a:round/>
            <a:headEnd/>
            <a:tailEnd type="stealth" w="lg" len="lg"/>
          </a:ln>
          <a:effectLst>
            <a:outerShdw blurRad="50800" dist="25400" dir="5400000" algn="ctr" rotWithShape="0">
              <a:schemeClr val="bg1">
                <a:lumMod val="95000"/>
                <a:lumOff val="5000"/>
              </a:schemeClr>
            </a:outerShdw>
          </a:effectLst>
        </p:spPr>
        <p:txBody>
          <a:bodyPr/>
          <a:lstStyle/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899637" y="6182380"/>
            <a:ext cx="776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top</a:t>
            </a:r>
            <a:endParaRPr lang="en-US" sz="2800" dirty="0">
              <a:solidFill>
                <a:schemeClr val="tx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DBAAE08D-B45A-49E7-B349-A9BE6606AD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60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3" grpId="0" animBg="1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Line 16"/>
          <p:cNvSpPr>
            <a:spLocks noChangeShapeType="1"/>
          </p:cNvSpPr>
          <p:nvPr/>
        </p:nvSpPr>
        <p:spPr bwMode="auto">
          <a:xfrm flipV="1">
            <a:off x="3840340" y="4495795"/>
            <a:ext cx="766211" cy="685801"/>
          </a:xfrm>
          <a:prstGeom prst="line">
            <a:avLst/>
          </a:prstGeom>
          <a:noFill/>
          <a:ln w="38100">
            <a:solidFill>
              <a:schemeClr val="accent5">
                <a:lumMod val="20000"/>
                <a:lumOff val="80000"/>
              </a:schemeClr>
            </a:solidFill>
            <a:round/>
            <a:headEnd/>
            <a:tailEnd type="stealth" w="lg" len="lg"/>
          </a:ln>
          <a:effectLst>
            <a:outerShdw blurRad="50800" dist="25400" dir="5400000" algn="ctr" rotWithShape="0">
              <a:schemeClr val="bg1">
                <a:lumMod val="95000"/>
                <a:lumOff val="5000"/>
              </a:scheme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33" name="Line 16"/>
          <p:cNvSpPr>
            <a:spLocks noChangeShapeType="1"/>
          </p:cNvSpPr>
          <p:nvPr/>
        </p:nvSpPr>
        <p:spPr bwMode="auto">
          <a:xfrm flipV="1">
            <a:off x="5579724" y="4495795"/>
            <a:ext cx="767807" cy="685802"/>
          </a:xfrm>
          <a:prstGeom prst="line">
            <a:avLst/>
          </a:prstGeom>
          <a:noFill/>
          <a:ln w="38100">
            <a:solidFill>
              <a:schemeClr val="accent5">
                <a:lumMod val="20000"/>
                <a:lumOff val="80000"/>
              </a:schemeClr>
            </a:solidFill>
            <a:round/>
            <a:headEnd/>
            <a:tailEnd type="stealth" w="lg" len="lg"/>
          </a:ln>
          <a:effectLst>
            <a:outerShdw blurRad="50800" dist="25400" dir="5400000" algn="ctr" rotWithShape="0">
              <a:schemeClr val="bg1">
                <a:lumMod val="95000"/>
                <a:lumOff val="5000"/>
              </a:scheme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35" name="Line 16"/>
          <p:cNvSpPr>
            <a:spLocks noChangeShapeType="1"/>
          </p:cNvSpPr>
          <p:nvPr/>
        </p:nvSpPr>
        <p:spPr bwMode="auto">
          <a:xfrm flipV="1">
            <a:off x="7338132" y="4495799"/>
            <a:ext cx="767809" cy="685799"/>
          </a:xfrm>
          <a:prstGeom prst="line">
            <a:avLst/>
          </a:prstGeom>
          <a:noFill/>
          <a:ln w="38100">
            <a:solidFill>
              <a:schemeClr val="accent5">
                <a:lumMod val="20000"/>
                <a:lumOff val="80000"/>
              </a:schemeClr>
            </a:solidFill>
            <a:round/>
            <a:headEnd/>
            <a:tailEnd type="stealth" w="lg" len="lg"/>
          </a:ln>
          <a:effectLst>
            <a:outerShdw blurRad="50800" dist="25400" dir="5400000" algn="ctr" rotWithShape="0">
              <a:schemeClr val="bg1">
                <a:lumMod val="95000"/>
                <a:lumOff val="5000"/>
              </a:scheme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67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Свързан стек</a:t>
            </a:r>
            <a:endParaRPr lang="en-US" dirty="0"/>
          </a:p>
        </p:txBody>
      </p:sp>
      <p:sp>
        <p:nvSpPr>
          <p:cNvPr id="67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Динамична </a:t>
            </a:r>
            <a:r>
              <a:rPr lang="en-US" dirty="0"/>
              <a:t>(</a:t>
            </a:r>
            <a:r>
              <a:rPr lang="bg-BG" dirty="0"/>
              <a:t>свързана</a:t>
            </a:r>
            <a:r>
              <a:rPr lang="en-US" dirty="0"/>
              <a:t>) </a:t>
            </a:r>
            <a:r>
              <a:rPr lang="bg-BG" dirty="0"/>
              <a:t>реализация</a:t>
            </a:r>
            <a:endParaRPr lang="en-US" dirty="0"/>
          </a:p>
          <a:p>
            <a:pPr lvl="1"/>
            <a:r>
              <a:rPr lang="bg-BG" dirty="0"/>
              <a:t>Всеки възел (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node</a:t>
            </a:r>
            <a:r>
              <a:rPr lang="bg-B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)</a:t>
            </a:r>
            <a:r>
              <a:rPr lang="en-US" dirty="0"/>
              <a:t> </a:t>
            </a:r>
            <a:r>
              <a:rPr lang="bg-BG" dirty="0"/>
              <a:t>има</a:t>
            </a:r>
            <a:r>
              <a:rPr lang="en-US" dirty="0"/>
              <a:t> 2 </a:t>
            </a:r>
            <a:r>
              <a:rPr lang="bg-BG" dirty="0"/>
              <a:t>полета</a:t>
            </a:r>
            <a:r>
              <a:rPr lang="en-US" dirty="0"/>
              <a:t>: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value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и</a:t>
            </a:r>
            <a:r>
              <a:rPr lang="en-US" dirty="0"/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next</a:t>
            </a:r>
          </a:p>
          <a:p>
            <a:pPr lvl="1"/>
            <a:r>
              <a:rPr lang="bg-BG" dirty="0">
                <a:cs typeface="Times New Roman" pitchFamily="18" charset="0"/>
              </a:rPr>
              <a:t>Специален указател съдържа най-горния елемент</a:t>
            </a:r>
            <a:endParaRPr lang="en-US" dirty="0"/>
          </a:p>
        </p:txBody>
      </p:sp>
      <p:sp>
        <p:nvSpPr>
          <p:cNvPr id="27" name="Line 19"/>
          <p:cNvSpPr>
            <a:spLocks noChangeShapeType="1"/>
          </p:cNvSpPr>
          <p:nvPr/>
        </p:nvSpPr>
        <p:spPr bwMode="auto">
          <a:xfrm>
            <a:off x="3354237" y="3743980"/>
            <a:ext cx="0" cy="457200"/>
          </a:xfrm>
          <a:prstGeom prst="line">
            <a:avLst/>
          </a:prstGeom>
          <a:noFill/>
          <a:ln w="38100">
            <a:solidFill>
              <a:schemeClr val="accent5">
                <a:lumMod val="20000"/>
                <a:lumOff val="80000"/>
              </a:schemeClr>
            </a:solidFill>
            <a:round/>
            <a:headEnd/>
            <a:tailEnd type="stealth" w="lg" len="lg"/>
          </a:ln>
          <a:effectLst>
            <a:outerShdw blurRad="50800" dist="25400" dir="5400000" algn="ctr" rotWithShape="0">
              <a:schemeClr val="bg1">
                <a:lumMod val="95000"/>
                <a:lumOff val="5000"/>
              </a:schemeClr>
            </a:outerShdw>
          </a:effectLst>
        </p:spPr>
        <p:txBody>
          <a:bodyPr/>
          <a:lstStyle/>
          <a:p>
            <a:endParaRPr lang="en-US" dirty="0"/>
          </a:p>
        </p:txBody>
      </p:sp>
      <p:graphicFrame>
        <p:nvGraphicFramePr>
          <p:cNvPr id="28" name="Group 134"/>
          <p:cNvGraphicFramePr>
            <a:graphicFrameLocks/>
          </p:cNvGraphicFramePr>
          <p:nvPr/>
        </p:nvGraphicFramePr>
        <p:xfrm>
          <a:off x="2848142" y="4233004"/>
          <a:ext cx="990600" cy="1143000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next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" name="Group 134"/>
          <p:cNvGraphicFramePr>
            <a:graphicFrameLocks/>
          </p:cNvGraphicFramePr>
          <p:nvPr/>
        </p:nvGraphicFramePr>
        <p:xfrm>
          <a:off x="4600742" y="4233004"/>
          <a:ext cx="990600" cy="1143000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next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" name="Rectangle 29"/>
          <p:cNvSpPr/>
          <p:nvPr/>
        </p:nvSpPr>
        <p:spPr>
          <a:xfrm>
            <a:off x="2973238" y="3220760"/>
            <a:ext cx="776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top</a:t>
            </a:r>
            <a:endParaRPr lang="en-US" sz="28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32" name="Group 134"/>
          <p:cNvGraphicFramePr>
            <a:graphicFrameLocks/>
          </p:cNvGraphicFramePr>
          <p:nvPr/>
        </p:nvGraphicFramePr>
        <p:xfrm>
          <a:off x="6347533" y="4233004"/>
          <a:ext cx="990600" cy="1143000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-4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next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4" name="Group 134"/>
          <p:cNvGraphicFramePr>
            <a:graphicFrameLocks/>
          </p:cNvGraphicFramePr>
          <p:nvPr/>
        </p:nvGraphicFramePr>
        <p:xfrm>
          <a:off x="8105942" y="4233004"/>
          <a:ext cx="990600" cy="1143000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next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6" name="Rectangle 35"/>
          <p:cNvSpPr/>
          <p:nvPr/>
        </p:nvSpPr>
        <p:spPr>
          <a:xfrm>
            <a:off x="8128878" y="5837388"/>
            <a:ext cx="9733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null</a:t>
            </a:r>
            <a:endParaRPr lang="en-US" sz="28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7" name="Line 20"/>
          <p:cNvSpPr>
            <a:spLocks noChangeShapeType="1"/>
          </p:cNvSpPr>
          <p:nvPr/>
        </p:nvSpPr>
        <p:spPr bwMode="auto">
          <a:xfrm>
            <a:off x="8622085" y="5303988"/>
            <a:ext cx="0" cy="533400"/>
          </a:xfrm>
          <a:prstGeom prst="line">
            <a:avLst/>
          </a:prstGeom>
          <a:noFill/>
          <a:ln w="38100">
            <a:solidFill>
              <a:schemeClr val="accent5">
                <a:lumMod val="20000"/>
                <a:lumOff val="80000"/>
              </a:schemeClr>
            </a:solidFill>
            <a:round/>
            <a:headEnd/>
            <a:tailEnd type="stealth" w="lg" len="lg"/>
          </a:ln>
          <a:effectLst>
            <a:outerShdw blurRad="50800" dist="25400" dir="5400000" algn="ctr" rotWithShape="0">
              <a:schemeClr val="bg1">
                <a:lumMod val="95000"/>
                <a:lumOff val="5000"/>
              </a:scheme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15" name="Slide Number Placeholder">
            <a:extLst>
              <a:ext uri="{FF2B5EF4-FFF2-40B4-BE49-F238E27FC236}">
                <a16:creationId xmlns:a16="http://schemas.microsoft.com/office/drawing/2014/main" id="{218C430C-BCAE-4B06-A7D3-633C952C0E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77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35" grpId="0" animBg="1"/>
      <p:bldP spid="27" grpId="0" animBg="1"/>
      <p:bldP spid="30" grpId="0"/>
      <p:bldP spid="36" grpId="0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Реализиран посредством масив</a:t>
            </a:r>
            <a:endParaRPr lang="en-US" dirty="0"/>
          </a:p>
          <a:p>
            <a:pPr lvl="1"/>
            <a:r>
              <a:rPr lang="bg-BG" dirty="0"/>
              <a:t>Елементите са от един и същ тип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</a:t>
            </a:r>
          </a:p>
          <a:p>
            <a:pPr lvl="1"/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</a:t>
            </a:r>
            <a:r>
              <a:rPr lang="en-US" dirty="0"/>
              <a:t> </a:t>
            </a:r>
            <a:r>
              <a:rPr lang="bg-BG" dirty="0"/>
              <a:t>може да бъде всякакъв тип</a:t>
            </a:r>
            <a:r>
              <a:rPr lang="en-US" dirty="0"/>
              <a:t>, </a:t>
            </a:r>
            <a:r>
              <a:rPr lang="bg-BG" dirty="0"/>
              <a:t>например:</a:t>
            </a:r>
            <a:r>
              <a:rPr lang="en-US" dirty="0"/>
              <a:t>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/>
              <a:t> /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Stack&lt;int&gt;</a:t>
            </a:r>
            <a:r>
              <a:rPr lang="en-US" dirty="0"/>
              <a:t> /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Stack&lt;Customer&gt;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bg-BG" dirty="0"/>
              <a:t>Размерът се увеличава автоматично при растене на стека</a:t>
            </a:r>
            <a:endParaRPr lang="en-US" dirty="0"/>
          </a:p>
        </p:txBody>
      </p:sp>
      <p:sp>
        <p:nvSpPr>
          <p:cNvPr id="569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Stack&lt;T&gt; Class </a:t>
            </a:r>
            <a:r>
              <a:rPr lang="bg-BG" dirty="0"/>
              <a:t>в </a:t>
            </a:r>
            <a:r>
              <a:rPr lang="en-US" dirty="0"/>
              <a:t>.NET Framework</a:t>
            </a:r>
            <a:endParaRPr lang="bg-BG" dirty="0"/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A5995CC5-BA07-42DB-BDB8-793015975F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37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Push(T)</a:t>
            </a:r>
            <a:r>
              <a:rPr lang="en-US" dirty="0"/>
              <a:t> – </a:t>
            </a:r>
            <a:r>
              <a:rPr lang="bg-BG" dirty="0"/>
              <a:t>добавя елемент към стека</a:t>
            </a:r>
            <a:endParaRPr lang="en-US" dirty="0"/>
          </a:p>
          <a:p>
            <a:endParaRPr lang="en-US" dirty="0"/>
          </a:p>
          <a:p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Pop()</a:t>
            </a:r>
            <a:r>
              <a:rPr lang="en-US" dirty="0"/>
              <a:t> – </a:t>
            </a:r>
            <a:r>
              <a:rPr lang="bg-BG" dirty="0"/>
              <a:t>премахва и връща елемента най-горе в стека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Peek()</a:t>
            </a:r>
            <a:r>
              <a:rPr lang="en-US" dirty="0"/>
              <a:t> – </a:t>
            </a:r>
            <a:r>
              <a:rPr lang="bg-BG" dirty="0"/>
              <a:t>връща елемента най-горе в стека без да го маха</a:t>
            </a:r>
          </a:p>
          <a:p>
            <a:endParaRPr lang="en-US" dirty="0"/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Count</a:t>
            </a:r>
            <a:r>
              <a:rPr lang="en-US" dirty="0"/>
              <a:t> – </a:t>
            </a:r>
            <a:r>
              <a:rPr lang="bg-BG" dirty="0"/>
              <a:t>връща броя елементи в стека</a:t>
            </a:r>
            <a:endParaRPr lang="en-US" dirty="0"/>
          </a:p>
          <a:p>
            <a:endParaRPr lang="en-US" dirty="0"/>
          </a:p>
        </p:txBody>
      </p:sp>
      <p:sp>
        <p:nvSpPr>
          <p:cNvPr id="569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Stack&lt;T&gt;</a:t>
            </a:r>
            <a:r>
              <a:rPr lang="bg-BG" dirty="0"/>
              <a:t>:</a:t>
            </a:r>
            <a:r>
              <a:rPr lang="en-US" dirty="0"/>
              <a:t> </a:t>
            </a:r>
            <a:r>
              <a:rPr lang="bg-BG" dirty="0"/>
              <a:t>базова функционалност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08013" y="1905000"/>
            <a:ext cx="10972800" cy="42473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stack.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Push(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5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08012" y="3309068"/>
            <a:ext cx="10972800" cy="42473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 number = stack.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Pop()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08012" y="4724400"/>
            <a:ext cx="10972800" cy="42473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 number = stack.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Peek()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08012" y="6052268"/>
            <a:ext cx="10972800" cy="42473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 elementCount = stack.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Count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75A439C2-3C72-42C0-9B06-ACED9E8BA9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34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Clear()</a:t>
            </a:r>
            <a:r>
              <a:rPr lang="en-US" dirty="0"/>
              <a:t> – </a:t>
            </a:r>
            <a:r>
              <a:rPr lang="bg-BG" dirty="0"/>
              <a:t>премахва всички елементи</a:t>
            </a:r>
            <a:endParaRPr lang="en-US" dirty="0"/>
          </a:p>
          <a:p>
            <a:endParaRPr lang="bg-BG" dirty="0"/>
          </a:p>
          <a:p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Contains(T)</a:t>
            </a:r>
            <a:r>
              <a:rPr lang="en-US" dirty="0"/>
              <a:t> – </a:t>
            </a:r>
            <a:r>
              <a:rPr lang="bg-BG" dirty="0"/>
              <a:t>проверява дали елемент се среща в стека</a:t>
            </a:r>
          </a:p>
          <a:p>
            <a:endParaRPr lang="en-US" dirty="0"/>
          </a:p>
          <a:p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ToArray()</a:t>
            </a:r>
            <a:r>
              <a:rPr lang="en-US" dirty="0"/>
              <a:t> – </a:t>
            </a:r>
            <a:r>
              <a:rPr lang="bg-BG" dirty="0"/>
              <a:t>преобразува стека в обикновен масив</a:t>
            </a:r>
            <a:endParaRPr lang="en-US" dirty="0"/>
          </a:p>
          <a:p>
            <a:endParaRPr lang="en-US" dirty="0"/>
          </a:p>
          <a:p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TrimExcess()</a:t>
            </a:r>
            <a:r>
              <a:rPr lang="en-US" dirty="0"/>
              <a:t> – </a:t>
            </a:r>
            <a:r>
              <a:rPr lang="bg-BG" dirty="0"/>
              <a:t>изтрива допълнителното място</a:t>
            </a:r>
          </a:p>
        </p:txBody>
      </p:sp>
      <p:sp>
        <p:nvSpPr>
          <p:cNvPr id="570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Stack&lt;T&gt;</a:t>
            </a:r>
            <a:r>
              <a:rPr lang="bg-BG" dirty="0"/>
              <a:t>:</a:t>
            </a:r>
            <a:r>
              <a:rPr lang="en-US" dirty="0"/>
              <a:t> </a:t>
            </a:r>
            <a:r>
              <a:rPr lang="bg-BG" dirty="0"/>
              <a:t>базова функционалност (2)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08013" y="1905000"/>
            <a:ext cx="10972800" cy="42473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stack.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Clear()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08012" y="3309068"/>
            <a:ext cx="10972800" cy="42473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bool isFound = stack.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Contains(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5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08012" y="4680668"/>
            <a:ext cx="10972800" cy="42473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int[] arr = stack.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ToArray()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08012" y="6052268"/>
            <a:ext cx="10972800" cy="42473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stack.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TrimExcess()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F747FB3B-E66B-4EDE-8083-942B42B49C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84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7182</TotalTime>
  <Words>621</Words>
  <Application>Microsoft Office PowerPoint</Application>
  <PresentationFormat>Custom</PresentationFormat>
  <Paragraphs>104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Consolas</vt:lpstr>
      <vt:lpstr>Wingdings</vt:lpstr>
      <vt:lpstr>Wingdings 2</vt:lpstr>
      <vt:lpstr>SoftUni 16x9</vt:lpstr>
      <vt:lpstr>PowerPoint Presentation</vt:lpstr>
      <vt:lpstr>Съдържание</vt:lpstr>
      <vt:lpstr>Какво е стек?</vt:lpstr>
      <vt:lpstr>Операции при стек</vt:lpstr>
      <vt:lpstr>Статичен стек</vt:lpstr>
      <vt:lpstr>Свързан стек</vt:lpstr>
      <vt:lpstr>Stack&lt;T&gt; Class в .NET Framework</vt:lpstr>
      <vt:lpstr>Stack&lt;T&gt;: базова функционалност</vt:lpstr>
      <vt:lpstr>Stack&lt;T&gt;: базова функционалност (2)</vt:lpstr>
      <vt:lpstr>Стек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Defining Classes</dc:title>
  <dc:subject>C# Basics Course</dc:subject>
  <dc:creator>Software University Foundation</dc:creator>
  <cp:keywords>C#; class; object; fields; methods; properties; constructors; static</cp:keywords>
  <dc:description>Фондация "Софтуерен университет" - http://softuni.foundation</dc:description>
  <cp:lastModifiedBy>Svetlin Nakov</cp:lastModifiedBy>
  <cp:revision>297</cp:revision>
  <dcterms:created xsi:type="dcterms:W3CDTF">2014-01-02T17:00:34Z</dcterms:created>
  <dcterms:modified xsi:type="dcterms:W3CDTF">2019-12-17T07:58:14Z</dcterms:modified>
  <cp:category>programming; software engineering; C#; OOP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