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394" r:id="rId3"/>
    <p:sldId id="601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43" r:id="rId16"/>
    <p:sldId id="644" r:id="rId17"/>
    <p:sldId id="645" r:id="rId18"/>
    <p:sldId id="646" r:id="rId19"/>
    <p:sldId id="647" r:id="rId20"/>
    <p:sldId id="648" r:id="rId21"/>
    <p:sldId id="594" r:id="rId22"/>
    <p:sldId id="48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CEF6CBB-766D-4697-BE45-3EAE2031C0B0}">
          <p14:sldIdLst>
            <p14:sldId id="394"/>
            <p14:sldId id="601"/>
          </p14:sldIdLst>
        </p14:section>
        <p14:section name="Въведение в рекурсията" id="{A9633F4A-E59E-4270-B936-493470D8A778}">
          <p14:sldIdLst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43"/>
            <p14:sldId id="644"/>
            <p14:sldId id="645"/>
            <p14:sldId id="646"/>
            <p14:sldId id="647"/>
            <p14:sldId id="648"/>
          </p14:sldIdLst>
        </p14:section>
        <p14:section name="Conclusion" id="{D3986131-247A-4549-A44B-312CFB6585E1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45A6E35-E58E-4FE9-A1E2-5AE98BC0FF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864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A3663BC-A5FC-444C-8355-6F9FFF9186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2636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76B48-857F-4E3A-B30D-EFD8DEDF63DB}" type="slidenum">
              <a:rPr lang="en-US"/>
              <a:pPr/>
              <a:t>19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AA3635D2-449D-482D-94CE-015CFB38B7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9801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4508909-321E-45C8-BEBB-80BDBC882A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1944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E888F3C-7BB1-4A3D-B568-1CAF5E689A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5514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kov.com/blog/2013/01/23/indirect-recurs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360612" y="428648"/>
            <a:ext cx="9205699" cy="1552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Алгоритми върху линейни структури от данни. Рекурсия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32480" cy="2524722"/>
            <a:chOff x="745783" y="3624633"/>
            <a:chExt cx="663248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12882" y="3707206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4942">
            <a:off x="5082580" y="2398691"/>
            <a:ext cx="2482792" cy="1086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2120" y="3344959"/>
            <a:ext cx="3732444" cy="29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24" y="1151121"/>
            <a:ext cx="11804822" cy="5426076"/>
          </a:xfrm>
        </p:spPr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Пряка рекурсия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Метод директно се самоизвиква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Непряка (косвена) рекурсия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Метод А извиква метод </a:t>
            </a:r>
            <a:r>
              <a:rPr lang="en-US" dirty="0"/>
              <a:t>B</a:t>
            </a:r>
            <a:r>
              <a:rPr lang="bg-BG" dirty="0"/>
              <a:t>, а</a:t>
            </a:r>
          </a:p>
          <a:p>
            <a:pPr marL="377887" lvl="1" indent="0">
              <a:buNone/>
            </a:pPr>
            <a:r>
              <a:rPr lang="bg-BG" dirty="0"/>
              <a:t>Метод </a:t>
            </a:r>
            <a:r>
              <a:rPr lang="en-US" dirty="0"/>
              <a:t>B</a:t>
            </a:r>
            <a:r>
              <a:rPr lang="bg-BG" dirty="0"/>
              <a:t> извиква Метод А</a:t>
            </a:r>
            <a:endParaRPr lang="en-US" dirty="0"/>
          </a:p>
          <a:p>
            <a:pPr lvl="1"/>
            <a:r>
              <a:rPr lang="bg-BG" dirty="0"/>
              <a:t>Или </a:t>
            </a:r>
            <a:r>
              <a:rPr lang="en-US" dirty="0"/>
              <a:t> A </a:t>
            </a:r>
            <a:r>
              <a:rPr lang="en-US" dirty="0">
                <a:sym typeface="Wingdings" panose="05000000000000000000" pitchFamily="2" charset="2"/>
              </a:rPr>
              <a:t> B  C  A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bg-BG" dirty="0"/>
              <a:t>Добър пример за безкрайна косвена рекурсия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http://www.nakov.com/blog/2013/01/23/indirect-recursion/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Пряка и косвена рекурсия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61212" y="609600"/>
            <a:ext cx="21480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A()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389812" y="3053131"/>
            <a:ext cx="21480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A()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537812" y="3053131"/>
            <a:ext cx="21480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B()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12" name="Straight Connector 11"/>
          <p:cNvCxnSpPr>
            <a:stCxn id="7" idx="3"/>
            <a:endCxn id="7" idx="0"/>
          </p:cNvCxnSpPr>
          <p:nvPr/>
        </p:nvCxnSpPr>
        <p:spPr>
          <a:xfrm flipH="1" flipV="1">
            <a:off x="8235212" y="609600"/>
            <a:ext cx="1074000" cy="784830"/>
          </a:xfrm>
          <a:prstGeom prst="curvedConnector4">
            <a:avLst>
              <a:gd name="adj1" fmla="val -21285"/>
              <a:gd name="adj2" fmla="val 129127"/>
            </a:avLst>
          </a:prstGeom>
          <a:ln w="3810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/>
          <p:cNvCxnSpPr>
            <a:stCxn id="8" idx="0"/>
            <a:endCxn id="10" idx="0"/>
          </p:cNvCxnSpPr>
          <p:nvPr/>
        </p:nvCxnSpPr>
        <p:spPr>
          <a:xfrm rot="5400000" flipH="1" flipV="1">
            <a:off x="9537812" y="1979131"/>
            <a:ext cx="12700" cy="2148000"/>
          </a:xfrm>
          <a:prstGeom prst="curvedConnector3">
            <a:avLst>
              <a:gd name="adj1" fmla="val 5717654"/>
            </a:avLst>
          </a:prstGeom>
          <a:ln w="3810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1"/>
          <p:cNvCxnSpPr>
            <a:stCxn id="10" idx="2"/>
            <a:endCxn id="8" idx="2"/>
          </p:cNvCxnSpPr>
          <p:nvPr/>
        </p:nvCxnSpPr>
        <p:spPr>
          <a:xfrm rot="5400000">
            <a:off x="9537812" y="3548791"/>
            <a:ext cx="12700" cy="2148000"/>
          </a:xfrm>
          <a:prstGeom prst="curvedConnector3">
            <a:avLst>
              <a:gd name="adj1" fmla="val 5717646"/>
            </a:avLst>
          </a:prstGeom>
          <a:ln w="3810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C2E8D5B-15D8-43E9-B64C-939F75D99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0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Рекурсивните методи имат 3 части</a:t>
            </a:r>
            <a:r>
              <a:rPr lang="en-US" dirty="0"/>
              <a:t>: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Предварително действие </a:t>
            </a:r>
            <a:r>
              <a:rPr lang="en-US" dirty="0"/>
              <a:t>(</a:t>
            </a:r>
            <a:r>
              <a:rPr lang="bg-BG" dirty="0"/>
              <a:t>преди извикване на рекурсията</a:t>
            </a:r>
            <a:r>
              <a:rPr lang="en-US" dirty="0"/>
              <a:t>)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Рекурсивни извиквания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стъпка навътре</a:t>
            </a:r>
            <a:r>
              <a:rPr lang="en-US" dirty="0"/>
              <a:t>)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Последващо действие</a:t>
            </a:r>
            <a:r>
              <a:rPr lang="en-US" dirty="0"/>
              <a:t> (</a:t>
            </a:r>
            <a:r>
              <a:rPr lang="bg-BG" dirty="0"/>
              <a:t>след връщане от рекурсията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Рекурсия с предварително действие и с последващо действие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34160C-7370-41D1-9E15-EA043DF43E28}"/>
              </a:ext>
            </a:extLst>
          </p:cNvPr>
          <p:cNvSpPr txBox="1">
            <a:spLocks/>
          </p:cNvSpPr>
          <p:nvPr/>
        </p:nvSpPr>
        <p:spPr>
          <a:xfrm>
            <a:off x="835024" y="3966699"/>
            <a:ext cx="10515600" cy="24341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pt-BR" dirty="0"/>
              <a:t>static void Recursion()</a:t>
            </a:r>
            <a:br>
              <a:rPr lang="pt-BR" dirty="0"/>
            </a:br>
            <a:r>
              <a:rPr lang="pt-BR" dirty="0"/>
              <a:t>{</a:t>
            </a:r>
            <a:br>
              <a:rPr lang="pt-BR" dirty="0"/>
            </a:br>
            <a:r>
              <a:rPr lang="pt-BR" dirty="0"/>
              <a:t> 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// Pre-actions</a:t>
            </a:r>
          </a:p>
          <a:p>
            <a:r>
              <a:rPr lang="pt-BR" dirty="0"/>
              <a:t>  Recursion();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/>
              <a:t> 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// Post-actions</a:t>
            </a:r>
            <a:br>
              <a:rPr lang="pt-BR" dirty="0"/>
            </a:br>
            <a:r>
              <a:rPr lang="pt-BR" dirty="0"/>
              <a:t>}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FFF1DB2-6330-4CA1-859E-D22651C76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dirty="0"/>
              <a:t>C</a:t>
            </a:r>
            <a:r>
              <a:rPr lang="bg-BG" dirty="0"/>
              <a:t>ъздайте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рекурсивен метод, </a:t>
            </a:r>
            <a:r>
              <a:rPr lang="bg-BG" dirty="0"/>
              <a:t>който чертае следната фигура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Рекурсивно чертаене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F36206-CF8E-4CE1-86F8-A11D5484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2362200"/>
            <a:ext cx="2438400" cy="37351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832373-A22C-4C0A-BD57-C96129CE9DC0}"/>
              </a:ext>
            </a:extLst>
          </p:cNvPr>
          <p:cNvSpPr/>
          <p:nvPr/>
        </p:nvSpPr>
        <p:spPr>
          <a:xfrm>
            <a:off x="2029611" y="2667000"/>
            <a:ext cx="378490" cy="48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ABBDDE6-DCE8-4EA3-B528-E3EC7FDF9DD0}"/>
              </a:ext>
            </a:extLst>
          </p:cNvPr>
          <p:cNvSpPr txBox="1">
            <a:spLocks/>
          </p:cNvSpPr>
          <p:nvPr/>
        </p:nvSpPr>
        <p:spPr>
          <a:xfrm>
            <a:off x="1065212" y="2614732"/>
            <a:ext cx="515101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GB" dirty="0"/>
              <a:t>5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0560C8F-A7AB-4E72-9B6A-5CF911215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Предварителни и последващи действия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3" y="1214021"/>
            <a:ext cx="10515600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PrintFigure(int n)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 == 0)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Bottom of the recursion</a:t>
            </a:r>
          </a:p>
          <a:p>
            <a:pPr>
              <a:buClr>
                <a:srgbClr val="F2B254"/>
              </a:buClr>
              <a:buSzPct val="100000"/>
            </a:pP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return;</a:t>
            </a:r>
          </a:p>
          <a:p>
            <a:pPr>
              <a:buClr>
                <a:srgbClr val="F2B254"/>
              </a:buClr>
              <a:buSzPct val="100000"/>
            </a:pP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предварително действие: отпечатва 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звездички</a:t>
            </a:r>
            <a:endParaRPr lang="en-US" b="1" spc="-2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Console.WriteLine(new string('*', n));</a:t>
            </a:r>
          </a:p>
          <a:p>
            <a:pPr>
              <a:buClr>
                <a:srgbClr val="F2B254"/>
              </a:buClr>
              <a:buSzPct val="100000"/>
            </a:pP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рекурсивно извикване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отпечатва фигура с размер 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n-1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PrintFigure(n - 1);</a:t>
            </a:r>
          </a:p>
          <a:p>
            <a:pPr>
              <a:buClr>
                <a:srgbClr val="F2B254"/>
              </a:buClr>
              <a:buSzPct val="100000"/>
            </a:pP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последващо действие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отпечатва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n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хештаг-а </a:t>
            </a:r>
            <a:r>
              <a:rPr lang="en-US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 </a:t>
            </a:r>
            <a:r>
              <a:rPr lang="bg-BG" b="1" spc="-2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(диез)</a:t>
            </a:r>
            <a:endParaRPr lang="en-US" b="1" spc="-2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Console.WriteLine(new string('#', n));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88008B0-429F-4F39-AE3D-E13E9977D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Рекурсивните обръщения са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малко по-бавни </a:t>
            </a:r>
            <a:r>
              <a:rPr lang="bg-BG" sz="3200" dirty="0"/>
              <a:t>от итерацията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ru-RU" sz="2800" dirty="0"/>
              <a:t>Параметрите и върнатите стойности минават през стека на всяка стъпка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Предпочита се за линейни изчисления </a:t>
            </a:r>
            <a:r>
              <a:rPr lang="en-US" sz="2800" dirty="0"/>
              <a:t>(</a:t>
            </a:r>
            <a:r>
              <a:rPr lang="bg-BG" sz="2800" dirty="0"/>
              <a:t>без разклонени обръщения</a:t>
            </a:r>
            <a:r>
              <a:rPr lang="en-US" sz="28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0109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Производителност: Рекурсия срещу итерация (цикъл)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4523" y="3895946"/>
            <a:ext cx="5017975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long RecurFact(int n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 </a:t>
            </a: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1;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n * </a:t>
            </a: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Fact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(n - 1); 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32500" y="3874098"/>
            <a:ext cx="5297401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long IterFact(int num</a:t>
            </a: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result = 1;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1; i &lt;= n;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result *= i;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result;</a:t>
            </a:r>
            <a:b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  <a:endParaRPr lang="en-US" b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125" y="3250798"/>
            <a:ext cx="403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Рекурсивен факториел</a:t>
            </a:r>
            <a:r>
              <a:rPr lang="en-US" sz="28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9044" y="3181156"/>
            <a:ext cx="382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Итеративен факториел</a:t>
            </a:r>
            <a:r>
              <a:rPr lang="en-US" sz="2800" dirty="0"/>
              <a:t>: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92CF28E-8B06-47A4-B3A8-257ECCB6B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5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Безкрайна рекурсия </a:t>
            </a:r>
            <a:r>
              <a:rPr lang="en-US" sz="3200" dirty="0"/>
              <a:t>== </a:t>
            </a:r>
            <a:r>
              <a:rPr lang="bg-BG" sz="3200" dirty="0"/>
              <a:t>метод, извикващ себе си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безкрайно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2800" dirty="0"/>
              <a:t>Обикновено, безкрайна рекурсия </a:t>
            </a:r>
            <a:r>
              <a:rPr lang="en-US" sz="2800" dirty="0"/>
              <a:t>== </a:t>
            </a:r>
            <a:r>
              <a:rPr lang="bg-BG" sz="2800" dirty="0"/>
              <a:t>грешка в програмата</a:t>
            </a:r>
            <a:endParaRPr lang="en-US" sz="2800" dirty="0"/>
          </a:p>
          <a:p>
            <a:pPr lvl="1"/>
            <a:r>
              <a:rPr lang="bg-BG" sz="2800" dirty="0"/>
              <a:t>Липсва край (дъно) на рекурсията или е грешно зададено</a:t>
            </a:r>
            <a:endParaRPr lang="en-US" sz="2800" dirty="0"/>
          </a:p>
          <a:p>
            <a:pPr lvl="1"/>
            <a:r>
              <a:rPr lang="bg-BG" sz="2800" dirty="0"/>
              <a:t>В</a:t>
            </a:r>
            <a:r>
              <a:rPr lang="en-US" sz="2800" dirty="0"/>
              <a:t> C# / Java / C++ </a:t>
            </a:r>
            <a:r>
              <a:rPr lang="bg-BG" sz="2800" dirty="0"/>
              <a:t>предизвиква</a:t>
            </a:r>
            <a:r>
              <a:rPr lang="en-US" sz="2800" dirty="0"/>
              <a:t> </a:t>
            </a:r>
            <a:r>
              <a:rPr lang="bg-BG" sz="2800" dirty="0"/>
              <a:t>грешка </a:t>
            </a:r>
            <a:r>
              <a:rPr lang="en-US" sz="2800" dirty="0"/>
              <a:t>"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stack overflow</a:t>
            </a:r>
            <a:r>
              <a:rPr lang="en-US" sz="2800" dirty="0"/>
              <a:t>" </a:t>
            </a:r>
          </a:p>
          <a:p>
            <a:pPr lvl="1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Безкрайна рекурсия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0139" y="3962400"/>
            <a:ext cx="5017975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long Calulate(int n)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Calulate(n + 1);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b="1" spc="-2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3962400"/>
            <a:ext cx="4200525" cy="2415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39" y="5778212"/>
            <a:ext cx="7048500" cy="771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12" y="2874614"/>
            <a:ext cx="1914525" cy="97358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248F30A-48EB-41C0-AE74-13AB5C659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Когато се използва неправилно, рекурсията може да отнеме прекалено много памет и изчислителна мощ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Рекурсията може да бъде и вредна</a:t>
            </a:r>
            <a:r>
              <a:rPr lang="en-US" dirty="0"/>
              <a:t>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12812" y="2438400"/>
            <a:ext cx="10501200" cy="40934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decimal Fibonacci(int n)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((n == 1) || (n == 2))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1;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Fibonacci(n - 1) + Fibonacci(n - 2);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Console.WriteLine(Fibonacci(10));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89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Console.WriteLine(Fibonacci(50));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This will hang!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AB006A0-5001-41AC-8401-A44931FF3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90413" y="1295400"/>
            <a:ext cx="11804822" cy="5426076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fib(n)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прави около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fib(n)</a:t>
            </a:r>
            <a:r>
              <a:rPr lang="en-US" dirty="0"/>
              <a:t> </a:t>
            </a:r>
            <a:r>
              <a:rPr lang="bg-BG" dirty="0"/>
              <a:t>рекурсивни обръщения</a:t>
            </a:r>
            <a:endParaRPr lang="en-US" dirty="0"/>
          </a:p>
          <a:p>
            <a:r>
              <a:rPr lang="bg-BG" dirty="0"/>
              <a:t>Една и съща стойност се изчислява многократно</a:t>
            </a:r>
            <a:r>
              <a:rPr lang="en-US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Как работи рекурсивното изчисляване на членовете на редицата на Фибоначи</a:t>
            </a:r>
            <a:r>
              <a:rPr lang="en-US" dirty="0"/>
              <a:t>?</a:t>
            </a:r>
          </a:p>
        </p:txBody>
      </p:sp>
      <p:pic>
        <p:nvPicPr>
          <p:cNvPr id="33796" name="Picture 4" descr="C:\Trash\Fibonacci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7212" y="2743200"/>
            <a:ext cx="8534401" cy="3733800"/>
          </a:xfrm>
          <a:prstGeom prst="rect">
            <a:avLst/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0D7B13C-EEAE-4A0D-9E29-D85B4AB45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4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Избягвайте</a:t>
            </a:r>
            <a:r>
              <a:rPr lang="ru-RU" dirty="0"/>
              <a:t> рекурсия, когато съществува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очевидна итеративен алгоритъм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bg-BG" dirty="0"/>
              <a:t>факториел</a:t>
            </a:r>
            <a:r>
              <a:rPr lang="en-US" dirty="0"/>
              <a:t>, </a:t>
            </a:r>
            <a:r>
              <a:rPr lang="bg-BG" dirty="0"/>
              <a:t>числа на Фибоначи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Кога се ползва рекурсия</a:t>
            </a:r>
            <a:r>
              <a:rPr lang="en-US" dirty="0"/>
              <a:t>?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2C65A44-57D5-473E-8CA5-258746F5F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Рекурсията</a:t>
            </a:r>
            <a:r>
              <a:rPr lang="en-US" dirty="0"/>
              <a:t> </a:t>
            </a:r>
            <a:r>
              <a:rPr lang="bg-BG" dirty="0"/>
              <a:t>означава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метод да извиква сам себе си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Тя трябва да има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дъно(край)</a:t>
            </a:r>
            <a:r>
              <a:rPr lang="bg-BG" dirty="0"/>
              <a:t>, където рекурсията спира</a:t>
            </a:r>
            <a:endParaRPr lang="en-US" dirty="0"/>
          </a:p>
          <a:p>
            <a:pPr lvl="1"/>
            <a:r>
              <a:rPr lang="bg-BG" dirty="0"/>
              <a:t>И още в следващите лекции: Много мощна техника за създаване на комбинаторни алгортми</a:t>
            </a:r>
          </a:p>
          <a:p>
            <a:pPr lvl="1"/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bg-BG" dirty="0"/>
              <a:t>съдаване на комбинаторни конфигурации, като вектори пермутации, вариации и др.</a:t>
            </a:r>
            <a:endParaRPr lang="en-US" dirty="0"/>
          </a:p>
          <a:p>
            <a:r>
              <a:rPr lang="ru-RU" dirty="0"/>
              <a:t>Рекурсията може да бъде вредна,</a:t>
            </a:r>
            <a:br>
              <a:rPr lang="ru-RU" dirty="0"/>
            </a:br>
            <a:r>
              <a:rPr lang="ru-RU" dirty="0"/>
              <a:t>когато не се използва правилно</a:t>
            </a:r>
            <a:endParaRPr lang="en-US" dirty="0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4522133"/>
            <a:ext cx="2635069" cy="19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0CF6CEB-6959-411E-BFB9-A4F1DEC9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1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b="1" dirty="0">
                <a:solidFill>
                  <a:schemeClr val="accent1"/>
                </a:solidFill>
              </a:rPr>
              <a:t>Рекурсия</a:t>
            </a:r>
          </a:p>
          <a:p>
            <a:pPr marL="819096" lvl="1" indent="-514350"/>
            <a:r>
              <a:rPr lang="bg-BG" dirty="0"/>
              <a:t>Задачи</a:t>
            </a:r>
          </a:p>
          <a:p>
            <a:pPr marL="1123843" lvl="2" indent="-514350"/>
            <a:r>
              <a:rPr lang="bg-BG" dirty="0"/>
              <a:t>Сума на масив</a:t>
            </a:r>
          </a:p>
          <a:p>
            <a:pPr marL="1123843" lvl="2" indent="-514350"/>
            <a:r>
              <a:rPr lang="bg-BG" dirty="0"/>
              <a:t>Рекурсивен факториел</a:t>
            </a:r>
          </a:p>
          <a:p>
            <a:pPr marL="819096" lvl="1" indent="-514350"/>
            <a:r>
              <a:rPr lang="bg-BG" dirty="0"/>
              <a:t>Пряка и косвена рекурсия</a:t>
            </a:r>
          </a:p>
          <a:p>
            <a:pPr marL="819096" lvl="1" indent="-514350"/>
            <a:r>
              <a:rPr lang="bg-BG" dirty="0"/>
              <a:t>Рекурсия с предваритено и последващ действие</a:t>
            </a:r>
          </a:p>
          <a:p>
            <a:pPr marL="819096" lvl="1" indent="-514350"/>
            <a:r>
              <a:rPr lang="bg-BG" dirty="0"/>
              <a:t>Рекурсивно чертане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Рекурсия или итерация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Вредна рекурсия и оптимизиране на лоша рекурсия</a:t>
            </a: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657" y="1981200"/>
            <a:ext cx="2866155" cy="369569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C38A857-DA79-4D94-BAA7-1C6A9B6D4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Алгоритми върху линейни структури от данни. Рекурсия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3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098C0F4-E050-4C61-A94A-24EBAD2B2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Техника за решаване на задачи</a:t>
            </a:r>
            <a:r>
              <a:rPr lang="en-GB" dirty="0"/>
              <a:t> (In CS –</a:t>
            </a:r>
            <a:r>
              <a:rPr lang="bg-BG" dirty="0"/>
              <a:t> </a:t>
            </a:r>
            <a:r>
              <a:rPr lang="en-US" dirty="0"/>
              <a:t>Computer Science</a:t>
            </a:r>
            <a:r>
              <a:rPr lang="en-GB" dirty="0"/>
              <a:t>)</a:t>
            </a:r>
          </a:p>
          <a:p>
            <a:r>
              <a:rPr lang="bg-BG" dirty="0"/>
              <a:t>Разделяне на задачата на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подзадачи от същия тип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Включва </a:t>
            </a:r>
            <a:r>
              <a:rPr lang="en-GB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самоизвикване на функция</a:t>
            </a:r>
          </a:p>
          <a:p>
            <a:pPr lvl="1"/>
            <a:r>
              <a:rPr lang="bg-BG" dirty="0"/>
              <a:t>Функцията трябва да има</a:t>
            </a:r>
            <a:r>
              <a:rPr lang="en-GB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основен случай (край, дъно)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Всяка стъпка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рекурсията трябва да </a:t>
            </a:r>
            <a:r>
              <a:rPr lang="en-GB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отива към </a:t>
            </a:r>
            <a:r>
              <a:rPr lang="en-GB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основния случай </a:t>
            </a:r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рекурсия</a:t>
            </a:r>
            <a:r>
              <a:rPr lang="en-US" dirty="0"/>
              <a:t>?</a:t>
            </a:r>
            <a:endParaRPr lang="bg-B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CFFDA3-54FB-4F35-B0F0-AFAE838CFB4B}"/>
              </a:ext>
            </a:extLst>
          </p:cNvPr>
          <p:cNvGraphicFramePr>
            <a:graphicFrameLocks noGrp="1"/>
          </p:cNvGraphicFramePr>
          <p:nvPr/>
        </p:nvGraphicFramePr>
        <p:xfrm>
          <a:off x="1751012" y="5715000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761936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27132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441215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83627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D478D8-EF98-4B68-B393-9B6F4DD6C688}"/>
              </a:ext>
            </a:extLst>
          </p:cNvPr>
          <p:cNvGraphicFramePr>
            <a:graphicFrameLocks noGrp="1"/>
          </p:cNvGraphicFramePr>
          <p:nvPr/>
        </p:nvGraphicFramePr>
        <p:xfrm>
          <a:off x="7923212" y="5712069"/>
          <a:ext cx="21945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4761936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27132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441215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83627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914303-6F3E-45D8-A0A5-2872CA788746}"/>
              </a:ext>
            </a:extLst>
          </p:cNvPr>
          <p:cNvGraphicFramePr>
            <a:graphicFrameLocks noGrp="1"/>
          </p:cNvGraphicFramePr>
          <p:nvPr/>
        </p:nvGraphicFramePr>
        <p:xfrm>
          <a:off x="6780212" y="5712069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sp>
        <p:nvSpPr>
          <p:cNvPr id="4" name="Plus Sign 3">
            <a:extLst>
              <a:ext uri="{FF2B5EF4-FFF2-40B4-BE49-F238E27FC236}">
                <a16:creationId xmlns:a16="http://schemas.microsoft.com/office/drawing/2014/main" id="{DB4B9426-FE40-4D71-9699-7CA11CDFF208}"/>
              </a:ext>
            </a:extLst>
          </p:cNvPr>
          <p:cNvSpPr/>
          <p:nvPr/>
        </p:nvSpPr>
        <p:spPr>
          <a:xfrm>
            <a:off x="7511732" y="5826369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AutoShape 25">
            <a:extLst>
              <a:ext uri="{FF2B5EF4-FFF2-40B4-BE49-F238E27FC236}">
                <a16:creationId xmlns:a16="http://schemas.microsoft.com/office/drawing/2014/main" id="{D2693811-17BD-4FFE-96C6-562C7595424A}"/>
              </a:ext>
            </a:extLst>
          </p:cNvPr>
          <p:cNvSpPr>
            <a:spLocks/>
          </p:cNvSpPr>
          <p:nvPr/>
        </p:nvSpPr>
        <p:spPr bwMode="auto">
          <a:xfrm rot="5400000">
            <a:off x="2978943" y="4046160"/>
            <a:ext cx="287337" cy="2710617"/>
          </a:xfrm>
          <a:prstGeom prst="leftBrace">
            <a:avLst>
              <a:gd name="adj1" fmla="val 91897"/>
              <a:gd name="adj2" fmla="val 50000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vert="eaVert" wrap="none" anchor="ctr"/>
          <a:lstStyle/>
          <a:p>
            <a:endParaRPr lang="bg-BG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FE530-54EC-46A0-8449-CC92519BD3A8}"/>
              </a:ext>
            </a:extLst>
          </p:cNvPr>
          <p:cNvSpPr txBox="1"/>
          <p:nvPr/>
        </p:nvSpPr>
        <p:spPr>
          <a:xfrm>
            <a:off x="2230187" y="4682313"/>
            <a:ext cx="1784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Sum(array)</a:t>
            </a: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8A8A7BDC-39A0-4BFC-BDE0-E43A88957E79}"/>
              </a:ext>
            </a:extLst>
          </p:cNvPr>
          <p:cNvSpPr>
            <a:spLocks/>
          </p:cNvSpPr>
          <p:nvPr/>
        </p:nvSpPr>
        <p:spPr bwMode="auto">
          <a:xfrm rot="5400000">
            <a:off x="8879694" y="4255646"/>
            <a:ext cx="287337" cy="2200303"/>
          </a:xfrm>
          <a:prstGeom prst="leftBrace">
            <a:avLst>
              <a:gd name="adj1" fmla="val 91897"/>
              <a:gd name="adj2" fmla="val 50000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vert="eaVert" wrap="none" anchor="ctr"/>
          <a:lstStyle/>
          <a:p>
            <a:endParaRPr lang="bg-BG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B4037-671C-4200-B186-D1D9DE1A0A62}"/>
              </a:ext>
            </a:extLst>
          </p:cNvPr>
          <p:cNvSpPr txBox="1"/>
          <p:nvPr/>
        </p:nvSpPr>
        <p:spPr>
          <a:xfrm>
            <a:off x="6399212" y="4659922"/>
            <a:ext cx="40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array[0] + Sum(sub-array)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6EE274C-7BAE-4958-B4ED-418C94FAE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3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>
            <a:normAutofit fontScale="90000"/>
          </a:bodyPr>
          <a:lstStyle/>
          <a:p>
            <a:r>
              <a:rPr lang="ru-RU"/>
              <a:t>Сбор (Сума) на елементите на масив – Пример</a:t>
            </a:r>
            <a:endParaRPr lang="bg-B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CFFDA3-54FB-4F35-B0F0-AFAE838CFB4B}"/>
              </a:ext>
            </a:extLst>
          </p:cNvPr>
          <p:cNvGraphicFramePr>
            <a:graphicFrameLocks noGrp="1"/>
          </p:cNvGraphicFramePr>
          <p:nvPr/>
        </p:nvGraphicFramePr>
        <p:xfrm>
          <a:off x="989012" y="3810000"/>
          <a:ext cx="21945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761936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27132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441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D478D8-EF98-4B68-B393-9B6F4DD6C688}"/>
              </a:ext>
            </a:extLst>
          </p:cNvPr>
          <p:cNvGraphicFramePr>
            <a:graphicFrameLocks noGrp="1"/>
          </p:cNvGraphicFramePr>
          <p:nvPr/>
        </p:nvGraphicFramePr>
        <p:xfrm>
          <a:off x="6388752" y="1905000"/>
          <a:ext cx="16459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4761936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27132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441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914303-6F3E-45D8-A0A5-2872CA788746}"/>
              </a:ext>
            </a:extLst>
          </p:cNvPr>
          <p:cNvGraphicFramePr>
            <a:graphicFrameLocks noGrp="1"/>
          </p:cNvGraphicFramePr>
          <p:nvPr/>
        </p:nvGraphicFramePr>
        <p:xfrm>
          <a:off x="5245752" y="1905000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sp>
        <p:nvSpPr>
          <p:cNvPr id="4" name="Plus Sign 3">
            <a:extLst>
              <a:ext uri="{FF2B5EF4-FFF2-40B4-BE49-F238E27FC236}">
                <a16:creationId xmlns:a16="http://schemas.microsoft.com/office/drawing/2014/main" id="{DB4B9426-FE40-4D71-9699-7CA11CDFF208}"/>
              </a:ext>
            </a:extLst>
          </p:cNvPr>
          <p:cNvSpPr/>
          <p:nvPr/>
        </p:nvSpPr>
        <p:spPr>
          <a:xfrm>
            <a:off x="5977272" y="20193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26B6CC-1F04-4141-8A3D-223A3B147F33}"/>
              </a:ext>
            </a:extLst>
          </p:cNvPr>
          <p:cNvGraphicFramePr>
            <a:graphicFrameLocks noGrp="1"/>
          </p:cNvGraphicFramePr>
          <p:nvPr/>
        </p:nvGraphicFramePr>
        <p:xfrm>
          <a:off x="7575949" y="3769372"/>
          <a:ext cx="1097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8127132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441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26E08F-A811-4534-8E05-AFE560F97B67}"/>
              </a:ext>
            </a:extLst>
          </p:cNvPr>
          <p:cNvGraphicFramePr>
            <a:graphicFrameLocks noGrp="1"/>
          </p:cNvGraphicFramePr>
          <p:nvPr/>
        </p:nvGraphicFramePr>
        <p:xfrm>
          <a:off x="5289949" y="3775234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sp>
        <p:nvSpPr>
          <p:cNvPr id="13" name="Plus Sign 12">
            <a:extLst>
              <a:ext uri="{FF2B5EF4-FFF2-40B4-BE49-F238E27FC236}">
                <a16:creationId xmlns:a16="http://schemas.microsoft.com/office/drawing/2014/main" id="{92AF2E12-96F2-4972-9625-8A9EBD5137FD}"/>
              </a:ext>
            </a:extLst>
          </p:cNvPr>
          <p:cNvSpPr/>
          <p:nvPr/>
        </p:nvSpPr>
        <p:spPr>
          <a:xfrm>
            <a:off x="6021469" y="3889534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1923B5-052A-4B52-80A2-A6D1D08D02CE}"/>
              </a:ext>
            </a:extLst>
          </p:cNvPr>
          <p:cNvGraphicFramePr>
            <a:graphicFrameLocks noGrp="1"/>
          </p:cNvGraphicFramePr>
          <p:nvPr/>
        </p:nvGraphicFramePr>
        <p:xfrm>
          <a:off x="6432949" y="3775234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E4DF916-571D-486F-BA40-3A1153FE5B9C}"/>
              </a:ext>
            </a:extLst>
          </p:cNvPr>
          <p:cNvGraphicFramePr>
            <a:graphicFrameLocks noGrp="1"/>
          </p:cNvGraphicFramePr>
          <p:nvPr/>
        </p:nvGraphicFramePr>
        <p:xfrm>
          <a:off x="5308976" y="5638800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sp>
        <p:nvSpPr>
          <p:cNvPr id="16" name="Plus Sign 15">
            <a:extLst>
              <a:ext uri="{FF2B5EF4-FFF2-40B4-BE49-F238E27FC236}">
                <a16:creationId xmlns:a16="http://schemas.microsoft.com/office/drawing/2014/main" id="{35ABAF50-C3DA-4CED-8A32-841932B1F37E}"/>
              </a:ext>
            </a:extLst>
          </p:cNvPr>
          <p:cNvSpPr/>
          <p:nvPr/>
        </p:nvSpPr>
        <p:spPr>
          <a:xfrm>
            <a:off x="6040496" y="57531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AE9A13-440A-4C07-B2DA-B91A76DD4095}"/>
              </a:ext>
            </a:extLst>
          </p:cNvPr>
          <p:cNvGraphicFramePr>
            <a:graphicFrameLocks noGrp="1"/>
          </p:cNvGraphicFramePr>
          <p:nvPr/>
        </p:nvGraphicFramePr>
        <p:xfrm>
          <a:off x="6451976" y="5638800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sp>
        <p:nvSpPr>
          <p:cNvPr id="19" name="Plus Sign 18">
            <a:extLst>
              <a:ext uri="{FF2B5EF4-FFF2-40B4-BE49-F238E27FC236}">
                <a16:creationId xmlns:a16="http://schemas.microsoft.com/office/drawing/2014/main" id="{D56849F6-0509-4197-8015-EA52B96B0421}"/>
              </a:ext>
            </a:extLst>
          </p:cNvPr>
          <p:cNvSpPr/>
          <p:nvPr/>
        </p:nvSpPr>
        <p:spPr>
          <a:xfrm>
            <a:off x="7164469" y="3892465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796AAF-F5A5-4577-B5C2-364D291CE240}"/>
              </a:ext>
            </a:extLst>
          </p:cNvPr>
          <p:cNvGraphicFramePr>
            <a:graphicFrameLocks noGrp="1"/>
          </p:cNvGraphicFramePr>
          <p:nvPr/>
        </p:nvGraphicFramePr>
        <p:xfrm>
          <a:off x="7594976" y="5638799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135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3ED9F4-882E-4949-9BDF-AA93343E1BE8}"/>
              </a:ext>
            </a:extLst>
          </p:cNvPr>
          <p:cNvGraphicFramePr>
            <a:graphicFrameLocks noGrp="1"/>
          </p:cNvGraphicFramePr>
          <p:nvPr/>
        </p:nvGraphicFramePr>
        <p:xfrm>
          <a:off x="8688734" y="5638799"/>
          <a:ext cx="5486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1441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6895"/>
                  </a:ext>
                </a:extLst>
              </a:tr>
            </a:tbl>
          </a:graphicData>
        </a:graphic>
      </p:graphicFrame>
      <p:sp>
        <p:nvSpPr>
          <p:cNvPr id="23" name="Plus Sign 22">
            <a:extLst>
              <a:ext uri="{FF2B5EF4-FFF2-40B4-BE49-F238E27FC236}">
                <a16:creationId xmlns:a16="http://schemas.microsoft.com/office/drawing/2014/main" id="{D3BD8231-376F-4EB6-BF14-2F86022C1CBD}"/>
              </a:ext>
            </a:extLst>
          </p:cNvPr>
          <p:cNvSpPr/>
          <p:nvPr/>
        </p:nvSpPr>
        <p:spPr>
          <a:xfrm>
            <a:off x="7183496" y="57531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36083BE1-A32C-475D-90A2-D1B2454CD5B9}"/>
              </a:ext>
            </a:extLst>
          </p:cNvPr>
          <p:cNvSpPr/>
          <p:nvPr/>
        </p:nvSpPr>
        <p:spPr>
          <a:xfrm>
            <a:off x="8326496" y="57531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4F4E25-8C4E-4828-895B-96AF70948576}"/>
              </a:ext>
            </a:extLst>
          </p:cNvPr>
          <p:cNvSpPr/>
          <p:nvPr/>
        </p:nvSpPr>
        <p:spPr>
          <a:xfrm>
            <a:off x="3985848" y="3784293"/>
            <a:ext cx="378490" cy="48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2" name="AutoShape 7">
            <a:extLst>
              <a:ext uri="{FF2B5EF4-FFF2-40B4-BE49-F238E27FC236}">
                <a16:creationId xmlns:a16="http://schemas.microsoft.com/office/drawing/2014/main" id="{806D86DC-C30B-483F-AA82-D7FAB9ED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2" y="5717931"/>
            <a:ext cx="2286000" cy="367192"/>
          </a:xfrm>
          <a:prstGeom prst="wedgeRoundRectCallout">
            <a:avLst>
              <a:gd name="adj1" fmla="val -58326"/>
              <a:gd name="adj2" fmla="val -116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</a:rPr>
              <a:t>Основен случай</a:t>
            </a: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964F49-3D29-43FE-930A-4C01FF3BA3AC}"/>
              </a:ext>
            </a:extLst>
          </p:cNvPr>
          <p:cNvSpPr txBox="1"/>
          <p:nvPr/>
        </p:nvSpPr>
        <p:spPr>
          <a:xfrm>
            <a:off x="1469777" y="2774628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Sum(n)</a:t>
            </a:r>
          </a:p>
        </p:txBody>
      </p:sp>
      <p:sp>
        <p:nvSpPr>
          <p:cNvPr id="43" name="AutoShape 25">
            <a:extLst>
              <a:ext uri="{FF2B5EF4-FFF2-40B4-BE49-F238E27FC236}">
                <a16:creationId xmlns:a16="http://schemas.microsoft.com/office/drawing/2014/main" id="{F833F77A-C1FF-491C-A11E-F3FDB7A62BC3}"/>
              </a:ext>
            </a:extLst>
          </p:cNvPr>
          <p:cNvSpPr>
            <a:spLocks/>
          </p:cNvSpPr>
          <p:nvPr/>
        </p:nvSpPr>
        <p:spPr bwMode="auto">
          <a:xfrm rot="5400000">
            <a:off x="1970895" y="2413416"/>
            <a:ext cx="230794" cy="2194560"/>
          </a:xfrm>
          <a:prstGeom prst="leftBrace">
            <a:avLst>
              <a:gd name="adj1" fmla="val 91897"/>
              <a:gd name="adj2" fmla="val 50000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vert="eaVert" wrap="none" anchor="ctr"/>
          <a:lstStyle/>
          <a:p>
            <a:endParaRPr lang="bg-BG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ED558C-9698-4BAD-8AF8-94EF89468E28}"/>
              </a:ext>
            </a:extLst>
          </p:cNvPr>
          <p:cNvSpPr txBox="1"/>
          <p:nvPr/>
        </p:nvSpPr>
        <p:spPr>
          <a:xfrm>
            <a:off x="6399212" y="854361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Sum(n - 1)</a:t>
            </a:r>
          </a:p>
        </p:txBody>
      </p:sp>
      <p:sp>
        <p:nvSpPr>
          <p:cNvPr id="45" name="AutoShape 25">
            <a:extLst>
              <a:ext uri="{FF2B5EF4-FFF2-40B4-BE49-F238E27FC236}">
                <a16:creationId xmlns:a16="http://schemas.microsoft.com/office/drawing/2014/main" id="{9EA3CC27-8D7F-4F27-B2D2-CAC37F6A4A34}"/>
              </a:ext>
            </a:extLst>
          </p:cNvPr>
          <p:cNvSpPr>
            <a:spLocks/>
          </p:cNvSpPr>
          <p:nvPr/>
        </p:nvSpPr>
        <p:spPr bwMode="auto">
          <a:xfrm rot="5400000">
            <a:off x="7124710" y="816506"/>
            <a:ext cx="174004" cy="1645919"/>
          </a:xfrm>
          <a:prstGeom prst="leftBrace">
            <a:avLst>
              <a:gd name="adj1" fmla="val 91897"/>
              <a:gd name="adj2" fmla="val 50000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vert="eaVert" wrap="none" anchor="ctr"/>
          <a:lstStyle/>
          <a:p>
            <a:endParaRPr lang="bg-BG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9AC616-8394-4F9E-B7A1-7D4CBFB40AB0}"/>
              </a:ext>
            </a:extLst>
          </p:cNvPr>
          <p:cNvSpPr txBox="1"/>
          <p:nvPr/>
        </p:nvSpPr>
        <p:spPr>
          <a:xfrm>
            <a:off x="7470732" y="2859393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Sum((n – 1) - 1)</a:t>
            </a:r>
          </a:p>
        </p:txBody>
      </p:sp>
      <p:sp>
        <p:nvSpPr>
          <p:cNvPr id="48" name="AutoShape 25">
            <a:extLst>
              <a:ext uri="{FF2B5EF4-FFF2-40B4-BE49-F238E27FC236}">
                <a16:creationId xmlns:a16="http://schemas.microsoft.com/office/drawing/2014/main" id="{41CF1A5B-50AB-4DDE-A084-A942F1AE4837}"/>
              </a:ext>
            </a:extLst>
          </p:cNvPr>
          <p:cNvSpPr>
            <a:spLocks/>
          </p:cNvSpPr>
          <p:nvPr/>
        </p:nvSpPr>
        <p:spPr bwMode="auto">
          <a:xfrm rot="5400000">
            <a:off x="8051863" y="3005028"/>
            <a:ext cx="174505" cy="1104229"/>
          </a:xfrm>
          <a:prstGeom prst="leftBrace">
            <a:avLst>
              <a:gd name="adj1" fmla="val 91897"/>
              <a:gd name="adj2" fmla="val 50000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vert="eaVert" wrap="none" anchor="ctr"/>
          <a:lstStyle/>
          <a:p>
            <a:endParaRPr lang="bg-BG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AutoShape 25">
            <a:extLst>
              <a:ext uri="{FF2B5EF4-FFF2-40B4-BE49-F238E27FC236}">
                <a16:creationId xmlns:a16="http://schemas.microsoft.com/office/drawing/2014/main" id="{62073257-D078-42A8-BBB8-F879E272CDFC}"/>
              </a:ext>
            </a:extLst>
          </p:cNvPr>
          <p:cNvSpPr>
            <a:spLocks/>
          </p:cNvSpPr>
          <p:nvPr/>
        </p:nvSpPr>
        <p:spPr bwMode="auto">
          <a:xfrm rot="5400000">
            <a:off x="8882234" y="5167824"/>
            <a:ext cx="179641" cy="530637"/>
          </a:xfrm>
          <a:prstGeom prst="leftBrace">
            <a:avLst>
              <a:gd name="adj1" fmla="val 91897"/>
              <a:gd name="adj2" fmla="val 50000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lumMod val="75000"/>
                <a:lumOff val="25000"/>
              </a:schemeClr>
            </a:outerShdw>
          </a:effectLst>
        </p:spPr>
        <p:txBody>
          <a:bodyPr vert="eaVert" wrap="none" anchor="ctr"/>
          <a:lstStyle/>
          <a:p>
            <a:endParaRPr lang="bg-BG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AE8248-65B4-43A2-A37C-9F6CD8A99BAC}"/>
              </a:ext>
            </a:extLst>
          </p:cNvPr>
          <p:cNvSpPr txBox="1"/>
          <p:nvPr/>
        </p:nvSpPr>
        <p:spPr>
          <a:xfrm>
            <a:off x="8610862" y="4741591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Sum(((n – 1) - 1) – 1)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1A0A809C-C405-4CEA-9D48-C376DCBE0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7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рекурсивен метод,</a:t>
            </a:r>
            <a:r>
              <a:rPr lang="en-US" dirty="0"/>
              <a:t> </a:t>
            </a:r>
            <a:r>
              <a:rPr lang="bg-BG" dirty="0"/>
              <a:t>който:</a:t>
            </a:r>
            <a:r>
              <a:rPr lang="en-US" dirty="0"/>
              <a:t> </a:t>
            </a:r>
          </a:p>
          <a:p>
            <a:pPr lvl="1"/>
            <a:r>
              <a:rPr lang="bg-BG" dirty="0"/>
              <a:t>Намира сбора на всички числа, съхранявани в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int[] array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bg-BG" dirty="0"/>
              <a:t>Въвеждане на числа от клавиатурата (конзолата)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Сума на масив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0AD6482-9D74-40E8-9845-79AAE6FB3A3B}"/>
              </a:ext>
            </a:extLst>
          </p:cNvPr>
          <p:cNvSpPr txBox="1">
            <a:spLocks/>
          </p:cNvSpPr>
          <p:nvPr/>
        </p:nvSpPr>
        <p:spPr>
          <a:xfrm>
            <a:off x="1370012" y="4008097"/>
            <a:ext cx="15240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1 2 3 4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0DF382D-B9A1-49D1-BF8D-EDEF44AA0290}"/>
              </a:ext>
            </a:extLst>
          </p:cNvPr>
          <p:cNvSpPr txBox="1">
            <a:spLocks/>
          </p:cNvSpPr>
          <p:nvPr/>
        </p:nvSpPr>
        <p:spPr>
          <a:xfrm>
            <a:off x="4037012" y="4008096"/>
            <a:ext cx="6858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10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6A4BB2-5CEA-45D5-8A4A-1876C24A354F}"/>
              </a:ext>
            </a:extLst>
          </p:cNvPr>
          <p:cNvSpPr/>
          <p:nvPr/>
        </p:nvSpPr>
        <p:spPr>
          <a:xfrm>
            <a:off x="3276267" y="4060362"/>
            <a:ext cx="378490" cy="48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BF14C-3ADB-40AE-99B7-AE2EFCA2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12" y="3505200"/>
            <a:ext cx="5462490" cy="2651990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FFD19027-FE85-41DC-87EE-1AF534661569}"/>
              </a:ext>
            </a:extLst>
          </p:cNvPr>
          <p:cNvSpPr txBox="1">
            <a:spLocks/>
          </p:cNvSpPr>
          <p:nvPr/>
        </p:nvSpPr>
        <p:spPr>
          <a:xfrm>
            <a:off x="1370012" y="5279959"/>
            <a:ext cx="15240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bg-BG" dirty="0"/>
              <a:t>-1 0 1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CD72DA72-4726-4A0E-853F-F89D7FE18A8B}"/>
              </a:ext>
            </a:extLst>
          </p:cNvPr>
          <p:cNvSpPr txBox="1">
            <a:spLocks/>
          </p:cNvSpPr>
          <p:nvPr/>
        </p:nvSpPr>
        <p:spPr>
          <a:xfrm>
            <a:off x="4037012" y="5279958"/>
            <a:ext cx="6858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bg-BG" dirty="0"/>
              <a:t>0</a:t>
            </a:r>
            <a:endParaRPr lang="en-GB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E1CBEDE-5AF1-47D9-8384-CFFC6B8728FD}"/>
              </a:ext>
            </a:extLst>
          </p:cNvPr>
          <p:cNvSpPr/>
          <p:nvPr/>
        </p:nvSpPr>
        <p:spPr>
          <a:xfrm>
            <a:off x="3276267" y="5332224"/>
            <a:ext cx="378490" cy="48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E184402-D0C1-4B6E-90D9-B52524DEE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Сума на масив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5024" y="1676400"/>
            <a:ext cx="10515600" cy="409609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sz="2800" dirty="0"/>
              <a:t>static int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Sum(</a:t>
            </a:r>
            <a:r>
              <a:rPr lang="en-GB" sz="2800" dirty="0"/>
              <a:t>int[] array, int index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GB" sz="2800" dirty="0"/>
              <a:t>{</a:t>
            </a:r>
          </a:p>
          <a:p>
            <a:r>
              <a:rPr lang="en-GB" sz="2800" dirty="0"/>
              <a:t>  if (index == </a:t>
            </a:r>
            <a:r>
              <a:rPr lang="en-GB" sz="2800" dirty="0" err="1"/>
              <a:t>array.Length</a:t>
            </a:r>
            <a:r>
              <a:rPr lang="en-GB" sz="2800" dirty="0"/>
              <a:t> - 1)</a:t>
            </a:r>
          </a:p>
          <a:p>
            <a:r>
              <a:rPr lang="en-GB" sz="2800" dirty="0"/>
              <a:t>  {</a:t>
            </a:r>
          </a:p>
          <a:p>
            <a:r>
              <a:rPr lang="en-GB" sz="2800" dirty="0"/>
              <a:t>    return array[index];</a:t>
            </a:r>
          </a:p>
          <a:p>
            <a:r>
              <a:rPr lang="en-GB" sz="2800" dirty="0"/>
              <a:t>  }</a:t>
            </a:r>
          </a:p>
          <a:p>
            <a:endParaRPr lang="en-GB" sz="2800" dirty="0"/>
          </a:p>
          <a:p>
            <a:r>
              <a:rPr lang="en-GB" sz="2800" dirty="0"/>
              <a:t> 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en-GB" sz="2800" dirty="0"/>
              <a:t> array[index] +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Sum(</a:t>
            </a:r>
            <a:r>
              <a:rPr lang="en-GB" sz="2800" dirty="0"/>
              <a:t>array, index + 1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sz="2800" dirty="0"/>
              <a:t>;</a:t>
            </a:r>
          </a:p>
          <a:p>
            <a:r>
              <a:rPr lang="en-GB" sz="2800" dirty="0"/>
              <a:t>} 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7473770F-9FF0-49FA-ADE3-AA86FBCE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2" y="2743200"/>
            <a:ext cx="2438400" cy="367192"/>
          </a:xfrm>
          <a:prstGeom prst="wedgeRoundRectCallout">
            <a:avLst>
              <a:gd name="adj1" fmla="val -62941"/>
              <a:gd name="adj2" fmla="val -2126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</a:rPr>
              <a:t>Основен случай</a:t>
            </a: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A008796-3B80-4390-9EAE-930ADEE1E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Рекурсивна дефиниция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n!</a:t>
            </a:r>
            <a:r>
              <a:rPr lang="en-US" dirty="0"/>
              <a:t> (n </a:t>
            </a:r>
            <a:r>
              <a:rPr lang="bg-BG" dirty="0"/>
              <a:t>факториел</a:t>
            </a:r>
            <a:r>
              <a:rPr lang="en-US" dirty="0"/>
              <a:t>):</a:t>
            </a: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Рекурсивен факториел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89049" y="1926848"/>
            <a:ext cx="960755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n! = n * (n–1)! for n &gt; 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0! = 1</a:t>
            </a:r>
            <a:endParaRPr lang="en-US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1812" y="3048000"/>
            <a:ext cx="11125200" cy="3505200"/>
          </a:xfrm>
          <a:prstGeom prst="rect">
            <a:avLst/>
          </a:prstGeom>
        </p:spPr>
        <p:txBody>
          <a:bodyPr/>
          <a:lstStyle/>
          <a:p>
            <a:pPr indent="-231606" fontAlgn="base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5! = 5 * 4!</a:t>
            </a:r>
          </a:p>
          <a:p>
            <a:pPr lvl="1" indent="-231606" fontAlgn="base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4! = 4 * 3!</a:t>
            </a:r>
          </a:p>
          <a:p>
            <a:pPr lvl="2" indent="-231606" fontAlgn="base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3! = 3 * 2! </a:t>
            </a:r>
          </a:p>
          <a:p>
            <a:pPr lvl="3" indent="-231606" fontAlgn="base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2! = 2 * 1!</a:t>
            </a:r>
          </a:p>
          <a:p>
            <a:pPr lvl="4" indent="-231606" fontAlgn="base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1! = 1 * 0! </a:t>
            </a:r>
          </a:p>
          <a:p>
            <a:pPr indent="-231606" fontAlgn="base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0! =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D9DB0-7785-40CA-A3D5-950D3EAEF235}"/>
              </a:ext>
            </a:extLst>
          </p:cNvPr>
          <p:cNvGrpSpPr/>
          <p:nvPr/>
        </p:nvGrpSpPr>
        <p:grpSpPr>
          <a:xfrm>
            <a:off x="7694612" y="4572000"/>
            <a:ext cx="3581400" cy="1663703"/>
            <a:chOff x="7018337" y="4613276"/>
            <a:chExt cx="3581400" cy="16637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C29B758-DCC2-4B0C-B602-D9F1F9545C3B}"/>
                </a:ext>
              </a:extLst>
            </p:cNvPr>
            <p:cNvSpPr/>
            <p:nvPr/>
          </p:nvSpPr>
          <p:spPr>
            <a:xfrm>
              <a:off x="7018337" y="4613276"/>
              <a:ext cx="3581400" cy="16637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pic>
          <p:nvPicPr>
            <p:cNvPr id="2050" name="Picture 2" descr="Image result for factorial">
              <a:extLst>
                <a:ext uri="{FF2B5EF4-FFF2-40B4-BE49-F238E27FC236}">
                  <a16:creationId xmlns:a16="http://schemas.microsoft.com/office/drawing/2014/main" id="{BE1A50E9-CB73-4BB7-A026-793F1BDE0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012" y="4806953"/>
              <a:ext cx="268605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57FC9FF-D5F5-41CC-8824-B0568ADAA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3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рекурсивен метод, </a:t>
            </a:r>
            <a:r>
              <a:rPr lang="bg-BG" dirty="0"/>
              <a:t>който изчислява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n!</a:t>
            </a:r>
          </a:p>
          <a:p>
            <a:pPr lvl="1"/>
            <a:r>
              <a:rPr lang="bg-BG" dirty="0"/>
              <a:t>Въведете </a:t>
            </a:r>
            <a:r>
              <a:rPr lang="en-US" dirty="0"/>
              <a:t>n </a:t>
            </a:r>
            <a:r>
              <a:rPr lang="bg-BG" dirty="0"/>
              <a:t>от клавиатурата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Рекурсивен факториел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0AD6482-9D74-40E8-9845-79AAE6FB3A3B}"/>
              </a:ext>
            </a:extLst>
          </p:cNvPr>
          <p:cNvSpPr txBox="1">
            <a:spLocks/>
          </p:cNvSpPr>
          <p:nvPr/>
        </p:nvSpPr>
        <p:spPr>
          <a:xfrm>
            <a:off x="1682003" y="3276600"/>
            <a:ext cx="456656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5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0DF382D-B9A1-49D1-BF8D-EDEF44AA0290}"/>
              </a:ext>
            </a:extLst>
          </p:cNvPr>
          <p:cNvSpPr txBox="1">
            <a:spLocks/>
          </p:cNvSpPr>
          <p:nvPr/>
        </p:nvSpPr>
        <p:spPr>
          <a:xfrm>
            <a:off x="3623602" y="3276600"/>
            <a:ext cx="1141912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120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6A4BB2-5CEA-45D5-8A4A-1876C24A354F}"/>
              </a:ext>
            </a:extLst>
          </p:cNvPr>
          <p:cNvSpPr/>
          <p:nvPr/>
        </p:nvSpPr>
        <p:spPr>
          <a:xfrm>
            <a:off x="2751313" y="3328865"/>
            <a:ext cx="378490" cy="48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32C40C-98CA-43DE-92CE-997C0C2BB66A}"/>
              </a:ext>
            </a:extLst>
          </p:cNvPr>
          <p:cNvGrpSpPr/>
          <p:nvPr/>
        </p:nvGrpSpPr>
        <p:grpSpPr>
          <a:xfrm>
            <a:off x="7694612" y="4572000"/>
            <a:ext cx="3581400" cy="1663703"/>
            <a:chOff x="7018337" y="4613276"/>
            <a:chExt cx="3581400" cy="166370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AF0D299-0B03-4577-A5C8-B017F2BF62B9}"/>
                </a:ext>
              </a:extLst>
            </p:cNvPr>
            <p:cNvSpPr/>
            <p:nvPr/>
          </p:nvSpPr>
          <p:spPr>
            <a:xfrm>
              <a:off x="7018337" y="4613276"/>
              <a:ext cx="3581400" cy="16637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pic>
          <p:nvPicPr>
            <p:cNvPr id="20" name="Picture 2" descr="Image result for factorial">
              <a:extLst>
                <a:ext uri="{FF2B5EF4-FFF2-40B4-BE49-F238E27FC236}">
                  <a16:creationId xmlns:a16="http://schemas.microsoft.com/office/drawing/2014/main" id="{4246F47B-2C07-4108-BD2E-F020021E8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012" y="4806953"/>
              <a:ext cx="268605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943B65B-40F3-431E-97EB-3C846E0A5020}"/>
              </a:ext>
            </a:extLst>
          </p:cNvPr>
          <p:cNvSpPr txBox="1">
            <a:spLocks/>
          </p:cNvSpPr>
          <p:nvPr/>
        </p:nvSpPr>
        <p:spPr>
          <a:xfrm>
            <a:off x="1682002" y="4628831"/>
            <a:ext cx="722399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10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447402-0808-4456-AA86-BAFA3F34D09E}"/>
              </a:ext>
            </a:extLst>
          </p:cNvPr>
          <p:cNvSpPr txBox="1">
            <a:spLocks/>
          </p:cNvSpPr>
          <p:nvPr/>
        </p:nvSpPr>
        <p:spPr>
          <a:xfrm>
            <a:off x="3623602" y="4628831"/>
            <a:ext cx="20574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dirty="0"/>
              <a:t>3628800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8965072-A16E-486E-BAE3-E1C0960EAAF3}"/>
              </a:ext>
            </a:extLst>
          </p:cNvPr>
          <p:cNvSpPr/>
          <p:nvPr/>
        </p:nvSpPr>
        <p:spPr>
          <a:xfrm>
            <a:off x="2751313" y="4681096"/>
            <a:ext cx="378490" cy="48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EAA11FE9-73DF-4DBF-8CE4-82D16BE3C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4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Рекурсивен факториел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5024" y="1771306"/>
            <a:ext cx="10515600" cy="409609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pt-BR" sz="2800" dirty="0"/>
              <a:t>static long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Factorial(</a:t>
            </a:r>
            <a:r>
              <a:rPr lang="pt-BR" sz="2800" dirty="0"/>
              <a:t>int num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pt-BR" sz="2800" dirty="0"/>
            </a:br>
            <a:r>
              <a:rPr lang="pt-BR" sz="2800" dirty="0"/>
              <a:t>{</a:t>
            </a:r>
            <a:br>
              <a:rPr lang="pt-BR" sz="2800" dirty="0"/>
            </a:br>
            <a:r>
              <a:rPr lang="pt-BR" sz="2800" dirty="0"/>
              <a:t>  if (num == 0)</a:t>
            </a:r>
          </a:p>
          <a:p>
            <a:r>
              <a:rPr lang="pt-BR" sz="2800" dirty="0"/>
              <a:t>  {</a:t>
            </a:r>
          </a:p>
          <a:p>
            <a:r>
              <a:rPr lang="pt-BR" sz="2800" dirty="0"/>
              <a:t>    return 1; </a:t>
            </a:r>
          </a:p>
          <a:p>
            <a:r>
              <a:rPr lang="pt-BR" sz="2800" dirty="0"/>
              <a:t>  }</a:t>
            </a:r>
            <a:br>
              <a:rPr lang="pt-BR" sz="2800" dirty="0"/>
            </a:br>
            <a:r>
              <a:rPr lang="pt-BR" sz="2800" dirty="0"/>
              <a:t>  </a:t>
            </a:r>
          </a:p>
          <a:p>
            <a:r>
              <a:rPr lang="pt-BR" sz="2800" dirty="0"/>
              <a:t> 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pt-BR" sz="2800" dirty="0"/>
              <a:t> num *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Factorial(</a:t>
            </a:r>
            <a:r>
              <a:rPr lang="pt-BR" sz="2800" dirty="0"/>
              <a:t>num - 1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pt-BR" sz="2800" dirty="0"/>
              <a:t>;</a:t>
            </a:r>
            <a:br>
              <a:rPr lang="pt-BR" sz="2800" dirty="0"/>
            </a:br>
            <a:r>
              <a:rPr lang="pt-BR" sz="2800" dirty="0"/>
              <a:t>} 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7473770F-9FF0-49FA-ADE3-AA86FBCE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612" y="2819400"/>
            <a:ext cx="4876800" cy="609600"/>
          </a:xfrm>
          <a:prstGeom prst="wedgeRoundRectCallout">
            <a:avLst>
              <a:gd name="adj1" fmla="val -62941"/>
              <a:gd name="adj2" fmla="val -2126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</a:rPr>
              <a:t>Основен случай, край, дъно</a:t>
            </a: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139CE70-4EFA-4A95-9B2A-574BFD34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7193</TotalTime>
  <Words>1279</Words>
  <Application>Microsoft Office PowerPoint</Application>
  <PresentationFormat>Custom</PresentationFormat>
  <Paragraphs>235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рекурсия?</vt:lpstr>
      <vt:lpstr>Сбор (Сума) на елементите на масив – Пример</vt:lpstr>
      <vt:lpstr>Задача: Сума на масив</vt:lpstr>
      <vt:lpstr>Решение: Сума на масив</vt:lpstr>
      <vt:lpstr>Рекурсивен факториел – Пример</vt:lpstr>
      <vt:lpstr>Задача: Рекурсивен факториел</vt:lpstr>
      <vt:lpstr>Решение: Рекурсивен факториел</vt:lpstr>
      <vt:lpstr>Пряка и косвена рекурсия</vt:lpstr>
      <vt:lpstr>Рекурсия с предварително действие и с последващо действие</vt:lpstr>
      <vt:lpstr>Задача: Рекурсивно чертаене</vt:lpstr>
      <vt:lpstr>Предварителни и последващи действия – пример</vt:lpstr>
      <vt:lpstr>Производителност: Рекурсия срещу итерация (цикъл)</vt:lpstr>
      <vt:lpstr>Безкрайна рекурсия</vt:lpstr>
      <vt:lpstr>Рекурсията може да бъде и вредна!</vt:lpstr>
      <vt:lpstr>Как работи рекурсивното изчисляване на членовете на редицата на Фибоначи?</vt:lpstr>
      <vt:lpstr>Кога се ползва рекурсия?</vt:lpstr>
      <vt:lpstr>Обобщение</vt:lpstr>
      <vt:lpstr>Алгоритми върху линейни структури от данни. Рекурсия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2019-12-17T08:09:41Z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