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48"/>
  </p:notesMasterIdLst>
  <p:handoutMasterIdLst>
    <p:handoutMasterId r:id="rId49"/>
  </p:handoutMasterIdLst>
  <p:sldIdLst>
    <p:sldId id="673" r:id="rId3"/>
    <p:sldId id="669" r:id="rId4"/>
    <p:sldId id="619" r:id="rId5"/>
    <p:sldId id="618" r:id="rId6"/>
    <p:sldId id="623" r:id="rId7"/>
    <p:sldId id="624" r:id="rId8"/>
    <p:sldId id="625" r:id="rId9"/>
    <p:sldId id="626" r:id="rId10"/>
    <p:sldId id="627" r:id="rId11"/>
    <p:sldId id="628" r:id="rId12"/>
    <p:sldId id="629" r:id="rId13"/>
    <p:sldId id="630" r:id="rId14"/>
    <p:sldId id="631" r:id="rId15"/>
    <p:sldId id="632" r:id="rId16"/>
    <p:sldId id="633" r:id="rId17"/>
    <p:sldId id="634" r:id="rId18"/>
    <p:sldId id="635" r:id="rId19"/>
    <p:sldId id="636" r:id="rId20"/>
    <p:sldId id="638" r:id="rId21"/>
    <p:sldId id="639" r:id="rId22"/>
    <p:sldId id="640" r:id="rId23"/>
    <p:sldId id="641" r:id="rId24"/>
    <p:sldId id="642" r:id="rId25"/>
    <p:sldId id="643" r:id="rId26"/>
    <p:sldId id="646" r:id="rId27"/>
    <p:sldId id="647" r:id="rId28"/>
    <p:sldId id="648" r:id="rId29"/>
    <p:sldId id="649" r:id="rId30"/>
    <p:sldId id="650" r:id="rId31"/>
    <p:sldId id="653" r:id="rId32"/>
    <p:sldId id="654" r:id="rId33"/>
    <p:sldId id="655" r:id="rId34"/>
    <p:sldId id="656" r:id="rId35"/>
    <p:sldId id="659" r:id="rId36"/>
    <p:sldId id="660" r:id="rId37"/>
    <p:sldId id="661" r:id="rId38"/>
    <p:sldId id="664" r:id="rId39"/>
    <p:sldId id="665" r:id="rId40"/>
    <p:sldId id="667" r:id="rId41"/>
    <p:sldId id="620" r:id="rId42"/>
    <p:sldId id="583" r:id="rId43"/>
    <p:sldId id="621" r:id="rId44"/>
    <p:sldId id="436" r:id="rId45"/>
    <p:sldId id="671" r:id="rId46"/>
    <p:sldId id="481" r:id="rId4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B6C75-8CF9-41E8-874A-D9647FB359B2}">
          <p14:sldIdLst>
            <p14:sldId id="673"/>
            <p14:sldId id="669"/>
          </p14:sldIdLst>
        </p14:section>
        <p14:section name="Метод на мехурчето" id="{B6FFFF6D-E3E4-4BAA-A13F-7AC2F3B2EFCE}">
          <p14:sldIdLst>
            <p14:sldId id="619"/>
            <p14:sldId id="618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8"/>
            <p14:sldId id="639"/>
            <p14:sldId id="640"/>
            <p14:sldId id="641"/>
            <p14:sldId id="642"/>
            <p14:sldId id="643"/>
            <p14:sldId id="646"/>
            <p14:sldId id="647"/>
            <p14:sldId id="648"/>
            <p14:sldId id="649"/>
            <p14:sldId id="650"/>
            <p14:sldId id="653"/>
            <p14:sldId id="654"/>
            <p14:sldId id="655"/>
            <p14:sldId id="656"/>
            <p14:sldId id="659"/>
            <p14:sldId id="660"/>
            <p14:sldId id="661"/>
            <p14:sldId id="664"/>
            <p14:sldId id="665"/>
            <p14:sldId id="667"/>
            <p14:sldId id="620"/>
            <p14:sldId id="583"/>
            <p14:sldId id="621"/>
          </p14:sldIdLst>
        </p14:section>
        <p14:section name="Заключение" id="{1F16896E-BC3D-4D38-B3EA-EC22724D087C}">
          <p14:sldIdLst>
            <p14:sldId id="436"/>
            <p14:sldId id="671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8899F02F-6262-4C9C-86E9-2B39C3A3A1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2912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567747F7-FF1D-422B-97D0-7DC2A18234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3860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7A172A50-B52D-432E-8902-FF0F6F9218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35248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2134BC2-D2CC-4DC1-B1B4-1C5B2614AC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5305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E92E481-1929-47D9-ACA1-5DCC4473D1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94926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4B580DE-79E9-49F7-8364-9C5DF68125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3362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ubble_sor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sualgo.net/en/sorting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ubble_sort" TargetMode="External"/><Relationship Id="rId2" Type="http://schemas.openxmlformats.org/officeDocument/2006/relationships/hyperlink" Target="https://en.wikipedia.org/wiki/Selection_sort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go.net/en/sorting" TargetMode="External"/><Relationship Id="rId2" Type="http://schemas.openxmlformats.org/officeDocument/2006/relationships/hyperlink" Target="https://en.wikipedia.org/wiki/Insertion_sort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ubble_sort" TargetMode="External"/><Relationship Id="rId2" Type="http://schemas.openxmlformats.org/officeDocument/2006/relationships/hyperlink" Target="https://en.wikipedia.org/wiki/Selection_sor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Insertion_sort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6.png"/><Relationship Id="rId9" Type="http://schemas.openxmlformats.org/officeDocument/2006/relationships/hyperlink" Target="https://it-kariera.mon.bg/e-learni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043827" cy="2524722"/>
            <a:chOff x="745783" y="3624633"/>
            <a:chExt cx="5043827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F5A4366-F5D6-4393-BD7A-141ED3660C17}"/>
              </a:ext>
            </a:extLst>
          </p:cNvPr>
          <p:cNvSpPr txBox="1"/>
          <p:nvPr/>
        </p:nvSpPr>
        <p:spPr>
          <a:xfrm rot="1187795">
            <a:off x="4559747" y="3643005"/>
            <a:ext cx="25653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rPr>
              <a:t>Увод в алгоритмите</a:t>
            </a:r>
            <a:endParaRPr lang="en-US" sz="2000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rgbClr val="F0A22E">
                    <a:alpha val="40000"/>
                  </a:srgbClr>
                </a:glow>
              </a:effectLst>
            </a:endParaRPr>
          </a:p>
        </p:txBody>
      </p:sp>
      <p:sp>
        <p:nvSpPr>
          <p:cNvPr id="15" name="Title 4"/>
          <p:cNvSpPr>
            <a:spLocks noGrp="1"/>
          </p:cNvSpPr>
          <p:nvPr>
            <p:ph type="ctrTitle"/>
          </p:nvPr>
        </p:nvSpPr>
        <p:spPr>
          <a:xfrm>
            <a:off x="2665412" y="662936"/>
            <a:ext cx="8778542" cy="1815850"/>
          </a:xfrm>
        </p:spPr>
        <p:txBody>
          <a:bodyPr>
            <a:normAutofit/>
          </a:bodyPr>
          <a:lstStyle/>
          <a:p>
            <a:r>
              <a:rPr lang="bg-BG" dirty="0"/>
              <a:t>Сортиране чрез вмъкване и по метода на мехурчето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0C6385-68FB-4CC5-92CC-7E17E50279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36" y="3550645"/>
            <a:ext cx="2916310" cy="26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00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26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41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08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0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8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93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07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7880891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8893304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5707F924-1AFA-4476-8AB3-40F7E850D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05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00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26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41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08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77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8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08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07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8837612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9814606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E2489870-D3A9-4FAA-BFAE-9584B4B6A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98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08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26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41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08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77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8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07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1796402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2792429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D45E1408-F26D-4108-A409-0BC8D5125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20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08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26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41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08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77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8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07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2817812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3813839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2F2FACAE-C6F9-437C-A410-5C59E56FB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79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08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26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08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62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77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8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07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3808412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4804439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F0041AAD-F584-4282-93B0-BE68957C8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21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08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26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08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07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77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8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15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4875212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5871239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91D1BB52-7252-4F00-8089-1060B03D1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07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08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90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08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5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77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8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15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5865812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6861839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0A5CBB62-C335-4F12-B4BF-BE17899E7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57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08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90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08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5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77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8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15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6856412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7852439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ECBC6375-0C6D-4E93-AC92-063D30DEE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43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08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90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08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5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8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2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15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7875157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8871184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036DBFB3-05DF-41AC-B843-FA251B477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7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2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90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08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5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8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2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15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1779157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2775184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7AA2A489-8B3D-4A94-922F-3AFF2E866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99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Метод на мехурчето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Сортиране чрез вмъкване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Сравнение на алгоритмите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D1836D6-5906-49B3-804E-1CB622145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2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90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43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07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5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8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2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15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2769757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3765784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CFA761D9-BD95-4335-9E6E-5B59918B0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89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2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90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43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38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5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8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2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33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3813174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4809201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98BA83C4-7B01-4F38-AA75-6990CBFBD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92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2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38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43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09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5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8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2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33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4827157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5823184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C0CA39D7-3545-4ACF-B80C-F8A5E9882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52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2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38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43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09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5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8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2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33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5817757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6813784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BAB124C9-4786-43C8-B97D-3420554A1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91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2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38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43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09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5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8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2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33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6856412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7852439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84D6CF20-CE67-4291-B805-841E0B6D6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81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81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38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43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09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5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2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33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1779157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2775184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A4D6B44C-C912-4935-A731-A0AD48448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78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81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38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24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09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5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2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10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2817812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3813839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EC852677-75A5-41EE-BA31-B9ED9C1C9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89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81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55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49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09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5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2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10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3836557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4832584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7B95C629-479A-433C-B0B0-3B5E384C3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91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81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55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49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09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5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2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10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4827157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5823184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9CCA1CC8-3B87-443E-9EDB-90BB7926F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56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81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55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49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09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5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2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10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5893957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6889984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02A09E06-B688-4A41-8A69-4513E329F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45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Сортиране чрез метода на мехурчето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0413" y="1151121"/>
            <a:ext cx="11804822" cy="5570355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3200" dirty="0">
                <a:hlinkClick r:id="rId3"/>
              </a:rPr>
              <a:t>Метод на мехурчето (</a:t>
            </a:r>
            <a:r>
              <a:rPr lang="en-US" sz="3200" dirty="0">
                <a:hlinkClick r:id="rId3"/>
              </a:rPr>
              <a:t>bubble sort)</a:t>
            </a:r>
            <a:r>
              <a:rPr lang="en-US" sz="3200" dirty="0"/>
              <a:t> – </a:t>
            </a:r>
            <a:r>
              <a:rPr lang="bg-BG" sz="3200" dirty="0"/>
              <a:t>прост, но неефективен алгоритъм</a:t>
            </a:r>
            <a:r>
              <a:rPr lang="en-US" sz="3200" dirty="0"/>
              <a:t> (</a:t>
            </a:r>
            <a:r>
              <a:rPr lang="bg-BG" sz="3200" dirty="0">
                <a:hlinkClick r:id="rId4"/>
              </a:rPr>
              <a:t>онагледяване</a:t>
            </a:r>
            <a:r>
              <a:rPr lang="en-US" sz="3200" dirty="0"/>
              <a:t>)</a:t>
            </a:r>
          </a:p>
          <a:p>
            <a:pPr lvl="1"/>
            <a:r>
              <a:rPr lang="bg-BG" sz="3000" dirty="0"/>
              <a:t>Размяна на съседни елементи, които не са подредени, до пълно сортиране</a:t>
            </a:r>
            <a:endParaRPr lang="en-US" sz="3000" dirty="0"/>
          </a:p>
          <a:p>
            <a:pPr lvl="1"/>
            <a:r>
              <a:rPr lang="bg-BG" sz="3000" dirty="0"/>
              <a:t>Памет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O(1)</a:t>
            </a:r>
          </a:p>
          <a:p>
            <a:pPr lvl="1">
              <a:buClr>
                <a:srgbClr val="F0A22E"/>
              </a:buClr>
            </a:pPr>
            <a:r>
              <a:rPr lang="bg-BG" sz="2800" dirty="0">
                <a:solidFill>
                  <a:prstClr val="white"/>
                </a:solidFill>
              </a:rPr>
              <a:t>Стабилен</a:t>
            </a:r>
            <a:r>
              <a:rPr lang="en-US" sz="2800" dirty="0">
                <a:solidFill>
                  <a:prstClr val="white"/>
                </a:solidFill>
              </a:rPr>
              <a:t>: </a:t>
            </a:r>
            <a:r>
              <a:rPr lang="bg-BG" sz="2800" dirty="0">
                <a:solidFill>
                  <a:prstClr val="white"/>
                </a:solidFill>
              </a:rPr>
              <a:t>Да</a:t>
            </a:r>
            <a:endParaRPr lang="en-US" sz="2800" dirty="0">
              <a:solidFill>
                <a:prstClr val="white"/>
              </a:solidFill>
            </a:endParaRPr>
          </a:p>
          <a:p>
            <a:pPr lvl="1">
              <a:buClr>
                <a:srgbClr val="F0A22E"/>
              </a:buClr>
            </a:pPr>
            <a:r>
              <a:rPr lang="bg-BG" sz="2800" dirty="0">
                <a:solidFill>
                  <a:prstClr val="white"/>
                </a:solidFill>
              </a:rPr>
              <a:t>Метод</a:t>
            </a:r>
            <a:r>
              <a:rPr lang="en-US" sz="2800" dirty="0">
                <a:solidFill>
                  <a:prstClr val="white"/>
                </a:solidFill>
              </a:rPr>
              <a:t>: </a:t>
            </a:r>
            <a:r>
              <a:rPr lang="bg-BG" sz="2800" dirty="0">
                <a:solidFill>
                  <a:prstClr val="white"/>
                </a:solidFill>
              </a:rPr>
              <a:t>Размяна</a:t>
            </a:r>
            <a:endParaRPr lang="en-US" sz="2800" dirty="0">
              <a:solidFill>
                <a:prstClr val="white"/>
              </a:solidFill>
            </a:endParaRPr>
          </a:p>
          <a:p>
            <a:pPr lvl="1"/>
            <a:endParaRPr lang="en-US" sz="3000" dirty="0"/>
          </a:p>
          <a:p>
            <a:pPr marL="377887" lvl="1" indent="0">
              <a:buFont typeface="Wingdings" panose="05000000000000000000" pitchFamily="2" charset="2"/>
              <a:buNone/>
            </a:pPr>
            <a:endParaRPr lang="en-US" sz="280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CC9C376-FF95-4EED-AD02-030792E57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10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55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49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09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9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2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10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1779157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2775184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4986A81A-573F-4DBA-81BB-0A1EB69E9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80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10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55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49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09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9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2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10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2817812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3813839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85AF90B5-F402-4CE6-AF2A-CFCBBDB71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87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10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55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49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09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9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2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10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3836557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4832584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4FDDEB6D-B3D7-4816-97D4-D4A295131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22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10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55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49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09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9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2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10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4903357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5899384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273D8A63-9651-4A11-8729-DEA2D8990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55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63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55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49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87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9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2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10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1827212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2823239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B7465E5F-B97D-453E-A5EC-AC6C09707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26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63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55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49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87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9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2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10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2769757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3765784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E895318C-6946-4470-A3ED-4D15E2997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58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63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55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49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87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9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2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10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3836557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4832584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E0F2CF5E-ACFA-4427-ACCF-0A7E2B118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10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69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55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80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87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9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2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10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1779157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2775184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B98E65D9-2DC5-450F-A22D-C0FE7278E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16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69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55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80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87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9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2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10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2817812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3813839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AA27435E-17A8-410C-890C-E202FE996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6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24" y="2973324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38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80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87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94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25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9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10" y="2971800"/>
            <a:ext cx="932848" cy="1354494"/>
          </a:xfrm>
          <a:prstGeom prst="rect">
            <a:avLst/>
          </a:prstGeom>
        </p:spPr>
      </p:pic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977FE517-7311-42C7-A021-D4158739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82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00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89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63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08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40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0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88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48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1783622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2796035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89C42E4B-473F-4890-91E2-E63265613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99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Сравнение на сортиращите алгоритми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842456"/>
              </p:ext>
            </p:extLst>
          </p:nvPr>
        </p:nvGraphicFramePr>
        <p:xfrm>
          <a:off x="433200" y="1219200"/>
          <a:ext cx="11274297" cy="2286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9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20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Име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Най-добре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Средно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Най-зле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Памет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Стабилен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Метод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954">
                <a:tc>
                  <a:txBody>
                    <a:bodyPr/>
                    <a:lstStyle/>
                    <a:p>
                      <a:pPr algn="ctr"/>
                      <a:r>
                        <a:rPr lang="en-US" sz="2600" noProof="1">
                          <a:hlinkClick r:id="rId2"/>
                        </a:rPr>
                        <a:t>SelectionSort</a:t>
                      </a:r>
                      <a:endParaRPr lang="en-US" sz="2600" noProof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Не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Селекция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954">
                <a:tc>
                  <a:txBody>
                    <a:bodyPr/>
                    <a:lstStyle/>
                    <a:p>
                      <a:pPr algn="ctr"/>
                      <a:r>
                        <a:rPr lang="en-US" sz="2600" noProof="1">
                          <a:hlinkClick r:id="rId3"/>
                        </a:rPr>
                        <a:t>BubbleSort</a:t>
                      </a:r>
                      <a:endParaRPr lang="en-US" sz="2600" noProof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Да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Размяна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28FF370-A00E-44A6-BA2E-762CCC8D4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91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90413" y="1151121"/>
            <a:ext cx="11804822" cy="5570355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3200" dirty="0">
                <a:hlinkClick r:id="rId2"/>
              </a:rPr>
              <a:t>Сортиране чрез вмъкване (</a:t>
            </a:r>
            <a:r>
              <a:rPr lang="en-US" sz="3200" dirty="0">
                <a:hlinkClick r:id="rId2"/>
              </a:rPr>
              <a:t>insertion sort)</a:t>
            </a:r>
            <a:r>
              <a:rPr lang="en-US" sz="3200" dirty="0"/>
              <a:t> – </a:t>
            </a:r>
            <a:r>
              <a:rPr lang="bg-BG" sz="3200" dirty="0"/>
              <a:t>прост, но неефективен алгоритъм</a:t>
            </a:r>
            <a:r>
              <a:rPr lang="en-US" sz="3200" dirty="0"/>
              <a:t> (</a:t>
            </a:r>
            <a:r>
              <a:rPr lang="bg-BG" sz="3200" dirty="0">
                <a:hlinkClick r:id="rId3"/>
              </a:rPr>
              <a:t>онагледяване</a:t>
            </a:r>
            <a:r>
              <a:rPr lang="en-US" sz="3200" dirty="0"/>
              <a:t>)</a:t>
            </a:r>
          </a:p>
          <a:p>
            <a:pPr lvl="1"/>
            <a:r>
              <a:rPr lang="bg-BG" sz="3000" dirty="0"/>
              <a:t>Преместване на първия несортиран елемент  наляво на мястото му</a:t>
            </a:r>
            <a:endParaRPr lang="en-US" sz="3000" dirty="0"/>
          </a:p>
          <a:p>
            <a:pPr lvl="1"/>
            <a:r>
              <a:rPr lang="bg-BG" sz="3000" dirty="0"/>
              <a:t>Памет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O(1)</a:t>
            </a:r>
          </a:p>
          <a:p>
            <a:pPr lvl="1">
              <a:buClr>
                <a:srgbClr val="F0A22E"/>
              </a:buClr>
            </a:pPr>
            <a:r>
              <a:rPr lang="bg-BG" sz="2800" dirty="0">
                <a:solidFill>
                  <a:prstClr val="white"/>
                </a:solidFill>
              </a:rPr>
              <a:t>Стабилен</a:t>
            </a:r>
            <a:r>
              <a:rPr lang="en-US" sz="2800" dirty="0">
                <a:solidFill>
                  <a:prstClr val="white"/>
                </a:solidFill>
              </a:rPr>
              <a:t>: </a:t>
            </a:r>
            <a:r>
              <a:rPr lang="bg-BG" sz="2800" dirty="0">
                <a:solidFill>
                  <a:prstClr val="white"/>
                </a:solidFill>
              </a:rPr>
              <a:t>Да</a:t>
            </a:r>
            <a:endParaRPr lang="en-US" sz="2800" dirty="0">
              <a:solidFill>
                <a:prstClr val="white"/>
              </a:solidFill>
            </a:endParaRPr>
          </a:p>
          <a:p>
            <a:pPr lvl="1">
              <a:buClr>
                <a:srgbClr val="F0A22E"/>
              </a:buClr>
            </a:pPr>
            <a:r>
              <a:rPr lang="bg-BG" sz="2800" dirty="0">
                <a:solidFill>
                  <a:prstClr val="white"/>
                </a:solidFill>
              </a:rPr>
              <a:t>Метод</a:t>
            </a:r>
            <a:r>
              <a:rPr lang="en-US" sz="2800" dirty="0">
                <a:solidFill>
                  <a:prstClr val="white"/>
                </a:solidFill>
              </a:rPr>
              <a:t>: </a:t>
            </a:r>
            <a:r>
              <a:rPr lang="bg-BG" sz="2800" dirty="0">
                <a:solidFill>
                  <a:prstClr val="white"/>
                </a:solidFill>
              </a:rPr>
              <a:t>Вмъкване</a:t>
            </a:r>
            <a:endParaRPr lang="en-US" sz="2800" dirty="0">
              <a:solidFill>
                <a:prstClr val="white"/>
              </a:solidFill>
            </a:endParaRPr>
          </a:p>
          <a:p>
            <a:pPr lvl="1"/>
            <a:endParaRPr lang="en-US" sz="3000" dirty="0"/>
          </a:p>
          <a:p>
            <a:pPr marL="377887" lvl="1" indent="0">
              <a:buFont typeface="Wingdings" panose="05000000000000000000" pitchFamily="2" charset="2"/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Сортиране чрез вмъкване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903F0D9-97B1-4EE6-BBC5-C6EE9E33C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0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Сравнение на сортиращите алгоритми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300437"/>
              </p:ext>
            </p:extLst>
          </p:nvPr>
        </p:nvGraphicFramePr>
        <p:xfrm>
          <a:off x="458915" y="1385658"/>
          <a:ext cx="11274297" cy="2957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9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20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Име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Най-добре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Средно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Най-зле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Памет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Стабилен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Метод</a:t>
                      </a:r>
                      <a:endParaRPr lang="en-US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954">
                <a:tc>
                  <a:txBody>
                    <a:bodyPr/>
                    <a:lstStyle/>
                    <a:p>
                      <a:pPr algn="ctr"/>
                      <a:r>
                        <a:rPr lang="en-US" sz="2600" noProof="1">
                          <a:hlinkClick r:id="rId2"/>
                        </a:rPr>
                        <a:t>SelectionSort</a:t>
                      </a:r>
                      <a:endParaRPr lang="en-US" sz="2600" noProof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Не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Селекция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954">
                <a:tc>
                  <a:txBody>
                    <a:bodyPr/>
                    <a:lstStyle/>
                    <a:p>
                      <a:pPr algn="ctr"/>
                      <a:r>
                        <a:rPr lang="en-US" sz="2600" noProof="1">
                          <a:hlinkClick r:id="rId3"/>
                        </a:rPr>
                        <a:t>BubbleSort</a:t>
                      </a:r>
                      <a:endParaRPr lang="en-US" sz="2600" noProof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Да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Размяна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954">
                <a:tc>
                  <a:txBody>
                    <a:bodyPr/>
                    <a:lstStyle/>
                    <a:p>
                      <a:pPr algn="ctr"/>
                      <a:r>
                        <a:rPr lang="en-US" sz="2600" noProof="1">
                          <a:hlinkClick r:id="rId4"/>
                        </a:rPr>
                        <a:t>InsertionSort</a:t>
                      </a:r>
                      <a:endParaRPr lang="en-US" sz="2600" noProof="1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US" sz="2600" kern="1200" baseline="300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600" b="1" kern="1200" baseline="300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600" b="1" kern="1200" noProof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Да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600" noProof="1">
                          <a:solidFill>
                            <a:schemeClr val="tx1"/>
                          </a:solidFill>
                        </a:rPr>
                        <a:t>Вмъкване</a:t>
                      </a:r>
                      <a:endParaRPr lang="en-US" sz="2600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E8FF619-3D25-4F30-B511-861945852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221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562" y="1676401"/>
            <a:ext cx="2680606" cy="229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4" y="1151122"/>
            <a:ext cx="8342398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Метод на мехурчето</a:t>
            </a:r>
            <a:r>
              <a:rPr lang="en-US" sz="3200" dirty="0"/>
              <a:t>: 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Прост, но неефективен алгоритъм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Стабилен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Метод: размяна на елементи</a:t>
            </a:r>
            <a:endParaRPr lang="en-US" sz="3000" dirty="0"/>
          </a:p>
          <a:p>
            <a:pPr>
              <a:lnSpc>
                <a:spcPct val="100000"/>
              </a:lnSpc>
            </a:pPr>
            <a:r>
              <a:rPr lang="bg-BG" sz="3200" dirty="0"/>
              <a:t>Сортиране чрез вмъкване</a:t>
            </a:r>
            <a:r>
              <a:rPr lang="en-US" sz="3200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Прост, но неефективен алгоритъм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Стабилен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Метод: вмъкване на елементи</a:t>
            </a:r>
            <a:endParaRPr lang="en-US" sz="3000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A5041D7F-B49F-46C0-8FE5-BC28299E0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23173" cy="1110780"/>
          </a:xfrm>
        </p:spPr>
        <p:txBody>
          <a:bodyPr/>
          <a:lstStyle/>
          <a:p>
            <a:r>
              <a:rPr lang="bg-BG" dirty="0"/>
              <a:t>Сортиране чрез вмъкване и с метод на мехурчето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389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88B12CDE-B574-434F-A356-77509E81C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0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00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89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63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08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40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0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88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48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2794140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3806553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7D49879C-4FCC-4CF4-A4B0-CC1792FAF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84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00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89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63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08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0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88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38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48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3840079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4852492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3EE06FF8-7309-4FDA-B0AB-78CCA8B98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68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00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89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41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08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0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88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07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48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4875212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5887625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DC0AAD96-9CFB-4884-9F33-D485375B6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86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00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89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41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08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0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88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48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07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5877571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6889984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00ED9457-024F-40EB-AB39-9B75D5D48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56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метода на мехурчето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A442E-4061-4DD0-8A6B-F3C582846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00" y="2971800"/>
            <a:ext cx="932848" cy="135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5039F-C0B9-4E99-82F5-8A17BAD1D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26" y="2971800"/>
            <a:ext cx="932848" cy="1354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289FDF-E381-4206-B35A-0D6090F62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41" y="2971800"/>
            <a:ext cx="932848" cy="1354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CE26-06A1-4C1C-B95C-2D12F83FE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08" y="2971800"/>
            <a:ext cx="932848" cy="1354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2AF3-38AD-41E6-9E35-5DB201A6D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21" y="2971800"/>
            <a:ext cx="932848" cy="1354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C63D74-EA2F-4DDD-B378-74EF870F0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01" y="2971800"/>
            <a:ext cx="932848" cy="1354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7EF1E2-F1EB-4653-9064-DD9942315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88" y="2971800"/>
            <a:ext cx="932848" cy="1354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8C7E05-62FC-4158-8589-362FBE2DF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45" y="2971800"/>
            <a:ext cx="932848" cy="13544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33336D-9222-4929-A1C2-3529D9018C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07" y="2971800"/>
            <a:ext cx="932848" cy="1354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2409C-D5D9-4579-94FE-E64D8D29D274}"/>
              </a:ext>
            </a:extLst>
          </p:cNvPr>
          <p:cNvSpPr txBox="1"/>
          <p:nvPr/>
        </p:nvSpPr>
        <p:spPr>
          <a:xfrm>
            <a:off x="6868171" y="244858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DD62A-ED67-42DF-B9EA-2BA9FBD5C6C3}"/>
              </a:ext>
            </a:extLst>
          </p:cNvPr>
          <p:cNvSpPr txBox="1"/>
          <p:nvPr/>
        </p:nvSpPr>
        <p:spPr>
          <a:xfrm>
            <a:off x="7880584" y="2448580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j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96265A53-1788-4625-8812-607620FCF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49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7163</TotalTime>
  <Words>731</Words>
  <Application>Microsoft Office PowerPoint</Application>
  <PresentationFormat>Custom</PresentationFormat>
  <Paragraphs>252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Consolas</vt:lpstr>
      <vt:lpstr>Wingdings</vt:lpstr>
      <vt:lpstr>Wingdings 2</vt:lpstr>
      <vt:lpstr>SoftUni 16x9</vt:lpstr>
      <vt:lpstr>Сортиране чрез вмъкване и по метода на мехурчето</vt:lpstr>
      <vt:lpstr>Съдържание</vt:lpstr>
      <vt:lpstr>Сортиране чрез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Пример за метода на мехурчето</vt:lpstr>
      <vt:lpstr>Сравнение на сортиращите алгоритми</vt:lpstr>
      <vt:lpstr>Сортиране чрез вмъкване</vt:lpstr>
      <vt:lpstr>Сравнение на сортиращите алгоритми</vt:lpstr>
      <vt:lpstr>Обобщение</vt:lpstr>
      <vt:lpstr>Сортиране чрез вмъкване и с метод на мехурчето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Sorting and Searching</dc:title>
  <dc:subject>Software Development Course</dc:subject>
  <dc:creator>Software University Foundation</dc:creator>
  <cp:keywords>data structures; algorithms; complexity; asymptotic notation; trees; lists; graphs; programming;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2019-12-17T07:39:51Z</dcterms:modified>
  <cp:category>Data Structures; Algorithms; COmplexity; Asymptotic Notation; Trees; Lists; Graphs; Programming; SoftUni; Software University; Programming; Software Development; Software Engineering; Course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