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7"/>
  </p:notesMasterIdLst>
  <p:handoutMasterIdLst>
    <p:handoutMasterId r:id="rId18"/>
  </p:handoutMasterIdLst>
  <p:sldIdLst>
    <p:sldId id="394" r:id="rId3"/>
    <p:sldId id="595" r:id="rId4"/>
    <p:sldId id="596" r:id="rId5"/>
    <p:sldId id="597" r:id="rId6"/>
    <p:sldId id="598" r:id="rId7"/>
    <p:sldId id="599" r:id="rId8"/>
    <p:sldId id="600" r:id="rId9"/>
    <p:sldId id="601" r:id="rId10"/>
    <p:sldId id="602" r:id="rId11"/>
    <p:sldId id="603" r:id="rId12"/>
    <p:sldId id="604" r:id="rId13"/>
    <p:sldId id="605" r:id="rId14"/>
    <p:sldId id="594" r:id="rId15"/>
    <p:sldId id="481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A90E2600-756B-4D71-9D9B-C34CCEAAF7FF}">
          <p14:sldIdLst>
            <p14:sldId id="394"/>
            <p14:sldId id="595"/>
            <p14:sldId id="596"/>
            <p14:sldId id="597"/>
            <p14:sldId id="598"/>
            <p14:sldId id="599"/>
            <p14:sldId id="600"/>
            <p14:sldId id="601"/>
            <p14:sldId id="602"/>
            <p14:sldId id="603"/>
            <p14:sldId id="604"/>
            <p14:sldId id="605"/>
          </p14:sldIdLst>
        </p14:section>
        <p14:section name="Conclusion" id="{229025C2-48C7-4C71-A25B-DA66BA8CB605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C778A152-5BC6-4D17-9E1A-7B298D9EF5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357399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7D6E249-EE06-444F-ABC1-3AC21C50DAC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450154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DEE87BE-EB80-491E-A107-28DE56B0DA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53654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2A8CF02-3AA4-4FE3-A06D-880DA6929B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991362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D1EA141-C5C4-4F54-848C-621E88CE9C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05007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7FCD612-5B73-46A4-BE81-E9FA367A64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061679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0C2DEAC-2C00-466D-AA09-28E5461D96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705122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84E4F06-C870-4D27-A51F-19594B64BC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90896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1293812" y="838200"/>
            <a:ext cx="10272499" cy="16002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Компонентно тестване</a:t>
            </a:r>
            <a:r>
              <a:rPr lang="en-US" dirty="0"/>
              <a:t>: </a:t>
            </a:r>
            <a:r>
              <a:rPr lang="bg-BG" dirty="0"/>
              <a:t>утвърдени практики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58" y="3735977"/>
            <a:ext cx="4652811" cy="254317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399660" cy="2524722"/>
            <a:chOff x="745783" y="3624633"/>
            <a:chExt cx="5399660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433389" y="3706052"/>
              <a:ext cx="712054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7"/>
                </a:rPr>
                <a:t>https://it-kariera.mon.bg/e-learning/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62604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>
            <a:normAutofit/>
          </a:bodyPr>
          <a:lstStyle/>
          <a:p>
            <a:r>
              <a:rPr lang="bg-BG" dirty="0">
                <a:latin typeface="+mj-lt"/>
              </a:rPr>
              <a:t>Рефакторирайте тестовете за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Axe</a:t>
            </a:r>
            <a:r>
              <a:rPr lang="en-US" dirty="0">
                <a:latin typeface="+mj-lt"/>
              </a:rPr>
              <a:t> </a:t>
            </a:r>
            <a:r>
              <a:rPr lang="bg-BG" dirty="0">
                <a:latin typeface="+mj-lt"/>
              </a:rPr>
              <a:t>и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Dummy</a:t>
            </a:r>
            <a:r>
              <a:rPr lang="en-US" dirty="0">
                <a:latin typeface="+mj-lt"/>
              </a:rPr>
              <a:t> </a:t>
            </a:r>
            <a:r>
              <a:rPr lang="bg-BG" dirty="0">
                <a:latin typeface="+mj-lt"/>
              </a:rPr>
              <a:t>класовете</a:t>
            </a:r>
            <a:endParaRPr lang="en-US" dirty="0">
              <a:latin typeface="+mj-lt"/>
            </a:endParaRPr>
          </a:p>
          <a:p>
            <a:r>
              <a:rPr lang="bg-BG" dirty="0">
                <a:latin typeface="+mj-lt"/>
              </a:rPr>
              <a:t>Уверете се, че:</a:t>
            </a:r>
            <a:endParaRPr lang="en-US" dirty="0">
              <a:latin typeface="+mj-lt"/>
            </a:endParaRPr>
          </a:p>
          <a:p>
            <a:pPr lvl="1"/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Имената </a:t>
            </a:r>
            <a:r>
              <a:rPr lang="bg-BG" dirty="0">
                <a:latin typeface="+mj-lt"/>
              </a:rPr>
              <a:t>на тест методите са</a:t>
            </a:r>
            <a:r>
              <a:rPr lang="en-US" dirty="0">
                <a:latin typeface="+mj-lt"/>
              </a:rPr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описателни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lvl="1"/>
            <a:r>
              <a:rPr lang="bg-BG" dirty="0">
                <a:latin typeface="+mj-lt"/>
              </a:rPr>
              <a:t>Използвате</a:t>
            </a:r>
            <a:r>
              <a:rPr lang="en-US" dirty="0">
                <a:latin typeface="+mj-lt"/>
              </a:rPr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подходящи твърдения</a:t>
            </a:r>
            <a:r>
              <a:rPr lang="en-US" dirty="0">
                <a:latin typeface="+mj-lt"/>
              </a:rPr>
              <a:t> (assert equals </a:t>
            </a:r>
            <a:r>
              <a:rPr lang="bg-BG" dirty="0">
                <a:latin typeface="+mj-lt"/>
              </a:rPr>
              <a:t>с/у</a:t>
            </a:r>
            <a:r>
              <a:rPr lang="en-US" dirty="0">
                <a:latin typeface="+mj-lt"/>
              </a:rPr>
              <a:t> assert true)</a:t>
            </a:r>
          </a:p>
          <a:p>
            <a:pPr lvl="1"/>
            <a:r>
              <a:rPr lang="bg-BG" dirty="0">
                <a:latin typeface="+mj-lt"/>
              </a:rPr>
              <a:t>Използвате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съобщения за твърденията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lvl="1"/>
            <a:r>
              <a:rPr lang="bg-BG" dirty="0">
                <a:latin typeface="+mj-lt"/>
              </a:rPr>
              <a:t>Няма</a:t>
            </a:r>
            <a:r>
              <a:rPr lang="en-US" dirty="0">
                <a:latin typeface="+mj-lt"/>
              </a:rPr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магически числа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lvl="1"/>
            <a:r>
              <a:rPr lang="bg-BG" dirty="0">
                <a:latin typeface="+mj-lt"/>
              </a:rPr>
              <a:t>Няма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повторение на кода</a:t>
            </a:r>
            <a:r>
              <a:rPr lang="en-US" dirty="0">
                <a:latin typeface="+mj-lt"/>
              </a:rPr>
              <a:t> (</a:t>
            </a:r>
            <a:r>
              <a:rPr lang="bg-BG" dirty="0">
                <a:latin typeface="+mj-lt"/>
              </a:rPr>
              <a:t>Не се повтаряйте</a:t>
            </a:r>
            <a:r>
              <a:rPr lang="en-US" dirty="0">
                <a:latin typeface="+mj-lt"/>
              </a:rPr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Рефакториране на тестове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D36A8D4C-202C-41F0-B722-5718F1AFC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65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Рефакториране на тестове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4116" y="1295400"/>
            <a:ext cx="10840496" cy="489364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const int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AxeAttack 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 2;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const int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AxeDurability 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 2;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const int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DummyHealth 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 20;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const int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DummyXP 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 20;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Axe axe;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Dummy dummy;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[SetUp]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void TestInit()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this.axe = new Axe(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AxeAttack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AxeDurability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this.dummy = new Dummy(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DummyHealth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DummyXP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  <a:endParaRPr lang="en-US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F3164F6A-BDC8-498A-947B-D711020A5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03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Рефакториране на тестове (2)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1812" y="845471"/>
            <a:ext cx="10840496" cy="600164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[Test]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void AxeLosesDurabilyAfterAttack()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axe.Attack(dummy);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Assert.AreEqual(1, axe.DurabilityPoints,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 "Axe Durability doesn't change after attack");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[Test]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void BrokenAxeCantAttack()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axe.Attack(dummy);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axe.Attack(dummy);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var ex = Assert.Throws&lt;InvalidOperationException&gt;(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                      () =&gt; axe.Attack(dummy));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Assert.That(ex.Message, Is.EqualTo("Axe is broken."));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53474DB7-0AA2-46FC-86C3-1F62DAC5D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93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Компонентно тестване</a:t>
            </a:r>
            <a:r>
              <a:rPr lang="en-US" dirty="0"/>
              <a:t>: </a:t>
            </a:r>
            <a:r>
              <a:rPr lang="bg-BG" dirty="0"/>
              <a:t>утвърдени практики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591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C0427472-ABB6-468D-8D87-75358BD49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80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858190"/>
            <a:ext cx="10363200" cy="820600"/>
          </a:xfrm>
        </p:spPr>
        <p:txBody>
          <a:bodyPr/>
          <a:lstStyle/>
          <a:p>
            <a:r>
              <a:rPr lang="bg-BG" dirty="0"/>
              <a:t>Добри практики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3" y="5757966"/>
            <a:ext cx="10363200" cy="719034"/>
          </a:xfrm>
        </p:spPr>
        <p:txBody>
          <a:bodyPr/>
          <a:lstStyle/>
          <a:p>
            <a:r>
              <a:rPr lang="bg-BG" dirty="0"/>
              <a:t>Как да пишем добри тестове?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9384" y="1295400"/>
            <a:ext cx="3866227" cy="3063311"/>
          </a:xfrm>
          <a:prstGeom prst="roundRect">
            <a:avLst>
              <a:gd name="adj" fmla="val 3589"/>
            </a:avLst>
          </a:prstGeom>
          <a:noFill/>
          <a:ln w="9525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0FE1E4D-A7F2-4361-AF41-025E274A0F88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5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b="1" dirty="0"/>
              <a:t>Условно твърдение</a:t>
            </a:r>
            <a:endParaRPr lang="en-GB" b="1" dirty="0"/>
          </a:p>
          <a:p>
            <a:endParaRPr lang="en-GB" b="1" dirty="0"/>
          </a:p>
          <a:p>
            <a:r>
              <a:rPr lang="bg-BG" b="1" dirty="0"/>
              <a:t>Сравнително твърдение</a:t>
            </a:r>
            <a:endParaRPr lang="en-GB" b="1" dirty="0"/>
          </a:p>
          <a:p>
            <a:endParaRPr lang="en-GB" b="1" dirty="0"/>
          </a:p>
          <a:p>
            <a:pPr>
              <a:spcBef>
                <a:spcPts val="1200"/>
              </a:spcBef>
            </a:pPr>
            <a:r>
              <a:rPr lang="bg-BG" b="1" dirty="0"/>
              <a:t>Твърдение за проверка на изключение</a:t>
            </a:r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Твърдения</a:t>
            </a:r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4212" y="3301425"/>
            <a:ext cx="10720449" cy="58477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Assert.AreEqual(</a:t>
            </a:r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expected</a:t>
            </a:r>
            <a:r>
              <a:rPr lang="en-GB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value, </a:t>
            </a:r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actual</a:t>
            </a:r>
            <a:r>
              <a:rPr lang="en-GB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value);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4212" y="1828800"/>
            <a:ext cx="10726373" cy="58477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Assert.IsTrue(bool </a:t>
            </a:r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condition</a:t>
            </a:r>
            <a:r>
              <a:rPr lang="en-GB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string </a:t>
            </a:r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message</a:t>
            </a:r>
            <a:r>
              <a:rPr lang="en-GB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4212" y="4774050"/>
            <a:ext cx="10720448" cy="107721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Assert.Throws(</a:t>
            </a:r>
          </a:p>
          <a:p>
            <a:pPr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Type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expectedExceptionType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TestDelegate 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code);</a:t>
            </a: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D71E6E5A-06A1-4EEE-8F83-D30AA998E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5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b="1" dirty="0"/>
              <a:t>Низово твърдение</a:t>
            </a:r>
            <a:endParaRPr lang="en-GB" b="1" dirty="0"/>
          </a:p>
          <a:p>
            <a:endParaRPr lang="en-GB" sz="2800" b="1" dirty="0"/>
          </a:p>
          <a:p>
            <a:endParaRPr lang="en-GB" sz="1400" b="1" dirty="0"/>
          </a:p>
          <a:p>
            <a:r>
              <a:rPr lang="bg-BG" b="1" dirty="0"/>
              <a:t>Твърдение за колекция</a:t>
            </a:r>
            <a:endParaRPr lang="en-GB" b="1" dirty="0"/>
          </a:p>
          <a:p>
            <a:endParaRPr lang="en-GB" b="1" dirty="0"/>
          </a:p>
          <a:p>
            <a:endParaRPr lang="en-GB" sz="1200" b="1" dirty="0"/>
          </a:p>
          <a:p>
            <a:r>
              <a:rPr lang="bg-BG" b="1" dirty="0"/>
              <a:t>Файлово твърдение</a:t>
            </a:r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Твърдения </a:t>
            </a:r>
            <a:r>
              <a:rPr lang="en-US" dirty="0"/>
              <a:t>(2)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4212" y="1752600"/>
            <a:ext cx="10726373" cy="107721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StringAssert.Contains</a:t>
            </a:r>
          </a:p>
          <a:p>
            <a:pPr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(string expected, string actual);</a:t>
            </a:r>
            <a:endParaRPr lang="en-GB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4212" y="3429000"/>
            <a:ext cx="10720448" cy="107721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CollectionAssert.Contains</a:t>
            </a:r>
          </a:p>
          <a:p>
            <a:pPr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(IEnumerable expected, object actual);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84212" y="5143677"/>
            <a:ext cx="10720448" cy="107721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FileAssert.AreEqual</a:t>
            </a:r>
          </a:p>
          <a:p>
            <a:pPr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(FileInfo expected, FileInfo actual);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52F1EBA6-B7F0-4799-8680-846E67863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5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IsTrue(condition)</a:t>
            </a:r>
            <a:endParaRPr lang="en-GB" b="1" noProof="1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lvl="1"/>
            <a:endParaRPr lang="en-GB" noProof="1"/>
          </a:p>
          <a:p>
            <a:pPr lvl="1"/>
            <a:endParaRPr lang="en-GB" b="1" noProof="1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>
              <a:spcBef>
                <a:spcPts val="1200"/>
              </a:spcBef>
            </a:pPr>
            <a:endParaRPr lang="en-GB" sz="1200" b="1" noProof="1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>
              <a:spcBef>
                <a:spcPts val="1200"/>
              </a:spcBef>
            </a:pPr>
            <a:r>
              <a:rPr lang="en-GB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AreEqual(expected, actual)</a:t>
            </a:r>
            <a:endParaRPr lang="en-GB" b="1" noProof="1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endParaRPr lang="en-GB" noProof="1"/>
          </a:p>
          <a:p>
            <a:endParaRPr lang="en-GB" noProof="1"/>
          </a:p>
          <a:p>
            <a:endParaRPr lang="en-GB" noProof="1"/>
          </a:p>
          <a:p>
            <a:endParaRPr lang="en-GB" noProof="1"/>
          </a:p>
          <a:p>
            <a:pPr lvl="1"/>
            <a:endParaRPr lang="en-GB" noProof="1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IsTrue()</a:t>
            </a:r>
            <a:r>
              <a:rPr lang="en-GB" noProof="1"/>
              <a:t> </a:t>
            </a:r>
            <a:r>
              <a:rPr lang="bg-BG" noProof="1"/>
              <a:t>с/у</a:t>
            </a:r>
            <a:r>
              <a:rPr lang="en-GB" noProof="1"/>
              <a:t> </a:t>
            </a:r>
            <a:r>
              <a:rPr lang="en-GB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AreEqual()</a:t>
            </a:r>
            <a:endParaRPr lang="en-GB" noProof="1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664116" y="1828800"/>
            <a:ext cx="10840496" cy="58477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Assert.IsTrue(axe.DurabilityPoints == 12);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8012" y="4419600"/>
            <a:ext cx="10840496" cy="58477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Assert.AreEqual(12, axe.DurabilityPoints);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3351212" y="5424071"/>
            <a:ext cx="4419600" cy="880904"/>
          </a:xfrm>
          <a:prstGeom prst="wedgeRoundRectCallout">
            <a:avLst>
              <a:gd name="adj1" fmla="val 55145"/>
              <a:gd name="adj2" fmla="val -2252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chemeClr val="tx1"/>
                </a:solidFill>
                <a:latin typeface="+mj-lt"/>
              </a:rPr>
              <a:t>По-добро описание, когато очакваме стойност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4621" b="16355"/>
          <a:stretch/>
        </p:blipFill>
        <p:spPr>
          <a:xfrm>
            <a:off x="8136946" y="5356890"/>
            <a:ext cx="3367665" cy="8344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2774" y="2667000"/>
            <a:ext cx="3367666" cy="895449"/>
          </a:xfrm>
          <a:prstGeom prst="rect">
            <a:avLst/>
          </a:prstGeom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4265612" y="2667000"/>
            <a:ext cx="3538781" cy="880904"/>
          </a:xfrm>
          <a:prstGeom prst="wedgeRoundRectCallout">
            <a:avLst>
              <a:gd name="adj1" fmla="val 55145"/>
              <a:gd name="adj2" fmla="val -2252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chemeClr val="tx1"/>
                </a:solidFill>
                <a:latin typeface="+mj-lt"/>
              </a:rPr>
              <a:t>Дава само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True/False </a:t>
            </a:r>
            <a:r>
              <a:rPr lang="bg-BG" sz="2800" dirty="0">
                <a:solidFill>
                  <a:schemeClr val="tx1"/>
                </a:solidFill>
                <a:latin typeface="+mj-lt"/>
              </a:rPr>
              <a:t>информация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196DC122-4117-4B4D-A5FC-7F387429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7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dirty="0">
                <a:latin typeface="+mj-lt"/>
              </a:rPr>
              <a:t>Твърденията могат да</a:t>
            </a:r>
            <a:r>
              <a:rPr lang="en-US" dirty="0">
                <a:latin typeface="+mj-lt"/>
              </a:rPr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показват съобщения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lvl="1"/>
            <a:r>
              <a:rPr lang="bg-BG" dirty="0">
                <a:latin typeface="+mj-lt"/>
              </a:rPr>
              <a:t>Помагат</a:t>
            </a:r>
            <a:r>
              <a:rPr lang="en-US" dirty="0">
                <a:latin typeface="+mj-lt"/>
              </a:rPr>
              <a:t> </a:t>
            </a:r>
            <a:r>
              <a:rPr lang="bg-BG" dirty="0">
                <a:latin typeface="+mj-lt"/>
              </a:rPr>
              <a:t>с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диагностиката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Съобщения при твърдения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21564" y="2673225"/>
            <a:ext cx="11277600" cy="107721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Assert.AreEqual(12, axe.DurabilityPoints,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"Axe Durability doesn't change after attack"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  <a:endParaRPr lang="en-GB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2360612" y="5104469"/>
            <a:ext cx="3721901" cy="872658"/>
          </a:xfrm>
          <a:prstGeom prst="wedgeRoundRectCallout">
            <a:avLst>
              <a:gd name="adj1" fmla="val 58298"/>
              <a:gd name="adj2" fmla="val -2252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chemeClr val="tx1"/>
                </a:solidFill>
                <a:latin typeface="+mj-lt"/>
              </a:rPr>
              <a:t>Помага за намирането на проблема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864" y="4867888"/>
            <a:ext cx="4485094" cy="1510405"/>
          </a:xfrm>
          <a:prstGeom prst="rect">
            <a:avLst/>
          </a:prstGeom>
        </p:spPr>
      </p:pic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C5B1DA7C-EC47-47DF-83EB-701CB0E38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bg-BG" dirty="0"/>
              <a:t>Избягвайте употребата на магически числа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Магически числа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3213" y="1847195"/>
            <a:ext cx="11582400" cy="440120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const int axeDurability = 10;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const int axeAttack = 10;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GB" sz="27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[Test]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void AxeLosesDurabilyAfterAttack()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Axe axe = new Axe(</a:t>
            </a:r>
            <a:r>
              <a:rPr lang="en-GB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axeDurability</a:t>
            </a:r>
            <a:r>
              <a:rPr lang="en-GB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</a:t>
            </a:r>
            <a:r>
              <a:rPr lang="en-GB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axeAttack</a:t>
            </a:r>
            <a:r>
              <a:rPr lang="en-GB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GB" sz="27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Assert.AreEqual(</a:t>
            </a:r>
            <a:r>
              <a:rPr lang="en-GB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axeDurability</a:t>
            </a:r>
            <a:r>
              <a:rPr lang="en-GB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axe.DurabilityPoints, "…");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150CDA2-3066-488A-8154-F76992885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83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Не се повтаряйте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4212" y="1219200"/>
            <a:ext cx="10840496" cy="501675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BankAccount account;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GB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[SetUp]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void </a:t>
            </a:r>
            <a:r>
              <a:rPr lang="en-GB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TestInit()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this.account = new BankAccount();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GB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[TearDown]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void TestCleanUp() {}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817812" y="1752600"/>
            <a:ext cx="3286648" cy="880904"/>
          </a:xfrm>
          <a:prstGeom prst="wedgeRoundRectCallout">
            <a:avLst>
              <a:gd name="adj1" fmla="val -64480"/>
              <a:gd name="adj2" fmla="val 3379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chemeClr val="tx1"/>
                </a:solidFill>
                <a:latin typeface="+mj-lt"/>
              </a:rPr>
              <a:t>Изпълнява се преди всеки тест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3285060" y="4648200"/>
            <a:ext cx="2819400" cy="880904"/>
          </a:xfrm>
          <a:prstGeom prst="wedgeRoundRectCallout">
            <a:avLst>
              <a:gd name="adj1" fmla="val -61719"/>
              <a:gd name="adj2" fmla="val 3263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chemeClr val="tx1"/>
                </a:solidFill>
                <a:latin typeface="+mj-lt"/>
              </a:rPr>
              <a:t>Изпълнява се след всеки тест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1C13FAA8-B510-49E3-B420-07B21ED97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76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dirty="0"/>
              <a:t>Имената на тестовете трябва:</a:t>
            </a:r>
            <a:endParaRPr lang="en-US" dirty="0"/>
          </a:p>
          <a:p>
            <a:pPr lvl="1"/>
            <a:r>
              <a:rPr lang="bg-BG" dirty="0"/>
              <a:t>Да ползват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подходяща терминлогия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Да бъдат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описателни</a:t>
            </a:r>
            <a:r>
              <a:rPr lang="en-US" dirty="0"/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четими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Именуване на методите в тестовете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4212" y="4953000"/>
            <a:ext cx="10840496" cy="138499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DepositAddsMoneyToBalance() {}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DepositNegativeShouldNotAddMoney() {}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TransferSubtractsFromSourceAddsToDestAccount() {}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4212" y="3276600"/>
            <a:ext cx="10840496" cy="138499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IncrementNumber() {}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Test1() {}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TestTransfer() {}</a:t>
            </a:r>
          </a:p>
        </p:txBody>
      </p:sp>
      <p:pic>
        <p:nvPicPr>
          <p:cNvPr id="4098" name="Picture 2" descr="Image result for tick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2" y="5205919"/>
            <a:ext cx="879156" cy="87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x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90212" y="3657600"/>
            <a:ext cx="665160" cy="66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937B6608-34C0-4EA3-9880-92B52F43C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6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7152</TotalTime>
  <Words>844</Words>
  <Application>Microsoft Office PowerPoint</Application>
  <PresentationFormat>Custom</PresentationFormat>
  <Paragraphs>176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Добри практики</vt:lpstr>
      <vt:lpstr>Твърдения</vt:lpstr>
      <vt:lpstr>Твърдения (2)</vt:lpstr>
      <vt:lpstr>IsTrue() с/у AreEqual()</vt:lpstr>
      <vt:lpstr>Съобщения при твърдения</vt:lpstr>
      <vt:lpstr>Магически числа</vt:lpstr>
      <vt:lpstr>Не се повтаряйте</vt:lpstr>
      <vt:lpstr>Именуване на методите в тестовете</vt:lpstr>
      <vt:lpstr>Задача: Рефакториране на тестове</vt:lpstr>
      <vt:lpstr>Решение: Рефакториране на тестове</vt:lpstr>
      <vt:lpstr>Решение: Рефакториране на тестове (2)</vt:lpstr>
      <vt:lpstr>Компонентно тестване: утвърдени практики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298</cp:revision>
  <dcterms:created xsi:type="dcterms:W3CDTF">2014-01-02T17:00:34Z</dcterms:created>
  <dcterms:modified xsi:type="dcterms:W3CDTF">2019-12-17T08:41:48Z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