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420963C-3162-4CAF-AA88-92527F62567D}">
          <p14:sldIdLst>
            <p14:sldId id="3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</p14:sldIdLst>
        </p14:section>
        <p14:section name="Conclusion" id="{5402662B-29A9-4619-9425-547566923926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FCC03BD-B547-4527-AC58-742C0A07D4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1511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BD35609-29D4-48D7-B806-C34E3D158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217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D1AFF5D-D4A3-481D-9D43-41A2D668F0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2211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77EFE9-617D-4030-BDF1-31CE1ADAEB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4211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D969D97-13A7-4DE9-9C5F-1C1189EE62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0888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A85F915-32CF-43C1-8B5E-AD13BC211A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3035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9559EE8-455E-4FEC-A2C1-7CDE9E8F8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5825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39FDF6D-0330-461B-9FDC-5FFC11B5DD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2030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760412" y="762000"/>
            <a:ext cx="108058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Инжектиране на зависимости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42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Фалшиви</a:t>
            </a:r>
            <a:r>
              <a:rPr lang="en-US" dirty="0"/>
              <a:t> Axe </a:t>
            </a:r>
            <a:r>
              <a:rPr lang="bg-BG" dirty="0"/>
              <a:t>и</a:t>
            </a:r>
            <a:r>
              <a:rPr lang="en-US" dirty="0"/>
              <a:t> Dummy</a:t>
            </a:r>
            <a:r>
              <a:rPr lang="bg-BG" dirty="0"/>
              <a:t> </a:t>
            </a:r>
            <a:r>
              <a:rPr lang="en-US" dirty="0"/>
              <a:t>(3)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853" y="1076265"/>
            <a:ext cx="11331118" cy="55707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FakeTarget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ITarget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TakeAttack(int attackPoints)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Health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=&gt; 0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GiveExperience()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return 20;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bool IsDead()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return true;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Имплементирайте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FakeWeapon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8665545-90C2-4538-A7F7-14B2BF43F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Фалшиви</a:t>
            </a:r>
            <a:r>
              <a:rPr lang="en-US" dirty="0"/>
              <a:t> Axe </a:t>
            </a:r>
            <a:r>
              <a:rPr lang="bg-BG" dirty="0"/>
              <a:t>и</a:t>
            </a:r>
            <a:r>
              <a:rPr lang="en-US" dirty="0"/>
              <a:t> Dummy</a:t>
            </a:r>
            <a:r>
              <a:rPr lang="bg-BG" dirty="0"/>
              <a:t> </a:t>
            </a:r>
            <a:r>
              <a:rPr lang="en-US" dirty="0"/>
              <a:t>(4)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1076265"/>
            <a:ext cx="11221496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string HeroName = "Pesho"</a:t>
            </a:r>
            <a:endParaRPr lang="en-GB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HeroGainsExperienceAfterAttackIfTargetDies()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ITarget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fakeTarget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FakeTarget()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IWeapon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fakeWeapon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FakeWeapon()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Hero hero = new Hero(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HeroName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fakeWeapon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hero.attack(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fakeTarget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Assert…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488055F-A3DD-4FDD-9CF6-DC7047E29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Autofit/>
          </a:bodyPr>
          <a:lstStyle/>
          <a:p>
            <a:r>
              <a:rPr lang="bg-BG" dirty="0"/>
              <a:t>Не е четимо</a:t>
            </a:r>
            <a:r>
              <a:rPr lang="en-US" dirty="0"/>
              <a:t>, </a:t>
            </a:r>
            <a:r>
              <a:rPr lang="bg-BG" dirty="0"/>
              <a:t>тромаво и стереотипно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Фалшиви имплементации (</a:t>
            </a:r>
            <a:r>
              <a:rPr lang="en-US" dirty="0"/>
              <a:t>Mocks)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4212" y="1876485"/>
            <a:ext cx="10840496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TestRequiresFakeImplementationOfBigInterface()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Arrange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Database db = new BankDatabase()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Твърде много методи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AccountManager manager = new AccountManager(db);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Act…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Assert…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544199" y="2971800"/>
            <a:ext cx="3122213" cy="990600"/>
          </a:xfrm>
          <a:prstGeom prst="wedgeRoundRectCallout">
            <a:avLst>
              <a:gd name="adj1" fmla="val -67462"/>
              <a:gd name="adj2" fmla="val -271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  <a:latin typeface="+mj-lt"/>
              </a:rPr>
              <a:t>Не е удачно при големи интерфейси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5A4BAC4-1E61-4F81-9222-DF4C5634C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Инжектиране на зависимости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98FCF98-A597-4B29-B176-012A28490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58190"/>
            <a:ext cx="10363200" cy="820600"/>
          </a:xfrm>
        </p:spPr>
        <p:txBody>
          <a:bodyPr/>
          <a:lstStyle/>
          <a:p>
            <a:r>
              <a:rPr lang="bg-BG" dirty="0"/>
              <a:t>Зависимости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Изолиране на поведения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75012" y="1371600"/>
            <a:ext cx="5638800" cy="3124200"/>
            <a:chOff x="3198812" y="1524000"/>
            <a:chExt cx="5638800" cy="31242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198812" y="1524000"/>
              <a:ext cx="5638800" cy="3124200"/>
            </a:xfrm>
            <a:prstGeom prst="roundRect">
              <a:avLst>
                <a:gd name="adj" fmla="val 217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pic>
          <p:nvPicPr>
            <p:cNvPr id="6146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70252">
              <a:off x="3670211" y="1655764"/>
              <a:ext cx="2378556" cy="2378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79924">
              <a:off x="7370509" y="2615042"/>
              <a:ext cx="832677" cy="83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9742">
              <a:off x="5143573" y="1964816"/>
              <a:ext cx="2438399" cy="243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1F729CB-9D42-4064-903B-573AB75B53F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9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4031"/>
            <a:ext cx="11804822" cy="5570355"/>
          </a:xfrm>
        </p:spPr>
        <p:txBody>
          <a:bodyPr>
            <a:noAutofit/>
          </a:bodyPr>
          <a:lstStyle/>
          <a:p>
            <a:r>
              <a:rPr lang="bg-BG" dirty="0"/>
              <a:t>Да разгледаме следния код</a:t>
            </a:r>
            <a:endParaRPr lang="en-US" dirty="0"/>
          </a:p>
          <a:p>
            <a:pPr lvl="1"/>
            <a:r>
              <a:rPr lang="bg-BG" dirty="0"/>
              <a:t>Искаме да тестваме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единично поведение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Свързаване и тестване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2515391"/>
            <a:ext cx="10840496" cy="39703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Bank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AccountManager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accountManager;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Bank()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 accountManager =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AccountManager()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AccountInfo getInfo(String id) { …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685212" y="4791892"/>
            <a:ext cx="2590800" cy="756810"/>
          </a:xfrm>
          <a:prstGeom prst="wedgeRoundRectCallout">
            <a:avLst>
              <a:gd name="adj1" fmla="val -62039"/>
              <a:gd name="adj2" fmla="val -5593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Bank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зависи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bg-BG" dirty="0">
                <a:solidFill>
                  <a:schemeClr val="tx1"/>
                </a:solidFill>
                <a:latin typeface="+mj-lt"/>
              </a:rPr>
              <a:t>от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AccountManager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532812" y="2208259"/>
            <a:ext cx="2362200" cy="756810"/>
          </a:xfrm>
          <a:prstGeom prst="wedgeRoundRectCallout">
            <a:avLst>
              <a:gd name="adj1" fmla="val -66953"/>
              <a:gd name="adj2" fmla="val 4573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Конкретна имплементаиця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5C44697-C7D7-4052-BA3C-D53A30CD4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Трябва да намерим решение да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разграничим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класовете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Свързване и тестване </a:t>
            </a:r>
            <a:r>
              <a:rPr lang="en-US" dirty="0"/>
              <a:t>(2)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40864" y="3247673"/>
            <a:ext cx="3962400" cy="1905000"/>
            <a:chOff x="1522412" y="3200400"/>
            <a:chExt cx="3962400" cy="190500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522412" y="3200400"/>
              <a:ext cx="3962400" cy="1905000"/>
            </a:xfrm>
            <a:prstGeom prst="roundRect">
              <a:avLst>
                <a:gd name="adj" fmla="val 6965"/>
              </a:avLst>
            </a:prstGeom>
            <a:solidFill>
              <a:schemeClr val="accent1">
                <a:alpha val="30000"/>
              </a:schemeClr>
            </a:solidFill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dirty="0"/>
                <a:t>Bank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513012" y="3664166"/>
              <a:ext cx="2743200" cy="977468"/>
            </a:xfrm>
            <a:prstGeom prst="roundRect">
              <a:avLst>
                <a:gd name="adj" fmla="val 6965"/>
              </a:avLst>
            </a:prstGeom>
            <a:solidFill>
              <a:schemeClr val="accent1">
                <a:alpha val="30000"/>
              </a:schemeClr>
            </a:solidFill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800" noProof="1"/>
                <a:t>AccountManager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29629" y="2257073"/>
            <a:ext cx="4760035" cy="3838927"/>
            <a:chOff x="5982577" y="2209800"/>
            <a:chExt cx="4760035" cy="3838927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7008812" y="4498625"/>
              <a:ext cx="3733800" cy="1550102"/>
            </a:xfrm>
            <a:prstGeom prst="roundRect">
              <a:avLst>
                <a:gd name="adj" fmla="val 6965"/>
              </a:avLst>
            </a:prstGeom>
            <a:solidFill>
              <a:schemeClr val="accent1">
                <a:alpha val="30000"/>
              </a:schemeClr>
            </a:solidFill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Bank</a:t>
              </a: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7008812" y="2209800"/>
              <a:ext cx="3733800" cy="1550102"/>
            </a:xfrm>
            <a:prstGeom prst="roundRect">
              <a:avLst>
                <a:gd name="adj" fmla="val 6965"/>
              </a:avLst>
            </a:prstGeom>
            <a:solidFill>
              <a:schemeClr val="accent1">
                <a:alpha val="30000"/>
              </a:schemeClr>
            </a:solidFill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noProof="1"/>
                <a:t>AccountManager</a:t>
              </a:r>
            </a:p>
            <a:p>
              <a:pPr algn="ctr"/>
              <a:endParaRPr lang="en-GB" sz="2800" dirty="0"/>
            </a:p>
            <a:p>
              <a:pPr algn="ctr"/>
              <a:r>
                <a:rPr lang="en-GB" sz="2800" dirty="0"/>
                <a:t>+Account </a:t>
              </a:r>
              <a:r>
                <a:rPr lang="en-GB" sz="2800" noProof="1"/>
                <a:t>GetAccount</a:t>
              </a:r>
              <a:r>
                <a:rPr lang="en-GB" sz="2800" dirty="0"/>
                <a:t>()</a:t>
              </a:r>
            </a:p>
          </p:txBody>
        </p:sp>
        <p:cxnSp>
          <p:nvCxnSpPr>
            <p:cNvPr id="8" name="Straight Arrow Connector 7"/>
            <p:cNvCxnSpPr>
              <a:cxnSpLocks/>
              <a:stCxn id="12" idx="0"/>
              <a:endCxn id="14" idx="2"/>
            </p:cNvCxnSpPr>
            <p:nvPr/>
          </p:nvCxnSpPr>
          <p:spPr>
            <a:xfrm flipV="1">
              <a:off x="8875712" y="3759902"/>
              <a:ext cx="0" cy="738723"/>
            </a:xfrm>
            <a:prstGeom prst="straightConnector1">
              <a:avLst/>
            </a:prstGeom>
            <a:ln w="50800">
              <a:tailEnd type="triangle"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913812" y="3846951"/>
              <a:ext cx="1232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2800" dirty="0"/>
                <a:t>ползва</a:t>
              </a:r>
              <a:endParaRPr lang="en-GB" sz="2800" dirty="0"/>
            </a:p>
          </p:txBody>
        </p:sp>
        <p:sp>
          <p:nvSpPr>
            <p:cNvPr id="19" name="Arrow: Right 18"/>
            <p:cNvSpPr/>
            <p:nvPr/>
          </p:nvSpPr>
          <p:spPr>
            <a:xfrm>
              <a:off x="5982577" y="3899251"/>
              <a:ext cx="457200" cy="5072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9627664" y="1952273"/>
            <a:ext cx="1953148" cy="492556"/>
          </a:xfrm>
          <a:prstGeom prst="wedgeRoundRectCallout">
            <a:avLst>
              <a:gd name="adj1" fmla="val -57078"/>
              <a:gd name="adj2" fmla="val 4943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Интерфейс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626664" y="2653719"/>
            <a:ext cx="2286000" cy="756810"/>
          </a:xfrm>
          <a:prstGeom prst="wedgeRoundRectCallout">
            <a:avLst>
              <a:gd name="adj1" fmla="val -57078"/>
              <a:gd name="adj2" fmla="val 4943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Bank </a:t>
            </a:r>
            <a:r>
              <a:rPr lang="bg-BG" dirty="0">
                <a:solidFill>
                  <a:schemeClr val="tx1"/>
                </a:solidFill>
                <a:latin typeface="+mj-lt"/>
              </a:rPr>
              <a:t>наследява бъгове</a:t>
            </a: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FA4A4298-ABE1-46A6-932D-BA4DEA228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Разграничава класовете и прави кода удобен за тестване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Инжектиране </a:t>
            </a:r>
            <a:r>
              <a:rPr lang="bg-BG"/>
              <a:t>на зависимост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2181285"/>
            <a:ext cx="10840496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IAccountManager {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Account Account { get;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Bank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IAccountManager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accountManager;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Bank(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IAccountManager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accountManager)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this.accountManager =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accountManager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161212" y="1988365"/>
            <a:ext cx="3972128" cy="457200"/>
          </a:xfrm>
          <a:prstGeom prst="wedgeRoundRectCallout">
            <a:avLst>
              <a:gd name="adj1" fmla="val -60849"/>
              <a:gd name="adj2" fmla="val 4039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Използайки интерфейс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80413" y="5255078"/>
            <a:ext cx="2971799" cy="903602"/>
          </a:xfrm>
          <a:prstGeom prst="wedgeRoundRectCallout">
            <a:avLst>
              <a:gd name="adj1" fmla="val -68382"/>
              <a:gd name="adj2" fmla="val -4372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Инжектиране на зависимост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875212" y="3374222"/>
            <a:ext cx="5486400" cy="457200"/>
          </a:xfrm>
          <a:prstGeom prst="wedgeRoundRectCallout">
            <a:avLst>
              <a:gd name="adj1" fmla="val -58998"/>
              <a:gd name="adj2" fmla="val 4420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Независим от имплементацията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566F60C-78DF-499D-8456-F5FE55E3C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Autofit/>
          </a:bodyPr>
          <a:lstStyle/>
          <a:p>
            <a:r>
              <a:rPr lang="bg-BG" dirty="0"/>
              <a:t>С други думи</a:t>
            </a:r>
            <a:r>
              <a:rPr lang="en-US" dirty="0"/>
              <a:t>, </a:t>
            </a:r>
            <a:r>
              <a:rPr lang="bg-BG" dirty="0"/>
              <a:t>да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застопорим</a:t>
            </a:r>
            <a:r>
              <a:rPr lang="en-US" dirty="0"/>
              <a:t> </a:t>
            </a:r>
            <a:r>
              <a:rPr lang="bg-BG" dirty="0"/>
              <a:t>всички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мърдащи се части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Цел</a:t>
            </a:r>
            <a:r>
              <a:rPr lang="en-US" dirty="0"/>
              <a:t>: </a:t>
            </a:r>
            <a:r>
              <a:rPr lang="bg-BG" dirty="0"/>
              <a:t>Изолиране на поведението за тестване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2576" y="1792995"/>
            <a:ext cx="10840496" cy="48936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TestGetInfoById()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AccountManager manager =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AccountManager()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Account Account(String id) { … }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Bank bank = new Bank(manager);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AccountInfo info = bank.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getInfo(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id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Assert…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075612" y="4138642"/>
            <a:ext cx="3581400" cy="1881158"/>
          </a:xfrm>
          <a:prstGeom prst="wedgeRoundRectCallout">
            <a:avLst>
              <a:gd name="adj1" fmla="val -78609"/>
              <a:gd name="adj2" fmla="val -498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  <a:latin typeface="+mj-lt"/>
              </a:rPr>
              <a:t>Фалшива имплементация на интерфейс с фиксирано поведение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828858" y="2190021"/>
            <a:ext cx="2447154" cy="569164"/>
          </a:xfrm>
          <a:prstGeom prst="wedgeRoundRectCallout">
            <a:avLst>
              <a:gd name="adj1" fmla="val -67790"/>
              <a:gd name="adj2" fmla="val 616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  <a:latin typeface="+mj-lt"/>
              </a:rPr>
              <a:t>Анонимен клас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E18DCF34-C80E-4AEC-AC6B-347D11B5F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>
                <a:latin typeface="+mj-lt"/>
              </a:rPr>
              <a:t>Тествайте дали герой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получава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XP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когато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мишената умре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bg-BG" dirty="0">
                <a:latin typeface="+mj-lt"/>
              </a:rPr>
              <a:t>За да направите това, първо</a:t>
            </a:r>
            <a:r>
              <a:rPr lang="en-US" dirty="0">
                <a:latin typeface="+mj-lt"/>
              </a:rPr>
              <a:t>: </a:t>
            </a:r>
          </a:p>
          <a:p>
            <a:pPr lvl="1"/>
            <a:r>
              <a:rPr lang="bg-BG" dirty="0">
                <a:latin typeface="+mj-lt"/>
              </a:rPr>
              <a:t>Направете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Hero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класа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тестваем</a:t>
            </a:r>
            <a:r>
              <a:rPr lang="en-US" dirty="0">
                <a:latin typeface="+mj-lt"/>
              </a:rPr>
              <a:t> (</a:t>
            </a:r>
            <a:r>
              <a:rPr lang="bg-BG" dirty="0">
                <a:latin typeface="+mj-lt"/>
              </a:rPr>
              <a:t>чрез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инжекция на зависимост</a:t>
            </a:r>
            <a:r>
              <a:rPr lang="en-US" dirty="0">
                <a:latin typeface="+mj-lt"/>
              </a:rPr>
              <a:t>)</a:t>
            </a:r>
          </a:p>
          <a:p>
            <a:pPr lvl="1"/>
            <a:r>
              <a:rPr lang="bg-BG" dirty="0">
                <a:latin typeface="+mj-lt"/>
              </a:rPr>
              <a:t>Направете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интерфейси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за</a:t>
            </a:r>
            <a:r>
              <a:rPr lang="en-US" dirty="0">
                <a:latin typeface="+mj-lt"/>
              </a:rPr>
              <a:t> Axe </a:t>
            </a:r>
            <a:r>
              <a:rPr lang="bg-BG" dirty="0">
                <a:latin typeface="+mj-lt"/>
              </a:rPr>
              <a:t>и</a:t>
            </a:r>
            <a:r>
              <a:rPr lang="en-US" dirty="0">
                <a:latin typeface="+mj-lt"/>
              </a:rPr>
              <a:t> Dummy</a:t>
            </a:r>
          </a:p>
          <a:p>
            <a:pPr lvl="2"/>
            <a:r>
              <a:rPr lang="bg-BG" dirty="0">
                <a:latin typeface="+mj-lt"/>
              </a:rPr>
              <a:t>Интерфейс</a:t>
            </a:r>
            <a:r>
              <a:rPr lang="en-US" dirty="0">
                <a:latin typeface="+mj-lt"/>
              </a:rPr>
              <a:t> </a:t>
            </a:r>
            <a:r>
              <a:rPr lang="en-US" noProof="1">
                <a:latin typeface="+mj-lt"/>
              </a:rPr>
              <a:t>IWeapon</a:t>
            </a:r>
            <a:r>
              <a:rPr lang="en-US" dirty="0">
                <a:latin typeface="+mj-lt"/>
              </a:rPr>
              <a:t> </a:t>
            </a:r>
          </a:p>
          <a:p>
            <a:pPr lvl="2"/>
            <a:r>
              <a:rPr lang="bg-BG" dirty="0">
                <a:latin typeface="+mj-lt"/>
              </a:rPr>
              <a:t>Интерфейс</a:t>
            </a:r>
            <a:r>
              <a:rPr lang="en-US" dirty="0">
                <a:latin typeface="+mj-lt"/>
              </a:rPr>
              <a:t> </a:t>
            </a:r>
            <a:r>
              <a:rPr lang="en-US" noProof="1">
                <a:latin typeface="+mj-lt"/>
              </a:rPr>
              <a:t>ITarget</a:t>
            </a:r>
            <a:r>
              <a:rPr lang="en-US" dirty="0">
                <a:latin typeface="+mj-lt"/>
              </a:rPr>
              <a:t> </a:t>
            </a:r>
          </a:p>
          <a:p>
            <a:pPr lvl="1"/>
            <a:r>
              <a:rPr lang="bg-BG" dirty="0">
                <a:latin typeface="+mj-lt"/>
              </a:rPr>
              <a:t>Създайте тест използвайки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фалшив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Weapon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и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фалшив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Dummy</a:t>
            </a: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Фалшиви</a:t>
            </a:r>
            <a:r>
              <a:rPr lang="en-US" dirty="0"/>
              <a:t> Axe </a:t>
            </a:r>
            <a:r>
              <a:rPr lang="bg-BG" dirty="0"/>
              <a:t>и</a:t>
            </a:r>
            <a:r>
              <a:rPr lang="en-US" dirty="0"/>
              <a:t> Dummy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3DA6253-EB10-484D-899E-6AFEC6520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Фалшиви</a:t>
            </a:r>
            <a:r>
              <a:rPr lang="en-US" dirty="0"/>
              <a:t> Axe </a:t>
            </a:r>
            <a:r>
              <a:rPr lang="bg-BG" dirty="0"/>
              <a:t>и</a:t>
            </a:r>
            <a:r>
              <a:rPr lang="en-US" dirty="0"/>
              <a:t> Dummy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4116" y="3723144"/>
            <a:ext cx="10840496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interface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ITarget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TakeAttack(int attackPoints);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Health { get;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GiveExperience();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bool IsDead();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1154668"/>
            <a:ext cx="10840496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interface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IWeapon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Attack(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Target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target);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AttackPoints { get;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DurabilityPoints { get;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94A69E0-1861-413F-B7E6-72B11FDF4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9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Фалшиви</a:t>
            </a:r>
            <a:r>
              <a:rPr lang="en-US" dirty="0"/>
              <a:t> Axe </a:t>
            </a:r>
            <a:r>
              <a:rPr lang="bg-BG" dirty="0"/>
              <a:t>и</a:t>
            </a:r>
            <a:r>
              <a:rPr lang="en-US" dirty="0"/>
              <a:t> Dummy</a:t>
            </a:r>
            <a:r>
              <a:rPr lang="bg-BG" dirty="0"/>
              <a:t> </a:t>
            </a:r>
            <a:r>
              <a:rPr lang="en-US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1219200"/>
            <a:ext cx="10840496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Hero: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Инжекция на зависимост чрез конструктора</a:t>
            </a:r>
            <a:endParaRPr lang="en-GB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Hero(String name,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IWeapon weapon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this.name = name;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this.experience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this.weapon = weapon;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116" y="4724400"/>
            <a:ext cx="10840496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Axe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IWeapon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attack(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ITarget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target) { …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253A8DD-55EE-47E3-8FF8-9913B4F1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620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7155</TotalTime>
  <Words>889</Words>
  <Application>Microsoft Office PowerPoint</Application>
  <PresentationFormat>Custom</PresentationFormat>
  <Paragraphs>194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Зависимости</vt:lpstr>
      <vt:lpstr>Свързаване и тестване</vt:lpstr>
      <vt:lpstr>Свързване и тестване (2)</vt:lpstr>
      <vt:lpstr>Инжектиране на зависимост</vt:lpstr>
      <vt:lpstr>Цел: Изолиране на поведението за тестване</vt:lpstr>
      <vt:lpstr>Задача: Фалшиви Axe и Dummy</vt:lpstr>
      <vt:lpstr>Решение: Фалшиви Axe и Dummy</vt:lpstr>
      <vt:lpstr>Решение: Фалшиви Axe и Dummy (2)</vt:lpstr>
      <vt:lpstr>Решение: Фалшиви Axe и Dummy (3)</vt:lpstr>
      <vt:lpstr>Решение: Фалшиви Axe и Dummy (4)</vt:lpstr>
      <vt:lpstr>Фалшиви имплементации (Mocks)</vt:lpstr>
      <vt:lpstr>Инжектиране на зависимости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2019-12-17T08:44:42Z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