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5"/>
  </p:notesMasterIdLst>
  <p:handoutMasterIdLst>
    <p:handoutMasterId r:id="rId16"/>
  </p:handoutMasterIdLst>
  <p:sldIdLst>
    <p:sldId id="394" r:id="rId3"/>
    <p:sldId id="571" r:id="rId4"/>
    <p:sldId id="578" r:id="rId5"/>
    <p:sldId id="589" r:id="rId6"/>
    <p:sldId id="591" r:id="rId7"/>
    <p:sldId id="592" r:id="rId8"/>
    <p:sldId id="593" r:id="rId9"/>
    <p:sldId id="594" r:id="rId10"/>
    <p:sldId id="595" r:id="rId11"/>
    <p:sldId id="486" r:id="rId12"/>
    <p:sldId id="596" r:id="rId13"/>
    <p:sldId id="481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BE86FF16-5056-4EAE-A966-1DCF487EDF24}">
          <p14:sldIdLst>
            <p14:sldId id="394"/>
            <p14:sldId id="571"/>
          </p14:sldIdLst>
        </p14:section>
        <p14:section name="Методи" id="{630978CB-627C-405F-AD3E-3141358A8809}">
          <p14:sldIdLst>
            <p14:sldId id="578"/>
            <p14:sldId id="589"/>
            <p14:sldId id="591"/>
            <p14:sldId id="592"/>
            <p14:sldId id="593"/>
            <p14:sldId id="594"/>
            <p14:sldId id="595"/>
          </p14:sldIdLst>
        </p14:section>
        <p14:section name="Заключения" id="{02DF421F-2D18-491C-B03F-96434AF34EF5}">
          <p14:sldIdLst>
            <p14:sldId id="486"/>
            <p14:sldId id="596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A27E16F-38E1-4D06-8F5F-B30744B42E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413837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7DE92751-F91C-4761-B543-0073BCCF9D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46002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C6EA937-C86C-4DAE-8BF5-E1117CB0458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94334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AB6A9C9-48B5-4CE7-81E2-4BBB19E716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87019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BE65B3B-E6E2-4525-8F2E-49AC8F612DB9}" type="slidenum">
              <a:rPr lang="en-US"/>
              <a:t>10</a:t>
            </a:fld>
            <a:r>
              <a:rPr lang="en-US" dirty="0"/>
              <a:t>##</a:t>
            </a:r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BC54A397-AD62-4423-AA0B-8B6521DE313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97165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C6DFE5C-76E7-4FEB-9763-3ADB9B6249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272054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BDAE29C-79E4-40FE-90C5-F209F8E94F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27706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6961145" y="3505200"/>
            <a:ext cx="4481897" cy="2777542"/>
            <a:chOff x="3160644" y="914400"/>
            <a:chExt cx="5638935" cy="3486878"/>
          </a:xfrm>
        </p:grpSpPr>
        <p:grpSp>
          <p:nvGrpSpPr>
            <p:cNvPr id="35" name="Group 34"/>
            <p:cNvGrpSpPr/>
            <p:nvPr/>
          </p:nvGrpSpPr>
          <p:grpSpPr>
            <a:xfrm>
              <a:off x="3160644" y="914400"/>
              <a:ext cx="5638935" cy="3486878"/>
              <a:chOff x="3160644" y="914400"/>
              <a:chExt cx="5638935" cy="3486878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60644" y="914400"/>
                <a:ext cx="5638935" cy="3486878"/>
              </a:xfrm>
              <a:prstGeom prst="roundRect">
                <a:avLst>
                  <a:gd name="adj" fmla="val 1624"/>
                </a:avLst>
              </a:prstGeom>
            </p:spPr>
          </p:pic>
          <p:sp>
            <p:nvSpPr>
              <p:cNvPr id="39" name="Oval 38"/>
              <p:cNvSpPr/>
              <p:nvPr/>
            </p:nvSpPr>
            <p:spPr>
              <a:xfrm rot="551640">
                <a:off x="6498858" y="2691587"/>
                <a:ext cx="222299" cy="3735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40" name="Oval 39"/>
              <p:cNvSpPr/>
              <p:nvPr/>
            </p:nvSpPr>
            <p:spPr>
              <a:xfrm rot="5400000">
                <a:off x="5889136" y="1556663"/>
                <a:ext cx="161738" cy="4012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41" name="Oval 40"/>
              <p:cNvSpPr/>
              <p:nvPr/>
            </p:nvSpPr>
            <p:spPr>
              <a:xfrm rot="5400000">
                <a:off x="5878756" y="1841747"/>
                <a:ext cx="182497" cy="4012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42" name="Oval 41"/>
              <p:cNvSpPr/>
              <p:nvPr/>
            </p:nvSpPr>
            <p:spPr>
              <a:xfrm rot="20524110">
                <a:off x="5378296" y="2649208"/>
                <a:ext cx="251239" cy="3237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43" name="Oval 42"/>
              <p:cNvSpPr/>
              <p:nvPr/>
            </p:nvSpPr>
            <p:spPr>
              <a:xfrm rot="20524110">
                <a:off x="4995149" y="2456518"/>
                <a:ext cx="251239" cy="3237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44" name="Oval 43"/>
              <p:cNvSpPr/>
              <p:nvPr/>
            </p:nvSpPr>
            <p:spPr>
              <a:xfrm rot="20524110">
                <a:off x="5378296" y="3060983"/>
                <a:ext cx="251239" cy="3237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45" name="Oval 44"/>
              <p:cNvSpPr/>
              <p:nvPr/>
            </p:nvSpPr>
            <p:spPr>
              <a:xfrm rot="20524110">
                <a:off x="4995150" y="2868295"/>
                <a:ext cx="251239" cy="3237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</p:grpSp>
        <p:sp>
          <p:nvSpPr>
            <p:cNvPr id="36" name="Arc 35"/>
            <p:cNvSpPr/>
            <p:nvPr/>
          </p:nvSpPr>
          <p:spPr>
            <a:xfrm rot="13884984">
              <a:off x="4542743" y="1203968"/>
              <a:ext cx="1922345" cy="3152060"/>
            </a:xfrm>
            <a:prstGeom prst="arc">
              <a:avLst>
                <a:gd name="adj1" fmla="val 15472451"/>
                <a:gd name="adj2" fmla="val 18010623"/>
              </a:avLst>
            </a:prstGeom>
            <a:noFill/>
            <a:ln w="127000" cap="sq" cmpd="sng">
              <a:solidFill>
                <a:schemeClr val="bg1">
                  <a:alpha val="86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Arc 36"/>
            <p:cNvSpPr/>
            <p:nvPr/>
          </p:nvSpPr>
          <p:spPr>
            <a:xfrm rot="3095802">
              <a:off x="5365181" y="895203"/>
              <a:ext cx="1922345" cy="3152060"/>
            </a:xfrm>
            <a:prstGeom prst="arc">
              <a:avLst>
                <a:gd name="adj1" fmla="val 15472451"/>
                <a:gd name="adj2" fmla="val 18010623"/>
              </a:avLst>
            </a:prstGeom>
            <a:noFill/>
            <a:ln w="127000" cap="sq" cmpd="sng">
              <a:solidFill>
                <a:schemeClr val="bg1">
                  <a:alpha val="86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itle 4"/>
          <p:cNvSpPr txBox="1"/>
          <p:nvPr/>
        </p:nvSpPr>
        <p:spPr>
          <a:xfrm>
            <a:off x="760412" y="762000"/>
            <a:ext cx="108058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Методи</a:t>
            </a:r>
            <a:endParaRPr lang="en-US" dirty="0"/>
          </a:p>
        </p:txBody>
      </p:sp>
      <p:sp>
        <p:nvSpPr>
          <p:cNvPr id="22" name="Subtitle 5"/>
          <p:cNvSpPr txBox="1"/>
          <p:nvPr/>
        </p:nvSpPr>
        <p:spPr>
          <a:xfrm>
            <a:off x="760412" y="1981200"/>
            <a:ext cx="10805899" cy="7991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565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600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165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765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3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5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1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/>
              <a:t>Описване на поведението на класа</a:t>
            </a:r>
            <a:endParaRPr lang="en-GB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604815C-6A2B-4CFF-B3D3-33108216129C}"/>
              </a:ext>
            </a:extLst>
          </p:cNvPr>
          <p:cNvGrpSpPr/>
          <p:nvPr/>
        </p:nvGrpSpPr>
        <p:grpSpPr>
          <a:xfrm>
            <a:off x="745783" y="3624633"/>
            <a:ext cx="5399660" cy="2524722"/>
            <a:chOff x="745783" y="3624633"/>
            <a:chExt cx="5399660" cy="2524722"/>
          </a:xfrm>
        </p:grpSpPr>
        <p:pic>
          <p:nvPicPr>
            <p:cNvPr id="33" name="Picture 32" descr="http://softuni.bg">
              <a:extLst>
                <a:ext uri="{FF2B5EF4-FFF2-40B4-BE49-F238E27FC236}">
                  <a16:creationId xmlns:a16="http://schemas.microsoft.com/office/drawing/2014/main" id="{3BCA4626-C0B8-450A-A06A-06FFDBCD6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34F36E7-4D91-47E5-AEDE-15DC43234F33}"/>
                </a:ext>
              </a:extLst>
            </p:cNvPr>
            <p:cNvSpPr txBox="1"/>
            <p:nvPr/>
          </p:nvSpPr>
          <p:spPr>
            <a:xfrm rot="576164">
              <a:off x="5433389" y="3706052"/>
              <a:ext cx="712054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47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22F11C6E-B5A6-41CA-9CD2-B8E558703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48" name="Text Placeholder 7">
              <a:extLst>
                <a:ext uri="{FF2B5EF4-FFF2-40B4-BE49-F238E27FC236}">
                  <a16:creationId xmlns:a16="http://schemas.microsoft.com/office/drawing/2014/main" id="{5A81FC99-4396-49A7-8279-8D0D86A7F9B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49" name="Text Placeholder 10">
              <a:extLst>
                <a:ext uri="{FF2B5EF4-FFF2-40B4-BE49-F238E27FC236}">
                  <a16:creationId xmlns:a16="http://schemas.microsoft.com/office/drawing/2014/main" id="{5F659F32-4D88-4BCE-B970-65520F57176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50" name="Text Placeholder 11">
              <a:extLst>
                <a:ext uri="{FF2B5EF4-FFF2-40B4-BE49-F238E27FC236}">
                  <a16:creationId xmlns:a16="http://schemas.microsoft.com/office/drawing/2014/main" id="{8A773E71-8B8C-4A86-BE43-5970B131D49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7"/>
                </a:rPr>
                <a:t>https://it-kariera.mon.bg/e-learning/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14624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научихме днес?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idx="1"/>
          </p:nvPr>
        </p:nvSpPr>
        <p:spPr>
          <a:xfrm>
            <a:off x="190412" y="1138653"/>
            <a:ext cx="11804822" cy="2934584"/>
          </a:xfrm>
        </p:spPr>
        <p:txBody>
          <a:bodyPr>
            <a:noAutofit/>
          </a:bodyPr>
          <a:lstStyle/>
          <a:p>
            <a:pPr marL="358775" indent="-358775">
              <a:lnSpc>
                <a:spcPct val="110000"/>
              </a:lnSpc>
            </a:pPr>
            <a:r>
              <a:rPr lang="bg-BG" sz="3200" dirty="0"/>
              <a:t>Методите</a:t>
            </a:r>
            <a:r>
              <a:rPr lang="en-GB" sz="3200" dirty="0"/>
              <a:t>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описват </a:t>
            </a:r>
            <a:br>
              <a:rPr lang="bg-BG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поведението </a:t>
            </a:r>
            <a:r>
              <a:rPr lang="bg-BG" sz="3200" dirty="0">
                <a:solidFill>
                  <a:srgbClr val="FFFFFF"/>
                </a:solidFill>
              </a:rPr>
              <a:t>на обектите</a:t>
            </a:r>
          </a:p>
          <a:p>
            <a:pPr marL="358775" indent="-358775">
              <a:lnSpc>
                <a:spcPct val="110000"/>
              </a:lnSpc>
            </a:pPr>
            <a:r>
              <a:rPr lang="bg-BG" sz="3200" dirty="0">
                <a:solidFill>
                  <a:srgbClr val="FFFFFF"/>
                </a:solidFill>
              </a:rPr>
              <a:t>Методите може да </a:t>
            </a:r>
            <a:br>
              <a:rPr lang="bg-BG" sz="3200" dirty="0">
                <a:solidFill>
                  <a:srgbClr val="FFFFFF"/>
                </a:solidFill>
              </a:rPr>
            </a:b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променят  състоянието</a:t>
            </a:r>
            <a:r>
              <a:rPr lang="en-US" sz="3200" dirty="0"/>
              <a:t> </a:t>
            </a:r>
            <a:r>
              <a:rPr lang="bg-BG" sz="3200" dirty="0"/>
              <a:t> на </a:t>
            </a:r>
            <a:br>
              <a:rPr lang="bg-BG" sz="3200" dirty="0"/>
            </a:br>
            <a:r>
              <a:rPr lang="bg-BG" sz="3200" dirty="0"/>
              <a:t>обектите или да го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достъпват и анализират</a:t>
            </a:r>
            <a:r>
              <a:rPr lang="bg-BG" sz="3200" dirty="0"/>
              <a:t> </a:t>
            </a:r>
            <a:endParaRPr lang="en-US" sz="3200" dirty="0"/>
          </a:p>
          <a:p>
            <a:pPr marL="358775" indent="-358775">
              <a:lnSpc>
                <a:spcPct val="1100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Getter</a:t>
            </a:r>
            <a:r>
              <a:rPr lang="en-US" sz="3200" dirty="0"/>
              <a:t> /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setter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 методите </a:t>
            </a:r>
            <a:r>
              <a:rPr lang="bg-BG" sz="3200" dirty="0"/>
              <a:t>са </a:t>
            </a:r>
            <a:r>
              <a:rPr lang="bg-BG" sz="3200"/>
              <a:t>за </a:t>
            </a:r>
            <a:r>
              <a:rPr lang="bg-BG" sz="3200">
                <a:solidFill>
                  <a:schemeClr val="tx2">
                    <a:lumMod val="75000"/>
                  </a:schemeClr>
                </a:solidFill>
              </a:rPr>
              <a:t>достъп до</a:t>
            </a:r>
            <a:br>
              <a:rPr lang="bg-BG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bg-BG" sz="3200" dirty="0"/>
              <a:t>и</a:t>
            </a:r>
            <a:r>
              <a:rPr lang="en-US" sz="3200" dirty="0"/>
              <a:t>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промяна на полетата</a:t>
            </a:r>
            <a:r>
              <a:rPr lang="bg-BG" sz="3200" dirty="0">
                <a:solidFill>
                  <a:srgbClr val="FFFFFF"/>
                </a:solidFill>
              </a:rPr>
              <a:t> на обекта</a:t>
            </a:r>
          </a:p>
        </p:txBody>
      </p:sp>
      <p:pic>
        <p:nvPicPr>
          <p:cNvPr id="5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2" y="924477"/>
            <a:ext cx="4244382" cy="314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FF51EC3-8D22-4ADA-8FA0-7A76C3EFB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0942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/>
              <a:t>Методи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03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36932F05-993A-4AB8-AE99-F8B70150A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8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3230" indent="-443230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Методи</a:t>
            </a:r>
            <a:endParaRPr lang="en-US" dirty="0"/>
          </a:p>
          <a:p>
            <a:pPr marL="443230" indent="-443230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en-US" dirty="0"/>
              <a:t>Getter </a:t>
            </a:r>
            <a:r>
              <a:rPr lang="bg-BG" dirty="0"/>
              <a:t>и </a:t>
            </a:r>
            <a:r>
              <a:rPr lang="en-US" dirty="0"/>
              <a:t>Setter </a:t>
            </a:r>
            <a:r>
              <a:rPr lang="bg-BG" dirty="0"/>
              <a:t>методи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AC3EF3-E0FC-4734-8847-3CC64240F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467" y="2029982"/>
            <a:ext cx="4329545" cy="4468091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51754C99-7919-4A6C-8AA9-A6EF7D61C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64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r>
              <a:rPr lang="bg-BG" dirty="0"/>
              <a:t>Клас се дефинира чрез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състояние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поведение</a:t>
            </a:r>
          </a:p>
          <a:p>
            <a:r>
              <a:rPr lang="bg-BG" dirty="0"/>
              <a:t>Полетата</a:t>
            </a:r>
            <a:r>
              <a:rPr lang="en-GB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съхраняват състоянието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dirty="0"/>
              <a:t>Методите</a:t>
            </a:r>
            <a:r>
              <a:rPr lang="en-GB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описват поведението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Елементи на класа</a:t>
            </a:r>
            <a:endParaRPr lang="en-US" dirty="0"/>
          </a:p>
        </p:txBody>
      </p:sp>
      <p:sp>
        <p:nvSpPr>
          <p:cNvPr id="5" name="Text Placeholder 5"/>
          <p:cNvSpPr txBox="1"/>
          <p:nvPr/>
        </p:nvSpPr>
        <p:spPr>
          <a:xfrm>
            <a:off x="849275" y="3300739"/>
            <a:ext cx="10693778" cy="310006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sz="3200" b="0"/>
            </a:lvl2pPr>
            <a:lvl3pPr marL="9144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Char char="§"/>
              <a:defRPr sz="3000" b="0"/>
            </a:lvl3pPr>
            <a:lvl4pPr marL="12192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Char char="§"/>
              <a:defRPr sz="2800" b="0"/>
            </a:lvl4pPr>
            <a:lvl5pPr marL="15240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Char char="§"/>
              <a:defRPr sz="2600" b="0"/>
            </a:lvl5pPr>
            <a:lvl6pPr marL="18281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6pPr>
            <a:lvl7pPr marL="21329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7pPr>
            <a:lvl8pPr marL="24377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8pPr>
            <a:lvl9pPr marL="27425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9pPr>
          </a:lstStyle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class Dice {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int sides;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 string type;</a:t>
            </a:r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 void Roll(){ … }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}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870532" y="3670722"/>
            <a:ext cx="1600200" cy="525351"/>
          </a:xfrm>
          <a:prstGeom prst="wedgeRoundRectCallout">
            <a:avLst>
              <a:gd name="adj1" fmla="val -108621"/>
              <a:gd name="adj2" fmla="val 3404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Полета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632532" y="5616758"/>
            <a:ext cx="1676400" cy="593469"/>
          </a:xfrm>
          <a:prstGeom prst="wedgeRoundRectCallout">
            <a:avLst>
              <a:gd name="adj1" fmla="val -76131"/>
              <a:gd name="adj2" fmla="val -4992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Метод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95AC4BFF-FB5C-4B58-B10B-D2C062F7B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4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r>
              <a:rPr lang="bg-BG" dirty="0"/>
              <a:t>Те са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изпълним код</a:t>
            </a:r>
            <a:r>
              <a:rPr lang="en-US" dirty="0"/>
              <a:t> (</a:t>
            </a:r>
            <a:r>
              <a:rPr lang="bg-BG" dirty="0"/>
              <a:t>алгоритъм</a:t>
            </a:r>
            <a:r>
              <a:rPr lang="en-US" dirty="0"/>
              <a:t>)</a:t>
            </a:r>
            <a:r>
              <a:rPr lang="bg-BG" dirty="0"/>
              <a:t>, който променя състоянието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Методи</a:t>
            </a:r>
            <a:endParaRPr lang="en-US" dirty="0"/>
          </a:p>
        </p:txBody>
      </p:sp>
      <p:sp>
        <p:nvSpPr>
          <p:cNvPr id="5" name="Text Placeholder 5"/>
          <p:cNvSpPr txBox="1"/>
          <p:nvPr/>
        </p:nvSpPr>
        <p:spPr>
          <a:xfrm>
            <a:off x="379412" y="1899611"/>
            <a:ext cx="11501986" cy="45773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sz="3200" b="0"/>
            </a:lvl2pPr>
            <a:lvl3pPr marL="9144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Char char="§"/>
              <a:defRPr sz="3000" b="0"/>
            </a:lvl3pPr>
            <a:lvl4pPr marL="12192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Char char="§"/>
              <a:defRPr sz="2800" b="0"/>
            </a:lvl4pPr>
            <a:lvl5pPr marL="15240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Char char="§"/>
              <a:defRPr sz="2600" b="0"/>
            </a:lvl5pPr>
            <a:lvl6pPr marL="18281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6pPr>
            <a:lvl7pPr marL="21329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7pPr>
            <a:lvl8pPr marL="24377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8pPr>
            <a:lvl9pPr marL="27425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9pPr>
          </a:lstStyle>
          <a:p>
            <a:r>
              <a:rPr lang="en-US" sz="3200" dirty="0">
                <a:solidFill>
                  <a:schemeClr val="tx2"/>
                </a:solidFill>
              </a:rPr>
              <a:t>class Dice {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public int sides;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private Random rnd = new Random();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public int Roll()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{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   int rollResult = rnd.Next(1,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this</a:t>
            </a:r>
            <a:r>
              <a:rPr lang="en-US" sz="3200" dirty="0">
                <a:solidFill>
                  <a:schemeClr val="tx2"/>
                </a:solidFill>
              </a:rPr>
              <a:t>.sides + 1); 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   return rollResult;</a:t>
            </a:r>
          </a:p>
          <a:p>
            <a:r>
              <a:rPr lang="en-US" sz="3200" dirty="0">
                <a:solidFill>
                  <a:schemeClr val="tx2"/>
                </a:solidFill>
              </a:rPr>
              <a:t> 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}</a:t>
            </a:r>
          </a:p>
          <a:p>
            <a:r>
              <a:rPr lang="en-US" sz="3200" dirty="0">
                <a:solidFill>
                  <a:schemeClr val="tx2"/>
                </a:solidFill>
              </a:rPr>
              <a:t>}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913812" y="2975281"/>
            <a:ext cx="2743200" cy="1139519"/>
          </a:xfrm>
          <a:prstGeom prst="wedgeRoundRectCallout">
            <a:avLst>
              <a:gd name="adj1" fmla="val -67518"/>
              <a:gd name="adj2" fmla="val 6708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this</a:t>
            </a:r>
            <a:r>
              <a:rPr lang="en-GB" sz="2800" noProof="1">
                <a:solidFill>
                  <a:schemeClr val="tx1"/>
                </a:solidFill>
                <a:latin typeface="+mj-lt"/>
              </a:rPr>
              <a:t> </a:t>
            </a:r>
            <a:r>
              <a:rPr lang="bg-BG" sz="2800" noProof="1">
                <a:solidFill>
                  <a:schemeClr val="tx1"/>
                </a:solidFill>
                <a:latin typeface="+mj-lt"/>
              </a:rPr>
              <a:t>сочи към тази инстанция</a:t>
            </a:r>
            <a:endParaRPr lang="en-US" sz="2800" noProof="1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83B21E60-5EAB-44E2-955A-8E4B5CF3D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7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Създайте клас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BankAccount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Getter</a:t>
            </a:r>
            <a:r>
              <a:rPr lang="bg-BG" dirty="0"/>
              <a:t>-и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 Setter</a:t>
            </a:r>
            <a:r>
              <a:rPr lang="bg-BG" dirty="0"/>
              <a:t>-и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941030" y="2286000"/>
            <a:ext cx="5115794" cy="3286736"/>
            <a:chOff x="-306388" y="2077297"/>
            <a:chExt cx="3137848" cy="3286736"/>
          </a:xfrm>
        </p:grpSpPr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-306388" y="2077297"/>
              <a:ext cx="3137848" cy="582633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algn="ctr" eaLnBrk="0" hangingPunct="0">
                <a:lnSpc>
                  <a:spcPts val="3000"/>
                </a:lnSpc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itchFamily="49" charset="0"/>
                </a:rPr>
                <a:t>BankAccount</a:t>
              </a:r>
              <a:endParaRPr lang="en-US" sz="16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</a:endParaRPr>
            </a:p>
          </p:txBody>
        </p:sp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-306388" y="2668032"/>
              <a:ext cx="3137848" cy="966376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itchFamily="49" charset="0"/>
                </a:rPr>
                <a:t>-id:int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itchFamily="49" charset="0"/>
                </a:rPr>
                <a:t>-balance:double</a:t>
              </a:r>
            </a:p>
          </p:txBody>
        </p:sp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-306388" y="3642511"/>
              <a:ext cx="3137848" cy="1721522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itchFamily="49" charset="0"/>
                </a:rPr>
                <a:t>+setI:void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itchFamily="49" charset="0"/>
                </a:rPr>
                <a:t>+Balance:double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itchFamily="49" charset="0"/>
                </a:rPr>
                <a:t>+Deposit(double amount):void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itchFamily="49" charset="0"/>
                </a:rPr>
                <a:t>+Withdraw(double amount):void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endParaRPr lang="en-US" sz="1800" b="1" noProof="1">
                <a:latin typeface="Consolas" pitchFamily="49" charset="0"/>
              </a:endParaRPr>
            </a:p>
          </p:txBody>
        </p:sp>
      </p:grpSp>
      <p:sp>
        <p:nvSpPr>
          <p:cNvPr id="30" name="Right Arrow 7"/>
          <p:cNvSpPr/>
          <p:nvPr/>
        </p:nvSpPr>
        <p:spPr>
          <a:xfrm>
            <a:off x="6306549" y="3760731"/>
            <a:ext cx="327663" cy="351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1103824" y="5812652"/>
            <a:ext cx="1854572" cy="426137"/>
          </a:xfrm>
          <a:prstGeom prst="wedgeRoundRectCallout">
            <a:avLst>
              <a:gd name="adj1" fmla="val -44045"/>
              <a:gd name="adj2" fmla="val -13386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noProof="1">
                <a:solidFill>
                  <a:schemeClr val="tx1"/>
                </a:solidFill>
                <a:latin typeface="+mj-lt"/>
              </a:rPr>
              <a:t>+ == public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570424" y="2108277"/>
            <a:ext cx="1878799" cy="426137"/>
          </a:xfrm>
          <a:prstGeom prst="wedgeRoundRectCallout">
            <a:avLst>
              <a:gd name="adj1" fmla="val -21423"/>
              <a:gd name="adj2" fmla="val 16118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noProof="1">
                <a:solidFill>
                  <a:schemeClr val="tx1"/>
                </a:solidFill>
                <a:latin typeface="+mj-lt"/>
              </a:rPr>
              <a:t>- == private</a:t>
            </a: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3787274" y="3046356"/>
            <a:ext cx="2040949" cy="426137"/>
          </a:xfrm>
          <a:prstGeom prst="wedgeRoundRectCallout">
            <a:avLst>
              <a:gd name="adj1" fmla="val -57496"/>
              <a:gd name="adj2" fmla="val 5389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sz="2800" noProof="1">
                <a:solidFill>
                  <a:schemeClr val="tx1"/>
                </a:solidFill>
                <a:latin typeface="+mj-lt"/>
              </a:rPr>
              <a:t>Връщан тип</a:t>
            </a:r>
            <a:endParaRPr lang="en-US" sz="2800" noProof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937" y="2686083"/>
            <a:ext cx="4468275" cy="2500428"/>
          </a:xfrm>
          <a:prstGeom prst="rect">
            <a:avLst/>
          </a:prstGeom>
        </p:spPr>
      </p:pic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8800024" y="5433884"/>
            <a:ext cx="2552188" cy="757535"/>
          </a:xfrm>
          <a:prstGeom prst="wedgeRoundRectCallout">
            <a:avLst>
              <a:gd name="adj1" fmla="val -265"/>
              <a:gd name="adj2" fmla="val -12328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noProof="1">
                <a:solidFill>
                  <a:schemeClr val="tx1"/>
                </a:solidFill>
                <a:latin typeface="+mj-lt"/>
              </a:rPr>
              <a:t>Предефинирайте</a:t>
            </a:r>
            <a:r>
              <a:rPr lang="en-GB" noProof="1">
                <a:solidFill>
                  <a:schemeClr val="tx1"/>
                </a:solidFill>
                <a:latin typeface="+mj-lt"/>
              </a:rPr>
              <a:t> </a:t>
            </a:r>
            <a:br>
              <a:rPr lang="en-GB" noProof="1">
                <a:solidFill>
                  <a:schemeClr val="tx1"/>
                </a:solidFill>
                <a:latin typeface="+mj-lt"/>
              </a:rPr>
            </a:br>
            <a:r>
              <a:rPr lang="en-GB" noProof="1">
                <a:solidFill>
                  <a:schemeClr val="tx1"/>
                </a:solidFill>
                <a:latin typeface="+mj-lt"/>
              </a:rPr>
              <a:t>toString()</a:t>
            </a:r>
            <a:endParaRPr lang="en-US" noProof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D4CE5A2D-EA98-4FED-8ED3-6819220D4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14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Getter</a:t>
            </a:r>
            <a:r>
              <a:rPr lang="bg-BG" dirty="0"/>
              <a:t>-и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 Setter</a:t>
            </a:r>
            <a:r>
              <a:rPr lang="bg-BG" dirty="0"/>
              <a:t>-и</a:t>
            </a:r>
            <a:endParaRPr lang="en-US" dirty="0"/>
          </a:p>
        </p:txBody>
      </p:sp>
      <p:sp>
        <p:nvSpPr>
          <p:cNvPr id="5" name="Text Placeholder 5"/>
          <p:cNvSpPr txBox="1"/>
          <p:nvPr/>
        </p:nvSpPr>
        <p:spPr>
          <a:xfrm>
            <a:off x="513648" y="1012176"/>
            <a:ext cx="11219563" cy="55468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sz="3200" b="0"/>
            </a:lvl2pPr>
            <a:lvl3pPr marL="9144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Char char="§"/>
              <a:defRPr sz="3000" b="0"/>
            </a:lvl3pPr>
            <a:lvl4pPr marL="12192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Char char="§"/>
              <a:defRPr sz="2800" b="0"/>
            </a:lvl4pPr>
            <a:lvl5pPr marL="15240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Char char="§"/>
              <a:defRPr sz="2600" b="0"/>
            </a:lvl5pPr>
            <a:lvl6pPr marL="18281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6pPr>
            <a:lvl7pPr marL="21329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7pPr>
            <a:lvl8pPr marL="24377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8pPr>
            <a:lvl9pPr marL="27425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9pPr>
          </a:lstStyle>
          <a:p>
            <a:r>
              <a:rPr lang="en-GB" sz="2700" dirty="0"/>
              <a:t>private double balance;</a:t>
            </a:r>
          </a:p>
          <a:p>
            <a:r>
              <a:rPr lang="en-GB" sz="2700" dirty="0">
                <a:solidFill>
                  <a:schemeClr val="tx2">
                    <a:lumMod val="75000"/>
                  </a:schemeClr>
                </a:solidFill>
              </a:rPr>
              <a:t>public void Deposit</a:t>
            </a:r>
            <a:r>
              <a:rPr lang="en-GB" sz="2700" dirty="0"/>
              <a:t>(double amount)</a:t>
            </a:r>
          </a:p>
          <a:p>
            <a:r>
              <a:rPr lang="en-GB" sz="2700" dirty="0"/>
              <a:t>{</a:t>
            </a:r>
          </a:p>
          <a:p>
            <a:r>
              <a:rPr lang="en-GB" sz="2700" dirty="0"/>
              <a:t>  </a:t>
            </a:r>
            <a:r>
              <a:rPr lang="en-GB" sz="2700" dirty="0">
                <a:solidFill>
                  <a:schemeClr val="tx2">
                    <a:lumMod val="75000"/>
                  </a:schemeClr>
                </a:solidFill>
              </a:rPr>
              <a:t>this.balance += amount;</a:t>
            </a:r>
          </a:p>
          <a:p>
            <a:r>
              <a:rPr lang="en-GB" sz="2700" dirty="0"/>
              <a:t>}</a:t>
            </a:r>
          </a:p>
          <a:p>
            <a:r>
              <a:rPr lang="en-GB" sz="2700" dirty="0">
                <a:solidFill>
                  <a:schemeClr val="tx2">
                    <a:lumMod val="75000"/>
                  </a:schemeClr>
                </a:solidFill>
              </a:rPr>
              <a:t>public void Withdraw</a:t>
            </a:r>
            <a:r>
              <a:rPr lang="en-GB" sz="2700" dirty="0"/>
              <a:t>(double amount)</a:t>
            </a:r>
          </a:p>
          <a:p>
            <a:r>
              <a:rPr lang="en-GB" sz="2700" dirty="0"/>
              <a:t>{</a:t>
            </a:r>
          </a:p>
          <a:p>
            <a:r>
              <a:rPr lang="en-GB" sz="2700" dirty="0"/>
              <a:t>  </a:t>
            </a:r>
            <a:r>
              <a:rPr lang="en-GB" sz="2700" dirty="0">
                <a:solidFill>
                  <a:schemeClr val="tx2">
                    <a:lumMod val="75000"/>
                  </a:schemeClr>
                </a:solidFill>
              </a:rPr>
              <a:t>this.balance -= amount; </a:t>
            </a:r>
          </a:p>
          <a:p>
            <a:r>
              <a:rPr lang="en-GB" sz="2700" dirty="0"/>
              <a:t>}</a:t>
            </a:r>
          </a:p>
          <a:p>
            <a:r>
              <a:rPr lang="en-GB" sz="2700" dirty="0">
                <a:solidFill>
                  <a:schemeClr val="tx2">
                    <a:lumMod val="75000"/>
                  </a:schemeClr>
                </a:solidFill>
              </a:rPr>
              <a:t>public override string ToString</a:t>
            </a:r>
            <a:r>
              <a:rPr lang="en-GB" sz="2700" dirty="0"/>
              <a:t>()</a:t>
            </a:r>
          </a:p>
          <a:p>
            <a:r>
              <a:rPr lang="en-GB" sz="2700" dirty="0"/>
              <a:t>{ </a:t>
            </a:r>
          </a:p>
          <a:p>
            <a:r>
              <a:rPr lang="en-GB" sz="2700" dirty="0"/>
              <a:t>  return $"Account </a:t>
            </a:r>
            <a:r>
              <a:rPr lang="en-GB" sz="2700" dirty="0">
                <a:solidFill>
                  <a:schemeClr val="tx2">
                    <a:lumMod val="75000"/>
                  </a:schemeClr>
                </a:solidFill>
              </a:rPr>
              <a:t>{this.id}</a:t>
            </a:r>
            <a:r>
              <a:rPr lang="en-GB" sz="2700" dirty="0"/>
              <a:t>, balance </a:t>
            </a:r>
            <a:r>
              <a:rPr lang="en-GB" sz="2700" dirty="0">
                <a:solidFill>
                  <a:schemeClr val="tx2">
                    <a:lumMod val="75000"/>
                  </a:schemeClr>
                </a:solidFill>
              </a:rPr>
              <a:t>{this.balance}</a:t>
            </a:r>
            <a:r>
              <a:rPr lang="en-GB" sz="2700" dirty="0"/>
              <a:t>";</a:t>
            </a:r>
          </a:p>
          <a:p>
            <a:r>
              <a:rPr lang="en-GB" sz="2700" dirty="0"/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81FD8F0-5229-4B4B-8F6B-253711B34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0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Създайте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тестов клиент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за тестване на класа</a:t>
            </a:r>
            <a:r>
              <a:rPr lang="en-US" dirty="0"/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BankAccount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Поддържани команди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Create {Id}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Deposit {Id} {Amount}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Withdraw {Id} {Amount}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Print {Id}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End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GB" dirty="0"/>
              <a:t> </a:t>
            </a:r>
            <a:r>
              <a:rPr lang="bg-BG"/>
              <a:t>за напреднали</a:t>
            </a:r>
            <a:r>
              <a:rPr lang="en-US"/>
              <a:t>: </a:t>
            </a:r>
            <a:r>
              <a:rPr lang="bg-BG" dirty="0"/>
              <a:t>Тестов клиент</a:t>
            </a:r>
            <a:endParaRPr lang="en-US" dirty="0"/>
          </a:p>
        </p:txBody>
      </p:sp>
      <p:sp>
        <p:nvSpPr>
          <p:cNvPr id="30" name="Right Arrow 7"/>
          <p:cNvSpPr/>
          <p:nvPr/>
        </p:nvSpPr>
        <p:spPr>
          <a:xfrm rot="5400000">
            <a:off x="8445180" y="4735790"/>
            <a:ext cx="327663" cy="351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789612" y="2046238"/>
            <a:ext cx="5638800" cy="264072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Arial" charset="0"/>
              </a:rPr>
              <a:t>Create 1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Arial" charset="0"/>
              </a:rPr>
              <a:t>Create 1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Arial" charset="0"/>
              </a:rPr>
              <a:t>Deposit 1 20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Arial" charset="0"/>
              </a:rPr>
              <a:t>Withdraw 1 30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Arial" charset="0"/>
              </a:rPr>
              <a:t>Withdraw 1 10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Arial" charset="0"/>
              </a:rPr>
              <a:t>Print 1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Arial" charset="0"/>
              </a:rPr>
              <a:t>End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789612" y="5170438"/>
            <a:ext cx="5638800" cy="115416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Arial" charset="0"/>
              </a:rPr>
              <a:t>Account already exists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Arial" charset="0"/>
              </a:rPr>
              <a:t>Insufficient balance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Arial" charset="0"/>
              </a:rPr>
              <a:t>Account </a:t>
            </a:r>
            <a:r>
              <a:rPr lang="en-GB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Arial" charset="0"/>
              </a:rPr>
              <a:t>ID1</a:t>
            </a: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Arial" charset="0"/>
              </a:rPr>
              <a:t>, balance 10.00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9372600" y="5332695"/>
            <a:ext cx="762000" cy="376732"/>
          </a:xfrm>
          <a:prstGeom prst="wedgeRoundRectCallout">
            <a:avLst>
              <a:gd name="adj1" fmla="val -48598"/>
              <a:gd name="adj2" fmla="val 10061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GB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.2f</a:t>
            </a:r>
            <a:endParaRPr lang="en-US" b="1" noProof="1">
              <a:solidFill>
                <a:schemeClr val="tx2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8572611" y="2961136"/>
            <a:ext cx="2247789" cy="800569"/>
          </a:xfrm>
          <a:prstGeom prst="wedgeRoundRectCallout">
            <a:avLst>
              <a:gd name="adj1" fmla="val -82062"/>
              <a:gd name="adj2" fmla="val -1306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noProof="1">
                <a:solidFill>
                  <a:schemeClr val="tx1"/>
                </a:solidFill>
                <a:latin typeface="+mj-lt"/>
              </a:rPr>
              <a:t>Недостатъчен баланс</a:t>
            </a:r>
            <a:endParaRPr lang="en-US" noProof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7982338" y="2156366"/>
            <a:ext cx="3124200" cy="528487"/>
          </a:xfrm>
          <a:prstGeom prst="wedgeRoundRectCallout">
            <a:avLst>
              <a:gd name="adj1" fmla="val -75021"/>
              <a:gd name="adj2" fmla="val 3525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bg-BG" noProof="1">
                <a:solidFill>
                  <a:schemeClr val="tx1"/>
                </a:solidFill>
                <a:latin typeface="+mj-lt"/>
              </a:rPr>
              <a:t>Съществуваща сметка</a:t>
            </a:r>
            <a:endParaRPr lang="en-US" noProof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23AB70A0-6878-4F95-BF65-E9EA7DE92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4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Тестов клиент</a:t>
            </a:r>
            <a:endParaRPr lang="en-US" dirty="0"/>
          </a:p>
        </p:txBody>
      </p:sp>
      <p:sp>
        <p:nvSpPr>
          <p:cNvPr id="5" name="Text Placeholder 5"/>
          <p:cNvSpPr txBox="1"/>
          <p:nvPr/>
        </p:nvSpPr>
        <p:spPr>
          <a:xfrm>
            <a:off x="754470" y="1084747"/>
            <a:ext cx="10667998" cy="53160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sz="3200" b="0"/>
            </a:lvl2pPr>
            <a:lvl3pPr marL="9144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Char char="§"/>
              <a:defRPr sz="3000" b="0"/>
            </a:lvl3pPr>
            <a:lvl4pPr marL="12192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Char char="§"/>
              <a:defRPr sz="2800" b="0"/>
            </a:lvl4pPr>
            <a:lvl5pPr marL="15240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Char char="§"/>
              <a:defRPr sz="2600" b="0"/>
            </a:lvl5pPr>
            <a:lvl6pPr marL="18281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6pPr>
            <a:lvl7pPr marL="21329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7pPr>
            <a:lvl8pPr marL="24377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8pPr>
            <a:lvl9pPr marL="27425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9pPr>
          </a:lstStyle>
          <a:p>
            <a:r>
              <a:rPr lang="en-GB" dirty="0"/>
              <a:t>var accounts = new Dictionary&lt;int, BankAccount&gt;();</a:t>
            </a:r>
          </a:p>
          <a:p>
            <a:r>
              <a:rPr lang="en-GB" dirty="0"/>
              <a:t>string command;</a:t>
            </a:r>
          </a:p>
          <a:p>
            <a:r>
              <a:rPr lang="en-GB" dirty="0"/>
              <a:t>while ((command = Console.ReadLine()) != "End")</a:t>
            </a:r>
          </a:p>
          <a:p>
            <a:r>
              <a:rPr lang="en-GB" dirty="0"/>
              <a:t>{</a:t>
            </a:r>
          </a:p>
          <a:p>
            <a:r>
              <a:rPr lang="en-GB" dirty="0"/>
              <a:t>  var cmdArgs = command.Split();</a:t>
            </a:r>
          </a:p>
          <a:p>
            <a:r>
              <a:rPr lang="en-GB" dirty="0"/>
              <a:t>  var cmdType = cmdArgs[0];</a:t>
            </a:r>
          </a:p>
          <a:p>
            <a:r>
              <a:rPr lang="en-GB" dirty="0"/>
              <a:t>  switch (cmdType)</a:t>
            </a:r>
          </a:p>
          <a:p>
            <a:r>
              <a:rPr lang="en-GB" dirty="0"/>
              <a:t>  {</a:t>
            </a:r>
          </a:p>
          <a:p>
            <a:r>
              <a:rPr lang="en-GB" dirty="0"/>
              <a:t>    case "Create": Create(cmdArgs, accounts); break;</a:t>
            </a:r>
          </a:p>
          <a:p>
            <a:r>
              <a:rPr lang="en-GB" dirty="0"/>
              <a:t>    case "Deposit": Deposit(cmdArgs, accounts); break;</a:t>
            </a:r>
          </a:p>
          <a:p>
            <a:r>
              <a:rPr lang="en-GB" dirty="0"/>
              <a:t>    case "Withdraw": Withdraw(cmdArgs, accounts); break;</a:t>
            </a:r>
          </a:p>
          <a:p>
            <a:r>
              <a:rPr lang="en-GB" dirty="0"/>
              <a:t>    case "Print": Print(cmdArgs, accounts); break;</a:t>
            </a:r>
          </a:p>
          <a:p>
            <a:r>
              <a:rPr lang="en-GB" dirty="0"/>
              <a:t>  }</a:t>
            </a:r>
          </a:p>
          <a:p>
            <a:r>
              <a:rPr lang="en-GB" dirty="0"/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41A4AD0-DDE8-413E-A6B6-7DC9C7D8A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9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Тестов клиент</a:t>
            </a:r>
            <a:r>
              <a:rPr lang="en-US" dirty="0"/>
              <a:t> (2)</a:t>
            </a:r>
          </a:p>
        </p:txBody>
      </p:sp>
      <p:sp>
        <p:nvSpPr>
          <p:cNvPr id="5" name="Text Placeholder 5"/>
          <p:cNvSpPr txBox="1"/>
          <p:nvPr/>
        </p:nvSpPr>
        <p:spPr>
          <a:xfrm>
            <a:off x="760414" y="1073079"/>
            <a:ext cx="10667998" cy="488516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sz="3200" b="0"/>
            </a:lvl2pPr>
            <a:lvl3pPr marL="9144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Char char="§"/>
              <a:defRPr sz="3000" b="0"/>
            </a:lvl3pPr>
            <a:lvl4pPr marL="12192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Char char="§"/>
              <a:defRPr sz="2800" b="0"/>
            </a:lvl4pPr>
            <a:lvl5pPr marL="1524000" indent="-231775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Char char="§"/>
              <a:defRPr sz="2600" b="0"/>
            </a:lvl5pPr>
            <a:lvl6pPr marL="18281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6pPr>
            <a:lvl7pPr marL="21329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/>
            </a:lvl7pPr>
            <a:lvl8pPr marL="24377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8pPr>
            <a:lvl9pPr marL="2742565" indent="-231775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 baseline="0"/>
            </a:lvl9pPr>
          </a:lstStyle>
          <a:p>
            <a:r>
              <a:rPr lang="en-GB" sz="2800" i="1" dirty="0">
                <a:solidFill>
                  <a:schemeClr val="tx2">
                    <a:lumMod val="75000"/>
                  </a:schemeClr>
                </a:solidFill>
              </a:rPr>
              <a:t>// </a:t>
            </a:r>
            <a:r>
              <a:rPr lang="bg-BG" sz="2800" i="1" dirty="0">
                <a:solidFill>
                  <a:schemeClr val="tx2">
                    <a:lumMod val="75000"/>
                  </a:schemeClr>
                </a:solidFill>
              </a:rPr>
              <a:t>създаване на сметката</a:t>
            </a:r>
            <a:endParaRPr lang="en-GB" sz="2800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800" dirty="0"/>
              <a:t>var id = int.Parse(cmdArgs[1]);</a:t>
            </a:r>
          </a:p>
          <a:p>
            <a:r>
              <a:rPr lang="en-GB" sz="2800" dirty="0"/>
              <a:t>if (accounts.ContainsKey(id))   </a:t>
            </a:r>
          </a:p>
          <a:p>
            <a:r>
              <a:rPr lang="en-GB" sz="2800" dirty="0"/>
              <a:t>  Console.WriteLine("Account already exists");</a:t>
            </a:r>
          </a:p>
          <a:p>
            <a:r>
              <a:rPr lang="en-GB" sz="2800" dirty="0"/>
              <a:t>else</a:t>
            </a:r>
          </a:p>
          <a:p>
            <a:r>
              <a:rPr lang="en-GB" sz="2800" dirty="0"/>
              <a:t>{</a:t>
            </a:r>
          </a:p>
          <a:p>
            <a:r>
              <a:rPr lang="en-GB" sz="2800" dirty="0"/>
              <a:t>  var acc = new BankAccount();</a:t>
            </a:r>
          </a:p>
          <a:p>
            <a:r>
              <a:rPr lang="en-GB" sz="2800" dirty="0"/>
              <a:t>  acc.ID = id;</a:t>
            </a:r>
          </a:p>
          <a:p>
            <a:r>
              <a:rPr lang="en-GB" sz="2800" dirty="0"/>
              <a:t>  accounts.Add(id, acc);</a:t>
            </a:r>
          </a:p>
          <a:p>
            <a:r>
              <a:rPr lang="en-GB" sz="2800" dirty="0"/>
              <a:t>}</a:t>
            </a:r>
          </a:p>
          <a:p>
            <a:r>
              <a:rPr lang="en-US" sz="2800" i="1" dirty="0">
                <a:solidFill>
                  <a:schemeClr val="tx2">
                    <a:lumMod val="75000"/>
                  </a:schemeClr>
                </a:solidFill>
              </a:rPr>
              <a:t>// TODO: </a:t>
            </a:r>
            <a:r>
              <a:rPr lang="bg-BG" sz="2800" i="1" dirty="0">
                <a:solidFill>
                  <a:schemeClr val="tx2">
                    <a:lumMod val="75000"/>
                  </a:schemeClr>
                </a:solidFill>
              </a:rPr>
              <a:t>разписване на останалите команди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4806CE3-FF4C-4475-AEB2-ADD5AB1BE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17319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7163</TotalTime>
  <Words>796</Words>
  <Application>Microsoft Office PowerPoint</Application>
  <PresentationFormat>Custom</PresentationFormat>
  <Paragraphs>149</Paragraphs>
  <Slides>12</Slides>
  <Notes>7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Елементи на класа</vt:lpstr>
      <vt:lpstr>Методи</vt:lpstr>
      <vt:lpstr>Задача: Getter-и и Setter-и</vt:lpstr>
      <vt:lpstr>Решение: Getter-и и Setter-и</vt:lpstr>
      <vt:lpstr>Задача за напреднали: Тестов клиент</vt:lpstr>
      <vt:lpstr>Решение: Тестов клиент</vt:lpstr>
      <vt:lpstr>Решение: Тестов клиент (2)</vt:lpstr>
      <vt:lpstr>Какво научихме днес?</vt:lpstr>
      <vt:lpstr>Методи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2019-12-17T08:53:14Z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