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2"/>
  </p:sldMasterIdLst>
  <p:notesMasterIdLst>
    <p:notesMasterId r:id="rId14"/>
  </p:notesMasterIdLst>
  <p:handoutMasterIdLst>
    <p:handoutMasterId r:id="rId15"/>
  </p:handoutMasterIdLst>
  <p:sldIdLst>
    <p:sldId id="394" r:id="rId3"/>
    <p:sldId id="571" r:id="rId4"/>
    <p:sldId id="619" r:id="rId5"/>
    <p:sldId id="623" r:id="rId6"/>
    <p:sldId id="624" r:id="rId7"/>
    <p:sldId id="574" r:id="rId8"/>
    <p:sldId id="620" r:id="rId9"/>
    <p:sldId id="621" r:id="rId10"/>
    <p:sldId id="486" r:id="rId11"/>
    <p:sldId id="625" r:id="rId12"/>
    <p:sldId id="481" r:id="rId13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1EAD62DB-6F04-421A-9949-C11D0AF6BC3E}">
          <p14:sldIdLst>
            <p14:sldId id="394"/>
            <p14:sldId id="571"/>
          </p14:sldIdLst>
        </p14:section>
        <p14:section name="Abstract Data Types" id="{976C20F4-3F23-4530-A3E4-495A5528E4FE}">
          <p14:sldIdLst>
            <p14:sldId id="619"/>
            <p14:sldId id="623"/>
            <p14:sldId id="624"/>
            <p14:sldId id="574"/>
            <p14:sldId id="620"/>
            <p14:sldId id="621"/>
          </p14:sldIdLst>
        </p14:section>
        <p14:section name="Conclusion" id="{547B55EF-F167-4643-B862-13C91182AEF6}">
          <p14:sldIdLst>
            <p14:sldId id="486"/>
            <p14:sldId id="625"/>
            <p14:sldId id="4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5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72A"/>
    <a:srgbClr val="FFF0D9"/>
    <a:srgbClr val="F0F5FA"/>
    <a:srgbClr val="1A8AFA"/>
    <a:srgbClr val="0097CC"/>
    <a:srgbClr val="FDFFFF"/>
    <a:srgbClr val="603A14"/>
    <a:srgbClr val="E85C0E"/>
    <a:srgbClr val="BAB398"/>
    <a:srgbClr val="ADA485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10" autoAdjust="0"/>
    <p:restoredTop sz="94533" autoAdjust="0"/>
  </p:normalViewPr>
  <p:slideViewPr>
    <p:cSldViewPr>
      <p:cViewPr varScale="1">
        <p:scale>
          <a:sx n="82" d="100"/>
          <a:sy n="82" d="100"/>
        </p:scale>
        <p:origin x="576" y="67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2" d="100"/>
          <a:sy n="62" d="100"/>
        </p:scale>
        <p:origin x="315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"/>
          <p:cNvSpPr>
            <a:spLocks noGrp="1"/>
          </p:cNvSpPr>
          <p:nvPr>
            <p:ph type="sldNum" sz="quarter" idx="3"/>
          </p:nvPr>
        </p:nvSpPr>
        <p:spPr>
          <a:xfrm>
            <a:off x="6165000" y="8748000"/>
            <a:ext cx="691412" cy="394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29053-DC2A-4342-ADD4-2FD729D91E2C}" type="slidenum">
              <a:rPr sz="1000"/>
              <a:pPr/>
              <a:t>‹#›</a:t>
            </a:fld>
            <a:endParaRPr sz="1000" dirty="0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2"/>
          </p:nvPr>
        </p:nvSpPr>
        <p:spPr>
          <a:xfrm>
            <a:off x="0" y="8747999"/>
            <a:ext cx="6165000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00" dirty="0"/>
              <a:t>Created by the </a:t>
            </a:r>
            <a:r>
              <a:rPr lang="en-US" sz="1000" b="1" dirty="0"/>
              <a:t>Software University Foundation</a:t>
            </a:r>
            <a:r>
              <a:rPr lang="en-US" sz="1000" dirty="0"/>
              <a:t> – </a:t>
            </a:r>
            <a:r>
              <a:rPr lang="en-US" sz="1000" u="sng" dirty="0">
                <a:hlinkClick r:id="rId2"/>
              </a:rPr>
              <a:t>https://softuni.foundation</a:t>
            </a:r>
            <a:endParaRPr lang="en-US" sz="1000" dirty="0"/>
          </a:p>
          <a:p>
            <a:r>
              <a:rPr lang="en-US" sz="1000" dirty="0"/>
              <a:t>This work is licensed under the </a:t>
            </a:r>
            <a:r>
              <a:rPr lang="en-US" sz="1000" u="sng" noProof="1">
                <a:hlinkClick r:id="rId3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 dirty="0"/>
              <a:t>license.</a:t>
            </a:r>
          </a:p>
        </p:txBody>
      </p:sp>
      <p:sp>
        <p:nvSpPr>
          <p:cNvPr id="3" name="Date Placeholder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B4EDC-59C0-49C7-8ADA-5A781B329E02}" type="datetimeFigureOut">
              <a:rPr lang="en-US"/>
              <a:pPr/>
              <a:t>17-Dec-19</a:t>
            </a:fld>
            <a:endParaRPr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"/>
          <p:cNvSpPr>
            <a:spLocks noGrp="1"/>
          </p:cNvSpPr>
          <p:nvPr>
            <p:ph type="sldNum" sz="quarter" idx="5"/>
          </p:nvPr>
        </p:nvSpPr>
        <p:spPr>
          <a:xfrm>
            <a:off x="6308999" y="8747999"/>
            <a:ext cx="547413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3EBA5BD7-F043-4D1B-AA17-CD412FC5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2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3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  <p:sp>
        <p:nvSpPr>
          <p:cNvPr id="5" name="Slide Notes Placeholder"/>
          <p:cNvSpPr>
            <a:spLocks noGrp="1"/>
          </p:cNvSpPr>
          <p:nvPr>
            <p:ph type="body" sz="quarter" idx="3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Slide Image Placeholder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3" name="Date Placeholder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F2D8D46A-B586-417D-BFBD-8C8FE0AAF762}" type="datetimeFigureOut">
              <a:rPr lang="en-US" smtClean="0"/>
              <a:pPr/>
              <a:t>17-Dec-19</a:t>
            </a:fld>
            <a:endParaRPr lang="en-US"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17780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3619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5397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7175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CAB1B254-3D2B-413B-9112-6C1CBB2E977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9832214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E5BC3E32-3591-40C7-A06E-2C620B5455F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8435742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BB579F54-1ED6-4EA7-ADB4-622B791920F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2132723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67C25B43-04F6-46B4-AE79-172A0A6B364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42129031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E0BEBCCE-147B-4594-A9EF-B181C99F8D7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2886279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C36EC417-A5D8-4DFA-8607-8D459EEEF0B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7198498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*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E65B3B-E6E2-4525-8F2E-49AC8F612DB9}" type="slidenum">
              <a:rPr lang="en-US"/>
              <a:pPr/>
              <a:t>9</a:t>
            </a:fld>
            <a:r>
              <a:rPr lang="en-US" dirty="0"/>
              <a:t>##</a:t>
            </a:r>
          </a:p>
        </p:txBody>
      </p:sp>
      <p:sp>
        <p:nvSpPr>
          <p:cNvPr id="435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5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Footer Placeholder">
            <a:extLst>
              <a:ext uri="{FF2B5EF4-FFF2-40B4-BE49-F238E27FC236}">
                <a16:creationId xmlns:a16="http://schemas.microsoft.com/office/drawing/2014/main" id="{06DBE9E6-1310-49F1-9F39-943020B3DAE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3423706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>
                <a:solidFill>
                  <a:prstClr val="black"/>
                </a:solidFill>
              </a:rPr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86EB6E39-8A24-4C28-A56C-79ABA3E7CF6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3281695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11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F0598CF3-40F3-4D3A-9BB9-F26CA023347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917376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oftwareUniversity" TargetMode="External"/><Relationship Id="rId3" Type="http://schemas.openxmlformats.org/officeDocument/2006/relationships/hyperlink" Target="http://softuni.bg/" TargetMode="External"/><Relationship Id="rId7" Type="http://schemas.openxmlformats.org/officeDocument/2006/relationships/hyperlink" Target="http://judge.softuni.bg/" TargetMode="External"/><Relationship Id="rId12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forum.softuni.bg/" TargetMode="External"/><Relationship Id="rId11" Type="http://schemas.openxmlformats.org/officeDocument/2006/relationships/hyperlink" Target="http://www.introprogramming.info/" TargetMode="External"/><Relationship Id="rId5" Type="http://schemas.openxmlformats.org/officeDocument/2006/relationships/hyperlink" Target="http://www.nakov.com/" TargetMode="External"/><Relationship Id="rId10" Type="http://schemas.openxmlformats.org/officeDocument/2006/relationships/hyperlink" Target="http://www.youtube.com/SoftwareUniversity" TargetMode="External"/><Relationship Id="rId4" Type="http://schemas.openxmlformats.org/officeDocument/2006/relationships/hyperlink" Target="http://softuni.org/" TargetMode="External"/><Relationship Id="rId9" Type="http://schemas.openxmlformats.org/officeDocument/2006/relationships/hyperlink" Target="https://twitter.com/softunibg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bg bwMode="grayWhite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ompany Web Site Placeholder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760412" y="5735767"/>
            <a:ext cx="3187613" cy="331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6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Web Site</a:t>
            </a:r>
          </a:p>
        </p:txBody>
      </p:sp>
      <p:sp>
        <p:nvSpPr>
          <p:cNvPr id="34" name="Company Name Placeholder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760412" y="5394605"/>
            <a:ext cx="3187613" cy="363552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8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Name</a:t>
            </a:r>
          </a:p>
        </p:txBody>
      </p:sp>
      <p:sp>
        <p:nvSpPr>
          <p:cNvPr id="33" name="Author Web Site Placeholder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760412" y="5024988"/>
            <a:ext cx="3187613" cy="369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000" b="1" kern="12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Web Site</a:t>
            </a:r>
          </a:p>
        </p:txBody>
      </p:sp>
      <p:sp>
        <p:nvSpPr>
          <p:cNvPr id="32" name="Author Position Placeholder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760413" y="4668556"/>
            <a:ext cx="3187614" cy="375194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300" b="1" kern="1200" dirty="0" smtClean="0">
                <a:solidFill>
                  <a:srgbClr val="F4B36C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25" name="Author Name Placeholder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760412" y="4176826"/>
            <a:ext cx="3187613" cy="499649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b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800" b="1" kern="1200" baseline="0" dirty="0" smtClean="0">
                <a:solidFill>
                  <a:srgbClr val="EE792A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31" name="Slide Picture Placeholder"/>
          <p:cNvSpPr>
            <a:spLocks noGrp="1"/>
          </p:cNvSpPr>
          <p:nvPr>
            <p:ph type="pic" sz="quarter" idx="16" hasCustomPrompt="1"/>
          </p:nvPr>
        </p:nvSpPr>
        <p:spPr>
          <a:xfrm>
            <a:off x="4366413" y="4191000"/>
            <a:ext cx="7382341" cy="1905000"/>
          </a:xfrm>
          <a:prstGeom prst="rect">
            <a:avLst/>
          </a:prstGeom>
        </p:spPr>
        <p:txBody>
          <a:bodyPr lIns="108000" tIns="36000" rIns="108000" bIns="36000"/>
          <a:lstStyle>
            <a:lvl1pPr marL="0" indent="0">
              <a:buNone/>
              <a:defRPr/>
            </a:lvl1pPr>
          </a:lstStyle>
          <a:p>
            <a:r>
              <a:rPr lang="en-US" dirty="0"/>
              <a:t>Insert a Picture Here</a:t>
            </a:r>
          </a:p>
        </p:txBody>
      </p:sp>
      <p:sp>
        <p:nvSpPr>
          <p:cNvPr id="3" name="Presentation Subtitle"/>
          <p:cNvSpPr>
            <a:spLocks noGrp="1"/>
          </p:cNvSpPr>
          <p:nvPr>
            <p:ph type="subTitle" idx="1" hasCustomPrompt="1"/>
          </p:nvPr>
        </p:nvSpPr>
        <p:spPr>
          <a:xfrm>
            <a:off x="4366413" y="2346299"/>
            <a:ext cx="7382341" cy="1752600"/>
          </a:xfrm>
        </p:spPr>
        <p:txBody>
          <a:bodyPr lIns="0" tIns="0" rIns="0" bIns="0">
            <a:normAutofit/>
          </a:bodyPr>
          <a:lstStyle>
            <a:lvl1pPr marL="0" indent="0" algn="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</a:t>
            </a:r>
            <a:endParaRPr dirty="0"/>
          </a:p>
        </p:txBody>
      </p:sp>
      <p:sp>
        <p:nvSpPr>
          <p:cNvPr id="2" name="Presentation Title"/>
          <p:cNvSpPr>
            <a:spLocks noGrp="1"/>
          </p:cNvSpPr>
          <p:nvPr>
            <p:ph type="ctrTitle" hasCustomPrompt="1"/>
          </p:nvPr>
        </p:nvSpPr>
        <p:spPr>
          <a:xfrm>
            <a:off x="4366413" y="314301"/>
            <a:ext cx="7382341" cy="2000251"/>
          </a:xfrm>
        </p:spPr>
        <p:txBody>
          <a:bodyPr lIns="0" tIns="0" rIns="0" bIns="0">
            <a:normAutofit/>
          </a:bodyPr>
          <a:lstStyle>
            <a:lvl1pPr algn="r">
              <a:defRPr sz="5400">
                <a:solidFill>
                  <a:srgbClr val="F6D18E"/>
                </a:solidFill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85849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22" name="Slide Content Placeholder"/>
          <p:cNvSpPr>
            <a:spLocks noGrp="1"/>
          </p:cNvSpPr>
          <p:nvPr>
            <p:ph idx="1" hasCustomPrompt="1"/>
          </p:nvPr>
        </p:nvSpPr>
        <p:spPr>
          <a:xfrm>
            <a:off x="190413" y="1151121"/>
            <a:ext cx="11804822" cy="5570355"/>
          </a:xfrm>
        </p:spPr>
        <p:txBody>
          <a:bodyPr/>
          <a:lstStyle>
            <a:lvl1pPr>
              <a:defRPr sz="3400"/>
            </a:lvl1pPr>
            <a:lvl2pPr>
              <a:defRPr sz="3200"/>
            </a:lvl2pPr>
            <a:lvl3pPr>
              <a:defRPr sz="3000"/>
            </a:lvl3pPr>
            <a:lvl4pPr>
              <a:defRPr sz="2800"/>
            </a:lvl4pPr>
            <a:lvl5pPr>
              <a:defRPr sz="2600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Level`</a:t>
            </a:r>
            <a:endParaRPr dirty="0"/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04822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Slide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9958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Subtitle"/>
          <p:cNvSpPr>
            <a:spLocks noGrp="1"/>
          </p:cNvSpPr>
          <p:nvPr>
            <p:ph type="body" idx="1" hasCustomPrompt="1"/>
          </p:nvPr>
        </p:nvSpPr>
        <p:spPr>
          <a:xfrm>
            <a:off x="912812" y="5754968"/>
            <a:ext cx="10363200" cy="719034"/>
          </a:xfrm>
        </p:spPr>
        <p:txBody>
          <a:bodyPr wrap="square" lIns="36000" tIns="36000" rIns="36000" bIns="36000" anchor="t">
            <a:spAutoFit/>
          </a:bodyPr>
          <a:lstStyle>
            <a:lvl1pPr marL="0" indent="0" algn="ct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5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Section Subtitle</a:t>
            </a:r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912812" y="4953000"/>
            <a:ext cx="10363200" cy="820600"/>
          </a:xfrm>
        </p:spPr>
        <p:txBody>
          <a:bodyPr wrap="square" lIns="36000" tIns="36000" rIns="36000" bIns="36000" anchor="b">
            <a:spAutoFit/>
          </a:bodyPr>
          <a:lstStyle>
            <a:lvl1pPr algn="ctr">
              <a:defRPr sz="5400" b="1" cap="none" baseline="0"/>
            </a:lvl1pPr>
          </a:lstStyle>
          <a:p>
            <a:r>
              <a:rPr lang="en-US" dirty="0"/>
              <a:t>Click to Edit Section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5740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1978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1529384" y="6400802"/>
            <a:ext cx="10482604" cy="363552"/>
          </a:xfrm>
          <a:prstGeom prst="rect">
            <a:avLst/>
          </a:prstGeom>
        </p:spPr>
        <p:txBody>
          <a:bodyPr wrap="square" lIns="36000" rIns="36000">
            <a:spAutoFit/>
          </a:bodyPr>
          <a:lstStyle>
            <a:lvl1pPr marL="0" indent="0" algn="r">
              <a:buNone/>
              <a:defRPr sz="1800">
                <a:latin typeface="+mn-lt"/>
              </a:defRPr>
            </a:lvl1pPr>
          </a:lstStyle>
          <a:p>
            <a:pPr lvl="0"/>
            <a:r>
              <a:rPr lang="en-US" dirty="0"/>
              <a:t>Course Web Site</a:t>
            </a:r>
          </a:p>
        </p:txBody>
      </p:sp>
      <p:sp>
        <p:nvSpPr>
          <p:cNvPr id="50" name="Title 1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23173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  <p:sp>
        <p:nvSpPr>
          <p:cNvPr id="2" name="TextBox 1">
            <a:hlinkClick r:id="rId3" tooltip="Software University - Quality Education, Profession and Job for Software Engineers"/>
          </p:cNvPr>
          <p:cNvSpPr txBox="1"/>
          <p:nvPr userDrawn="1"/>
        </p:nvSpPr>
        <p:spPr>
          <a:xfrm rot="322982">
            <a:off x="10066442" y="2253546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27" name="TextBox 26">
            <a:hlinkClick r:id="rId4" tooltip="Software University Foundaton"/>
          </p:cNvPr>
          <p:cNvSpPr txBox="1"/>
          <p:nvPr userDrawn="1"/>
        </p:nvSpPr>
        <p:spPr>
          <a:xfrm rot="20630519">
            <a:off x="7568290" y="4341197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1" name="TextBox 50">
            <a:hlinkClick r:id="rId5" tooltip="Svetlin Nakov - Programming and Education for Developers"/>
          </p:cNvPr>
          <p:cNvSpPr txBox="1"/>
          <p:nvPr userDrawn="1"/>
        </p:nvSpPr>
        <p:spPr>
          <a:xfrm>
            <a:off x="11500162" y="4679637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2" name="TextBox 51">
            <a:hlinkClick r:id="rId6" tooltip="Software University - Discussion Forum"/>
          </p:cNvPr>
          <p:cNvSpPr txBox="1"/>
          <p:nvPr userDrawn="1"/>
        </p:nvSpPr>
        <p:spPr>
          <a:xfrm rot="20971262">
            <a:off x="6094412" y="610908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3" name="TextBox 52">
            <a:hlinkClick r:id="rId7" tooltip="Software University - Online Judge System"/>
          </p:cNvPr>
          <p:cNvSpPr txBox="1"/>
          <p:nvPr userDrawn="1"/>
        </p:nvSpPr>
        <p:spPr>
          <a:xfrm rot="569019">
            <a:off x="9155998" y="4032736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4" name="TextBox 53">
            <a:hlinkClick r:id="rId8" tooltip="Software University @ Facebook"/>
          </p:cNvPr>
          <p:cNvSpPr txBox="1"/>
          <p:nvPr userDrawn="1"/>
        </p:nvSpPr>
        <p:spPr>
          <a:xfrm rot="219682">
            <a:off x="7047355" y="2560119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6" name="TextBox 55">
            <a:hlinkClick r:id="rId9" tooltip="Software University @ Twitter"/>
          </p:cNvPr>
          <p:cNvSpPr txBox="1"/>
          <p:nvPr userDrawn="1"/>
        </p:nvSpPr>
        <p:spPr>
          <a:xfrm rot="20972266">
            <a:off x="11754532" y="232084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7" name="TextBox 56">
            <a:hlinkClick r:id="rId10" tooltip="Software University @ YouTube - free training courses and video lessons for software engineers"/>
          </p:cNvPr>
          <p:cNvSpPr txBox="1"/>
          <p:nvPr userDrawn="1"/>
        </p:nvSpPr>
        <p:spPr>
          <a:xfrm rot="562174">
            <a:off x="11774596" y="3447926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8" name="TextBox 57">
            <a:hlinkClick r:id="rId11" tooltip="Programming Fundamentals Book and Vide Lessons: Learn C#, Programming, Data Structures, Algorithms and Quality Coding"/>
          </p:cNvPr>
          <p:cNvSpPr txBox="1"/>
          <p:nvPr userDrawn="1"/>
        </p:nvSpPr>
        <p:spPr>
          <a:xfrm rot="571210">
            <a:off x="11136783" y="562591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16" name="Rectangle 15"/>
          <p:cNvSpPr/>
          <p:nvPr userDrawn="1"/>
        </p:nvSpPr>
        <p:spPr>
          <a:xfrm rot="20949717">
            <a:off x="2718532" y="3306088"/>
            <a:ext cx="4540980" cy="948072"/>
          </a:xfrm>
          <a:prstGeom prst="rect">
            <a:avLst/>
          </a:prstGeom>
        </p:spPr>
        <p:txBody>
          <a:bodyPr wrap="none" lIns="0" tIns="0" rIns="0" bIns="0" anchor="ctr" anchorCtr="0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0" hangingPunct="0">
              <a:buClr>
                <a:srgbClr val="A19574">
                  <a:lumMod val="40000"/>
                  <a:lumOff val="60000"/>
                </a:srgbClr>
              </a:buClr>
              <a:buSzPct val="70000"/>
              <a:buFont typeface="Wingdings 2" pitchFamily="18" charset="2"/>
              <a:buNone/>
            </a:pPr>
            <a:r>
              <a:rPr lang="bg-BG" sz="6600" b="1" dirty="0">
                <a:solidFill>
                  <a:srgbClr val="F3BE60"/>
                </a:solidFill>
              </a:rPr>
              <a:t>Въпроси</a:t>
            </a:r>
            <a:r>
              <a:rPr lang="en-US" sz="6600" b="1" dirty="0">
                <a:solidFill>
                  <a:srgbClr val="F3BE60"/>
                </a:solidFill>
              </a:rPr>
              <a:t>?</a:t>
            </a:r>
            <a:endParaRPr lang="en-US" sz="6600" b="1" spc="150" dirty="0">
              <a:ln w="11430"/>
              <a:solidFill>
                <a:prstClr val="white">
                  <a:lumMod val="40000"/>
                  <a:lumOff val="60000"/>
                </a:prst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9AAFB65-F193-4484-85C5-7FFA4302163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7714">
            <a:off x="504277" y="2018007"/>
            <a:ext cx="2849278" cy="330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607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565"/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1218565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Slide Text Placeholder"/>
          <p:cNvSpPr>
            <a:spLocks noGrp="1"/>
          </p:cNvSpPr>
          <p:nvPr>
            <p:ph type="body" idx="1"/>
          </p:nvPr>
        </p:nvSpPr>
        <p:spPr>
          <a:xfrm>
            <a:off x="190413" y="1151123"/>
            <a:ext cx="11804822" cy="5570353"/>
          </a:xfrm>
          <a:prstGeom prst="rect">
            <a:avLst/>
          </a:prstGeom>
        </p:spPr>
        <p:txBody>
          <a:bodyPr vert="horz" lIns="108000" tIns="36000" rIns="108000" bIns="36000" rtlCol="0">
            <a:norm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2" name="Slide Title Placeholder"/>
          <p:cNvSpPr>
            <a:spLocks noGrp="1"/>
          </p:cNvSpPr>
          <p:nvPr>
            <p:ph type="title"/>
          </p:nvPr>
        </p:nvSpPr>
        <p:spPr>
          <a:xfrm>
            <a:off x="190403" y="39574"/>
            <a:ext cx="11806432" cy="1111549"/>
          </a:xfrm>
          <a:prstGeom prst="rect">
            <a:avLst/>
          </a:prstGeom>
        </p:spPr>
        <p:txBody>
          <a:bodyPr vert="horz" lIns="108000" tIns="36000" rIns="108000" bIns="3600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816344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</p:sldLayoutIdLst>
  <p:hf hdr="0" ftr="0" dt="0"/>
  <p:txStyles>
    <p:titleStyle>
      <a:lvl1pPr algn="l" defTabSz="1218565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F3BE60"/>
          </a:solidFill>
          <a:latin typeface="+mj-lt"/>
          <a:ea typeface="+mj-ea"/>
          <a:cs typeface="+mj-cs"/>
        </a:defRPr>
      </a:lvl1pPr>
    </p:titleStyle>
    <p:bodyStyle>
      <a:lvl1pPr marL="304800" indent="-304800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F2B254"/>
        </a:buClr>
        <a:buSzPct val="100000"/>
        <a:buFont typeface="Wingdings" charset="2"/>
        <a:buChar char="§"/>
        <a:defRPr sz="3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defRPr sz="32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F9A1D"/>
        </a:buClr>
        <a:buSzPct val="80000"/>
        <a:buFont typeface="Wingdings" charset="2"/>
        <a:buChar char="§"/>
        <a:defRPr sz="3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D9411"/>
        </a:buClr>
        <a:buSzPct val="80000"/>
        <a:buFont typeface="Wingdings" charset="2"/>
        <a:buChar char="§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15240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28D10"/>
        </a:buClr>
        <a:buSzPct val="80000"/>
        <a:buFont typeface="Wingdings" charset="2"/>
        <a:buChar char="§"/>
        <a:defRPr sz="26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8281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9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7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5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hyperlink" Target="https://it-kariera.mon.bg/e-learnin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hyperlink" Target="http://creativecommons.org/licenses/by-nc-sa/4.0/" TargetMode="Externa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it-kariera.mon.bg/e-learning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hyperlink" Target="https://creativecommons.org/licenses/by-nc-sa/4.0" TargetMode="External"/><Relationship Id="rId7" Type="http://schemas.openxmlformats.org/officeDocument/2006/relationships/hyperlink" Target="https://mon.bg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hyperlink" Target="https://softuni.foundation/" TargetMode="External"/><Relationship Id="rId10" Type="http://schemas.openxmlformats.org/officeDocument/2006/relationships/image" Target="../media/image14.jpeg"/><Relationship Id="rId4" Type="http://schemas.openxmlformats.org/officeDocument/2006/relationships/image" Target="../media/image11.png"/><Relationship Id="rId9" Type="http://schemas.openxmlformats.org/officeDocument/2006/relationships/hyperlink" Target="https://it-kariera.mon.bg/e-learni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4"/>
          <p:cNvSpPr txBox="1">
            <a:spLocks/>
          </p:cNvSpPr>
          <p:nvPr/>
        </p:nvSpPr>
        <p:spPr>
          <a:xfrm>
            <a:off x="3351212" y="762000"/>
            <a:ext cx="8215099" cy="1171552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r" defTabSz="1218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rgbClr val="F6D18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dirty="0"/>
              <a:t>Статични полета и свойства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558" y="3735977"/>
            <a:ext cx="4652811" cy="2543175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4E936716-A23E-4F86-B995-12891211D2FA}"/>
              </a:ext>
            </a:extLst>
          </p:cNvPr>
          <p:cNvGrpSpPr/>
          <p:nvPr/>
        </p:nvGrpSpPr>
        <p:grpSpPr>
          <a:xfrm>
            <a:off x="745783" y="3624633"/>
            <a:ext cx="5399660" cy="2524722"/>
            <a:chOff x="745783" y="3624633"/>
            <a:chExt cx="5399660" cy="2524722"/>
          </a:xfrm>
        </p:grpSpPr>
        <p:pic>
          <p:nvPicPr>
            <p:cNvPr id="23" name="Picture 22" descr="http://softuni.bg">
              <a:extLst>
                <a:ext uri="{FF2B5EF4-FFF2-40B4-BE49-F238E27FC236}">
                  <a16:creationId xmlns:a16="http://schemas.microsoft.com/office/drawing/2014/main" id="{14B4CEA4-9736-4560-9C42-D6728543ED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960812" y="3624633"/>
              <a:ext cx="1828798" cy="2006988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E10DA20-4C33-4D13-9A36-C5D6DB9B3EAF}"/>
                </a:ext>
              </a:extLst>
            </p:cNvPr>
            <p:cNvSpPr txBox="1"/>
            <p:nvPr/>
          </p:nvSpPr>
          <p:spPr>
            <a:xfrm rot="576164">
              <a:off x="5433389" y="3706052"/>
              <a:ext cx="712054" cy="3562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bg-BG" sz="2000" b="1" spc="50">
                  <a:ln w="9525" cmpd="sng">
                    <a:solidFill>
                      <a:srgbClr val="FFA72A"/>
                    </a:solidFill>
                    <a:prstDash val="solid"/>
                  </a:ln>
                  <a:solidFill>
                    <a:srgbClr val="FFF0D9"/>
                  </a:solidFill>
                  <a:effectLst>
                    <a:glow rad="38100">
                      <a:srgbClr val="F0A22E">
                        <a:alpha val="40000"/>
                      </a:srgbClr>
                    </a:glow>
                  </a:effectLst>
                </a:rPr>
                <a:t>ООП</a:t>
              </a:r>
              <a:endParaRPr lang="en-US" sz="2000" b="1" spc="50" dirty="0">
                <a:ln w="9525" cmpd="sng">
                  <a:solidFill>
                    <a:srgbClr val="FFA72A"/>
                  </a:solidFill>
                  <a:prstDash val="solid"/>
                </a:ln>
                <a:solidFill>
                  <a:srgbClr val="FFF0D9"/>
                </a:solidFill>
                <a:effectLst>
                  <a:glow rad="38100">
                    <a:srgbClr val="F0A22E">
                      <a:alpha val="40000"/>
                    </a:srgbClr>
                  </a:glow>
                </a:effectLst>
              </a:endParaRPr>
            </a:p>
          </p:txBody>
        </p:sp>
        <p:pic>
          <p:nvPicPr>
            <p:cNvPr id="25" name="Picture 4" title="CC-BY-NC-SA License">
              <a:hlinkClick r:id="rId5" tooltip="This work is licensed under the &quot;Creative Commons Attribution-NonCommercial-ShareAlike 4.0 International&quot; license"/>
              <a:extLst>
                <a:ext uri="{FF2B5EF4-FFF2-40B4-BE49-F238E27FC236}">
                  <a16:creationId xmlns:a16="http://schemas.microsoft.com/office/drawing/2014/main" id="{2A47E90E-607C-46F8-ADCC-9D7E3C7AE7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45783" y="4076772"/>
              <a:ext cx="2175525" cy="761165"/>
            </a:xfrm>
            <a:prstGeom prst="roundRect">
              <a:avLst>
                <a:gd name="adj" fmla="val 3940"/>
              </a:avLst>
            </a:prstGeom>
            <a:solidFill>
              <a:srgbClr val="231F20">
                <a:alpha val="50000"/>
              </a:srgbClr>
            </a:solidFill>
            <a:ln>
              <a:solidFill>
                <a:schemeClr val="accent1">
                  <a:lumMod val="75000"/>
                  <a:alpha val="50000"/>
                </a:schemeClr>
              </a:solidFill>
            </a:ln>
          </p:spPr>
        </p:pic>
        <p:sp>
          <p:nvSpPr>
            <p:cNvPr id="26" name="Text Placeholder 7">
              <a:extLst>
                <a:ext uri="{FF2B5EF4-FFF2-40B4-BE49-F238E27FC236}">
                  <a16:creationId xmlns:a16="http://schemas.microsoft.com/office/drawing/2014/main" id="{B37D2C8D-6473-495D-99E5-18165676A82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3" y="4998598"/>
              <a:ext cx="3187614" cy="444343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300" b="1" kern="1200" dirty="0" smtClean="0">
                  <a:solidFill>
                    <a:srgbClr val="F4B36C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 noProof="1"/>
                <a:t>Учителски</a:t>
              </a:r>
              <a:r>
                <a:rPr lang="bg-BG"/>
                <a:t> екип</a:t>
              </a:r>
            </a:p>
          </p:txBody>
        </p:sp>
        <p:sp>
          <p:nvSpPr>
            <p:cNvPr id="27" name="Text Placeholder 10">
              <a:extLst>
                <a:ext uri="{FF2B5EF4-FFF2-40B4-BE49-F238E27FC236}">
                  <a16:creationId xmlns:a16="http://schemas.microsoft.com/office/drawing/2014/main" id="{BDAF6809-5650-4D53-9BBB-8EF68A46E005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403725"/>
              <a:ext cx="3187613" cy="382788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000" b="1" kern="1200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/>
                <a:t>Обучение за ИТ кариера</a:t>
              </a:r>
            </a:p>
          </p:txBody>
        </p:sp>
        <p:sp>
          <p:nvSpPr>
            <p:cNvPr id="28" name="Text Placeholder 11">
              <a:extLst>
                <a:ext uri="{FF2B5EF4-FFF2-40B4-BE49-F238E27FC236}">
                  <a16:creationId xmlns:a16="http://schemas.microsoft.com/office/drawing/2014/main" id="{B50B3646-6CED-41DA-BC95-5F23D0372B20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690893"/>
              <a:ext cx="3810000" cy="458462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1800" b="1" kern="1200" dirty="0" smtClean="0">
                  <a:solidFill>
                    <a:srgbClr val="F27A44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>
                  <a:hlinkClick r:id="rId7"/>
                </a:rPr>
                <a:t>https://it-kariera.mon.bg/e-learning/</a:t>
              </a:r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627245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4400" dirty="0"/>
              <a:t>Статични полета и свойства</a:t>
            </a:r>
            <a:endParaRPr lang="en-US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29384" y="6400802"/>
            <a:ext cx="10482604" cy="363552"/>
          </a:xfrm>
        </p:spPr>
        <p:txBody>
          <a:bodyPr/>
          <a:lstStyle/>
          <a:p>
            <a:r>
              <a:rPr lang="en-US" dirty="0">
                <a:hlinkClick r:id="rId3"/>
              </a:rPr>
              <a:t>https://it-kariera.mon.bg/e-learning/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5145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Content"/>
          <p:cNvSpPr>
            <a:spLocks noGrp="1"/>
          </p:cNvSpPr>
          <p:nvPr>
            <p:ph idx="1"/>
          </p:nvPr>
        </p:nvSpPr>
        <p:spPr>
          <a:xfrm>
            <a:off x="146037" y="1066799"/>
            <a:ext cx="11891975" cy="5654677"/>
          </a:xfrm>
        </p:spPr>
        <p:txBody>
          <a:bodyPr>
            <a:normAutofit/>
          </a:bodyPr>
          <a:lstStyle/>
          <a:p>
            <a:r>
              <a:rPr lang="bg-BG" sz="2900" dirty="0"/>
              <a:t>Настоящият курс </a:t>
            </a:r>
            <a:r>
              <a:rPr lang="en-US" sz="2900" dirty="0"/>
              <a:t>(</a:t>
            </a:r>
            <a:r>
              <a:rPr lang="bg-BG" sz="2900" dirty="0"/>
              <a:t>презентации</a:t>
            </a:r>
            <a:r>
              <a:rPr lang="en-US" sz="2900" dirty="0"/>
              <a:t>, </a:t>
            </a:r>
            <a:r>
              <a:rPr lang="bg-BG" sz="2900" dirty="0"/>
              <a:t>примери</a:t>
            </a:r>
            <a:r>
              <a:rPr lang="en-US" sz="2900" dirty="0"/>
              <a:t>, </a:t>
            </a:r>
            <a:r>
              <a:rPr lang="bg-BG" sz="2900" dirty="0"/>
              <a:t>задачи, упражнения и др.</a:t>
            </a:r>
            <a:r>
              <a:rPr lang="en-US" sz="2900" dirty="0"/>
              <a:t>)</a:t>
            </a:r>
            <a:r>
              <a:rPr lang="bg-BG" sz="2900" dirty="0"/>
              <a:t> е разработен за нуждите на Национална програма "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Обучение за ИТ кариера</a:t>
            </a:r>
            <a:r>
              <a:rPr lang="bg-BG" sz="2900" dirty="0"/>
              <a:t>" на МОН за подготовка по професия "Приложен програмист"</a:t>
            </a:r>
          </a:p>
          <a:p>
            <a:endParaRPr lang="bg-BG" sz="2900" dirty="0"/>
          </a:p>
          <a:p>
            <a:endParaRPr lang="bg-BG" sz="2900" dirty="0"/>
          </a:p>
          <a:p>
            <a:r>
              <a:rPr lang="bg-BG" sz="2900" dirty="0"/>
              <a:t>Курсът е базиран на учебно съдържание и методика, предоставени от 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фондация "Софтуерен университет" </a:t>
            </a:r>
            <a:r>
              <a:rPr lang="bg-BG" sz="2900" dirty="0"/>
              <a:t>и се разпространява под свободен</a:t>
            </a:r>
            <a:r>
              <a:rPr lang="bg-BG" sz="29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sz="2900" dirty="0"/>
              <a:t>лиценз</a:t>
            </a:r>
            <a:r>
              <a:rPr lang="en-US" sz="2900" b="1" dirty="0">
                <a:solidFill>
                  <a:schemeClr val="tx2">
                    <a:lumMod val="75000"/>
                  </a:schemeClr>
                </a:solidFill>
              </a:rPr>
              <a:t> CC-BY-NC-SA</a:t>
            </a:r>
            <a:endParaRPr lang="bg-BG" sz="29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6" name="Group Logos">
            <a:extLst>
              <a:ext uri="{FF2B5EF4-FFF2-40B4-BE49-F238E27FC236}">
                <a16:creationId xmlns:a16="http://schemas.microsoft.com/office/drawing/2014/main" id="{40A26E2B-FAAA-4165-9B90-2760644E8132}"/>
              </a:ext>
            </a:extLst>
          </p:cNvPr>
          <p:cNvGrpSpPr/>
          <p:nvPr/>
        </p:nvGrpSpPr>
        <p:grpSpPr>
          <a:xfrm>
            <a:off x="2970212" y="5553269"/>
            <a:ext cx="6016452" cy="873381"/>
            <a:chOff x="2970212" y="5562600"/>
            <a:chExt cx="6016452" cy="873381"/>
          </a:xfrm>
        </p:grpSpPr>
        <p:pic>
          <p:nvPicPr>
            <p:cNvPr id="22" name="Logo CC-BY-NC-SA">
              <a:hlinkClick r:id="rId3"/>
              <a:extLst>
                <a:ext uri="{FF2B5EF4-FFF2-40B4-BE49-F238E27FC236}">
                  <a16:creationId xmlns:a16="http://schemas.microsoft.com/office/drawing/2014/main" id="{F7FF078B-D7E3-4FDC-B697-3E0B738E78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51612" y="5562600"/>
              <a:ext cx="2435052" cy="873380"/>
            </a:xfrm>
            <a:prstGeom prst="rect">
              <a:avLst/>
            </a:prstGeom>
          </p:spPr>
        </p:pic>
        <p:pic>
          <p:nvPicPr>
            <p:cNvPr id="20" name="Logo SoftUni Foundation" descr="A picture containing plate, drawing&#10;&#10;Description automatically generated">
              <a:hlinkClick r:id="rId5"/>
              <a:extLst>
                <a:ext uri="{FF2B5EF4-FFF2-40B4-BE49-F238E27FC236}">
                  <a16:creationId xmlns:a16="http://schemas.microsoft.com/office/drawing/2014/main" id="{99622D04-ADD1-4DB1-A02F-2D61BE27A1F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0212" y="5562600"/>
              <a:ext cx="3121158" cy="873381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</p:grpSp>
      <p:grpSp>
        <p:nvGrpSpPr>
          <p:cNvPr id="5" name="Group Logos">
            <a:extLst>
              <a:ext uri="{FF2B5EF4-FFF2-40B4-BE49-F238E27FC236}">
                <a16:creationId xmlns:a16="http://schemas.microsoft.com/office/drawing/2014/main" id="{0602D838-02AF-4A2B-9E34-F6768ABCBB84}"/>
              </a:ext>
            </a:extLst>
          </p:cNvPr>
          <p:cNvGrpSpPr/>
          <p:nvPr/>
        </p:nvGrpSpPr>
        <p:grpSpPr>
          <a:xfrm>
            <a:off x="3112083" y="2715207"/>
            <a:ext cx="5709475" cy="970203"/>
            <a:chOff x="3112083" y="2705876"/>
            <a:chExt cx="5709475" cy="970203"/>
          </a:xfrm>
        </p:grpSpPr>
        <p:pic>
          <p:nvPicPr>
            <p:cNvPr id="10" name="Logo IT Career" descr="A close up of a logo&#10;&#10;Description automatically generated">
              <a:hlinkClick r:id="rId7"/>
              <a:extLst>
                <a:ext uri="{FF2B5EF4-FFF2-40B4-BE49-F238E27FC236}">
                  <a16:creationId xmlns:a16="http://schemas.microsoft.com/office/drawing/2014/main" id="{C6B4761B-EE8B-460E-A5AF-6A003F255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2083" y="2705879"/>
              <a:ext cx="2837416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  <p:pic>
          <p:nvPicPr>
            <p:cNvPr id="12" name="Logo Ministry of Education">
              <a:hlinkClick r:id="rId9"/>
              <a:extLst>
                <a:ext uri="{FF2B5EF4-FFF2-40B4-BE49-F238E27FC236}">
                  <a16:creationId xmlns:a16="http://schemas.microsoft.com/office/drawing/2014/main" id="{E65F853D-4D5F-404D-B9AA-6840D11022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6718" y="2705876"/>
              <a:ext cx="2104840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188815" y="40341"/>
            <a:ext cx="11849197" cy="1110780"/>
          </a:xfrm>
        </p:spPr>
        <p:txBody>
          <a:bodyPr>
            <a:normAutofit/>
          </a:bodyPr>
          <a:lstStyle/>
          <a:p>
            <a:r>
              <a:rPr lang="bg-BG" dirty="0"/>
              <a:t>Министерство на образованието и науката (МОН)</a:t>
            </a:r>
            <a:endParaRPr lang="en-US" dirty="0"/>
          </a:p>
        </p:txBody>
      </p:sp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C688266D-495C-450C-849A-D92C80394E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606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Съдържание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04212" y="2057400"/>
            <a:ext cx="3429001" cy="4421449"/>
          </a:xfrm>
          <a:prstGeom prst="rect">
            <a:avLst/>
          </a:prstGeom>
        </p:spPr>
      </p:pic>
      <p:sp>
        <p:nvSpPr>
          <p:cNvPr id="8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90413" y="1191467"/>
            <a:ext cx="11804822" cy="5530010"/>
          </a:xfrm>
        </p:spPr>
        <p:txBody>
          <a:bodyPr>
            <a:normAutofit/>
          </a:bodyPr>
          <a:lstStyle/>
          <a:p>
            <a:pPr marL="442913" indent="-442913">
              <a:lnSpc>
                <a:spcPct val="100000"/>
              </a:lnSpc>
              <a:spcBef>
                <a:spcPts val="500"/>
              </a:spcBef>
              <a:buFontTx/>
              <a:buAutoNum type="arabicPeriod"/>
            </a:pPr>
            <a:r>
              <a:rPr lang="bg-BG" dirty="0"/>
              <a:t>Статични полета</a:t>
            </a:r>
          </a:p>
          <a:p>
            <a:pPr marL="442913" indent="-442913">
              <a:lnSpc>
                <a:spcPct val="100000"/>
              </a:lnSpc>
              <a:spcBef>
                <a:spcPts val="500"/>
              </a:spcBef>
              <a:buFontTx/>
              <a:buAutoNum type="arabicPeriod"/>
            </a:pPr>
            <a:r>
              <a:rPr lang="bg-BG"/>
              <a:t>Статични свойства</a:t>
            </a:r>
            <a:endParaRPr lang="en-US" dirty="0"/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310C1F6C-C594-4932-B80E-2A1E6EE84A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11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413" y="1066800"/>
            <a:ext cx="11804822" cy="5570355"/>
          </a:xfrm>
        </p:spPr>
        <p:txBody>
          <a:bodyPr/>
          <a:lstStyle/>
          <a:p>
            <a:r>
              <a:rPr lang="bg-BG" dirty="0"/>
              <a:t>Статичните полета в класа</a:t>
            </a:r>
          </a:p>
          <a:p>
            <a:pPr lvl="1"/>
            <a:r>
              <a:rPr lang="bg-BG" dirty="0"/>
              <a:t>Принадлежат на самия клас</a:t>
            </a:r>
          </a:p>
          <a:p>
            <a:pPr lvl="1"/>
            <a:r>
              <a:rPr lang="bg-BG" dirty="0"/>
              <a:t>Имат една и съща стойност за всеки обект</a:t>
            </a:r>
          </a:p>
          <a:p>
            <a:pPr lvl="1"/>
            <a:r>
              <a:rPr lang="bg-BG" dirty="0"/>
              <a:t>Могат да бъдат достъпени и само чрез класа - без създаване на обект от този клас</a:t>
            </a:r>
          </a:p>
          <a:p>
            <a:pPr marL="377887" lvl="1" indent="0">
              <a:buNone/>
            </a:pPr>
            <a:r>
              <a:rPr lang="bg-BG" dirty="0"/>
              <a:t>Подобно на полетата останалите членове на класа също могат да бъдат статични.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Статични полета</a:t>
            </a:r>
            <a:endParaRPr lang="en-US" dirty="0"/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3043FA32-84BE-4F3F-B25D-16718D57A9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784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413" y="1066800"/>
            <a:ext cx="11804822" cy="5570355"/>
          </a:xfrm>
        </p:spPr>
        <p:txBody>
          <a:bodyPr/>
          <a:lstStyle/>
          <a:p>
            <a:r>
              <a:rPr lang="bg-BG" dirty="0"/>
              <a:t>Статичните свойства в класа</a:t>
            </a:r>
          </a:p>
          <a:p>
            <a:pPr lvl="1"/>
            <a:r>
              <a:rPr lang="bg-BG" dirty="0"/>
              <a:t>Принадлежат на самия клас</a:t>
            </a:r>
          </a:p>
          <a:p>
            <a:pPr lvl="1"/>
            <a:r>
              <a:rPr lang="bg-BG" dirty="0"/>
              <a:t>Могат да бъдат достъпени и само чрез класа - без създаване на обект от този клас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Статични свойства</a:t>
            </a:r>
            <a:endParaRPr lang="en-US" dirty="0"/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940C318F-5607-4898-BC43-0E0D0652E8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067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77887" lvl="1" indent="0">
              <a:buNone/>
            </a:pPr>
            <a:r>
              <a:rPr lang="bg-BG" dirty="0"/>
              <a:t>Използването на свойства е удобно, когато имаме </a:t>
            </a:r>
            <a:r>
              <a:rPr lang="bg-BG" b="1" dirty="0">
                <a:solidFill>
                  <a:schemeClr val="tx2">
                    <a:lumMod val="75000"/>
                  </a:schemeClr>
                </a:solidFill>
              </a:rPr>
              <a:t>статични полета</a:t>
            </a:r>
            <a:r>
              <a:rPr lang="bg-BG" dirty="0"/>
              <a:t>, но не искаме да позволим тяхната промяна в друг клас, който използва нашия. Ако трябва да използваме само поле, то за да го достъпим извън класа, трябва да е </a:t>
            </a:r>
            <a:r>
              <a:rPr lang="en-US" dirty="0"/>
              <a:t>public</a:t>
            </a:r>
            <a:r>
              <a:rPr lang="bg-BG" dirty="0"/>
              <a:t>, което пък би позволило неговото изменение. Именно тук идват статичните свойства.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Статични свойства</a:t>
            </a:r>
            <a:endParaRPr lang="en-US" dirty="0"/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B9377916-D9A0-4054-8CF4-CDEA8AF812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519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413" y="1066800"/>
            <a:ext cx="11804822" cy="5570355"/>
          </a:xfrm>
        </p:spPr>
        <p:txBody>
          <a:bodyPr/>
          <a:lstStyle/>
          <a:p>
            <a:r>
              <a:rPr lang="bg-BG" dirty="0"/>
              <a:t>Задача: Напишете програма, която да поддържа информация колко обекта от клас </a:t>
            </a:r>
            <a:r>
              <a:rPr lang="en-US" dirty="0"/>
              <a:t>Person </a:t>
            </a:r>
            <a:r>
              <a:rPr lang="bg-BG" dirty="0"/>
              <a:t>има създадени до момента. Реализирайте я използвайки статично поле и свойство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Задача: Преброй хората</a:t>
            </a:r>
            <a:endParaRPr lang="en-US" dirty="0"/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0DE1F2CF-9D4D-4FDD-BCE3-3F10561EF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813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413" y="1066800"/>
            <a:ext cx="11804822" cy="5570355"/>
          </a:xfrm>
        </p:spPr>
        <p:txBody>
          <a:bodyPr/>
          <a:lstStyle/>
          <a:p>
            <a:r>
              <a:rPr lang="bg-BG" dirty="0"/>
              <a:t>Ще създадем статично поле, което ще поддържа информацията. След това ще направим статично свойство, което ще има само </a:t>
            </a:r>
            <a:r>
              <a:rPr lang="en-US" dirty="0"/>
              <a:t>get</a:t>
            </a:r>
            <a:r>
              <a:rPr lang="bg-BG" dirty="0"/>
              <a:t>, понеже в противен случай ще можем да манипулираме брояча, когато използваме класа, а в случая идеята е ползвателя на класа да не може да промени полето, в което е записан броя, а само да го достъпи.</a:t>
            </a:r>
            <a:endParaRPr lang="en-US" dirty="0"/>
          </a:p>
          <a:p>
            <a:r>
              <a:rPr lang="bg-BG" dirty="0"/>
              <a:t>Броячът ще се увеличава в рамките на конструктора на класа.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Решение: Преброй хората (1)</a:t>
            </a:r>
            <a:endParaRPr lang="en-US" dirty="0"/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6A8576A4-63A6-46C2-A97A-EFBD3F9B84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1532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Решение: Преброй хората (2)</a:t>
            </a:r>
            <a:endParaRPr lang="en-US" dirty="0"/>
          </a:p>
        </p:txBody>
      </p:sp>
      <p:sp>
        <p:nvSpPr>
          <p:cNvPr id="5" name="Text Placeholder 5"/>
          <p:cNvSpPr txBox="1">
            <a:spLocks noGrp="1"/>
          </p:cNvSpPr>
          <p:nvPr>
            <p:ph idx="1"/>
          </p:nvPr>
        </p:nvSpPr>
        <p:spPr>
          <a:xfrm>
            <a:off x="190413" y="990600"/>
            <a:ext cx="11804822" cy="5500718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4000" tIns="72000" rIns="144000" bIns="72000" rtlCol="0">
            <a:sp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lang="en-US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  <a:lvl2pPr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/>
            </a:lvl2pPr>
            <a:lvl3pPr marL="914240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/>
            </a:lvl3pPr>
            <a:lvl4pPr marL="1218987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/>
            </a:lvl4pPr>
            <a:lvl5pPr marL="1523733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/>
            </a:lvl5pPr>
            <a:lvl6pPr marL="182848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6pPr>
            <a:lvl7pPr marL="2133227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7pPr>
            <a:lvl8pPr marL="2437972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8pPr>
            <a:lvl9pPr marL="274272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9pPr>
          </a:lstStyle>
          <a:p>
            <a:r>
              <a:rPr lang="en-US" sz="2900" dirty="0"/>
              <a:t>class Person</a:t>
            </a:r>
            <a:r>
              <a:rPr lang="bg-BG" sz="2900" dirty="0"/>
              <a:t> </a:t>
            </a:r>
            <a:r>
              <a:rPr lang="en-US" sz="2900" dirty="0"/>
              <a:t>{</a:t>
            </a:r>
            <a:r>
              <a:rPr lang="bg-BG" sz="2900" dirty="0"/>
              <a:t> //останалите части на класа са пропуснати</a:t>
            </a:r>
          </a:p>
          <a:p>
            <a:r>
              <a:rPr lang="en-US" sz="2900" dirty="0"/>
              <a:t>  private static </a:t>
            </a:r>
            <a:r>
              <a:rPr lang="en-US" sz="2900" dirty="0" err="1"/>
              <a:t>int</a:t>
            </a:r>
            <a:r>
              <a:rPr lang="en-US" sz="2900" dirty="0"/>
              <a:t> count = 0;</a:t>
            </a:r>
          </a:p>
          <a:p>
            <a:r>
              <a:rPr lang="en-US" sz="2900" dirty="0"/>
              <a:t>  public Person(string name, </a:t>
            </a:r>
            <a:r>
              <a:rPr lang="en-US" sz="2900" dirty="0" err="1"/>
              <a:t>int</a:t>
            </a:r>
            <a:r>
              <a:rPr lang="en-US" sz="2900" dirty="0"/>
              <a:t> age) {</a:t>
            </a:r>
          </a:p>
          <a:p>
            <a:r>
              <a:rPr lang="en-US" sz="2900" dirty="0"/>
              <a:t>    //</a:t>
            </a:r>
            <a:r>
              <a:rPr lang="bg-BG" sz="2900" dirty="0"/>
              <a:t>в конструктора добавяме реда, който променя стойността на </a:t>
            </a:r>
            <a:r>
              <a:rPr lang="en-US" sz="2900" dirty="0"/>
              <a:t>count:</a:t>
            </a:r>
            <a:endParaRPr lang="bg-BG" sz="2900" dirty="0"/>
          </a:p>
          <a:p>
            <a:r>
              <a:rPr lang="bg-BG" sz="2900" dirty="0"/>
              <a:t>    </a:t>
            </a:r>
            <a:r>
              <a:rPr lang="en-US" sz="2900" dirty="0" err="1"/>
              <a:t>Person.count</a:t>
            </a:r>
            <a:r>
              <a:rPr lang="en-US" sz="2900" dirty="0"/>
              <a:t> += 1;</a:t>
            </a:r>
          </a:p>
          <a:p>
            <a:r>
              <a:rPr lang="en-US" sz="2900" dirty="0"/>
              <a:t>  }</a:t>
            </a:r>
            <a:endParaRPr lang="bg-BG" sz="2900" dirty="0"/>
          </a:p>
          <a:p>
            <a:r>
              <a:rPr lang="bg-BG" sz="2900" dirty="0"/>
              <a:t>  </a:t>
            </a:r>
            <a:r>
              <a:rPr lang="en-US" sz="2900" dirty="0"/>
              <a:t>public static </a:t>
            </a:r>
            <a:r>
              <a:rPr lang="en-US" sz="2900" dirty="0" err="1"/>
              <a:t>int</a:t>
            </a:r>
            <a:r>
              <a:rPr lang="en-US" sz="2900" dirty="0"/>
              <a:t> Count</a:t>
            </a:r>
            <a:r>
              <a:rPr lang="bg-BG" sz="2900" dirty="0"/>
              <a:t> </a:t>
            </a:r>
            <a:r>
              <a:rPr lang="en-US" sz="2900" dirty="0"/>
              <a:t>{</a:t>
            </a:r>
            <a:r>
              <a:rPr lang="bg-BG" sz="2900" dirty="0"/>
              <a:t> //статично свойство</a:t>
            </a:r>
            <a:endParaRPr lang="en-US" sz="2900" dirty="0"/>
          </a:p>
          <a:p>
            <a:r>
              <a:rPr lang="en-US" sz="2900" dirty="0"/>
              <a:t>  </a:t>
            </a:r>
            <a:r>
              <a:rPr lang="bg-BG" sz="2900" dirty="0"/>
              <a:t>  </a:t>
            </a:r>
            <a:r>
              <a:rPr lang="en-US" sz="2900" dirty="0"/>
              <a:t>get { return count; }</a:t>
            </a:r>
          </a:p>
          <a:p>
            <a:r>
              <a:rPr lang="ru-RU" sz="2900" dirty="0"/>
              <a:t>  </a:t>
            </a:r>
            <a:r>
              <a:rPr lang="en-US" sz="2900" dirty="0"/>
              <a:t>}</a:t>
            </a:r>
          </a:p>
          <a:p>
            <a:r>
              <a:rPr lang="en-US" sz="2900" dirty="0"/>
              <a:t>}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5D98E8C6-5135-4A73-8D26-B4852E35CF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095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Какво научихме?</a:t>
            </a:r>
          </a:p>
        </p:txBody>
      </p:sp>
      <p:sp>
        <p:nvSpPr>
          <p:cNvPr id="434179" name="Rectangle 3"/>
          <p:cNvSpPr>
            <a:spLocks noGrp="1" noChangeArrowheads="1"/>
          </p:cNvSpPr>
          <p:nvPr>
            <p:ph idx="1"/>
          </p:nvPr>
        </p:nvSpPr>
        <p:spPr>
          <a:xfrm>
            <a:off x="190412" y="1138652"/>
            <a:ext cx="11804822" cy="5386349"/>
          </a:xfrm>
        </p:spPr>
        <p:txBody>
          <a:bodyPr>
            <a:noAutofit/>
          </a:bodyPr>
          <a:lstStyle/>
          <a:p>
            <a:pPr marL="358775" indent="-358775">
              <a:lnSpc>
                <a:spcPct val="110000"/>
              </a:lnSpc>
            </a:pPr>
            <a:r>
              <a:rPr lang="bg-BG" sz="3200" dirty="0">
                <a:solidFill>
                  <a:schemeClr val="tx2">
                    <a:lumMod val="75000"/>
                  </a:schemeClr>
                </a:solidFill>
              </a:rPr>
              <a:t>Статичните полета:</a:t>
            </a:r>
          </a:p>
          <a:p>
            <a:pPr marL="663521" lvl="1" indent="-358775">
              <a:lnSpc>
                <a:spcPct val="110000"/>
              </a:lnSpc>
            </a:pPr>
            <a:r>
              <a:rPr lang="bg-BG" sz="3000" dirty="0"/>
              <a:t>Имат еднаква стойност за всички обекти от клас</a:t>
            </a:r>
            <a:r>
              <a:rPr lang="en-US" sz="3000" dirty="0"/>
              <a:t>a</a:t>
            </a:r>
          </a:p>
          <a:p>
            <a:pPr marL="663521" lvl="1" indent="-358775">
              <a:lnSpc>
                <a:spcPct val="110000"/>
              </a:lnSpc>
            </a:pPr>
            <a:r>
              <a:rPr lang="bg-BG" sz="3000" dirty="0"/>
              <a:t>Могат да бъдат достъпвани и без да се създава обект от класа, чрез самия клас</a:t>
            </a:r>
          </a:p>
          <a:p>
            <a:pPr marL="663521" lvl="1" indent="-358775">
              <a:lnSpc>
                <a:spcPct val="110000"/>
              </a:lnSpc>
            </a:pPr>
            <a:r>
              <a:rPr lang="bg-BG" sz="3000" dirty="0"/>
              <a:t>Удобни са за поддържане на брояч</a:t>
            </a:r>
          </a:p>
          <a:p>
            <a:pPr marL="358775" indent="-358775">
              <a:lnSpc>
                <a:spcPct val="110000"/>
              </a:lnSpc>
            </a:pPr>
            <a:r>
              <a:rPr lang="bg-BG" sz="3200" dirty="0">
                <a:solidFill>
                  <a:schemeClr val="tx2">
                    <a:lumMod val="75000"/>
                  </a:schemeClr>
                </a:solidFill>
              </a:rPr>
              <a:t>Статичните свойства:</a:t>
            </a:r>
          </a:p>
          <a:p>
            <a:pPr marL="663521" lvl="1" indent="-358775">
              <a:lnSpc>
                <a:spcPct val="110000"/>
              </a:lnSpc>
            </a:pPr>
            <a:r>
              <a:rPr lang="bg-BG" sz="2800" dirty="0"/>
              <a:t>Принадлежат на класа</a:t>
            </a:r>
          </a:p>
          <a:p>
            <a:pPr marL="663521" lvl="1" indent="-358775">
              <a:lnSpc>
                <a:spcPct val="110000"/>
              </a:lnSpc>
            </a:pPr>
            <a:r>
              <a:rPr lang="bg-BG" sz="2800" dirty="0"/>
              <a:t>Удобни за достъпване на информация от статични полета,</a:t>
            </a:r>
            <a:br>
              <a:rPr lang="bg-BG" sz="2800" dirty="0"/>
            </a:br>
            <a:r>
              <a:rPr lang="bg-BG" sz="2800" dirty="0"/>
              <a:t>която не бива да се променя от ползвателя на класа ни</a:t>
            </a:r>
          </a:p>
        </p:txBody>
      </p:sp>
      <p:pic>
        <p:nvPicPr>
          <p:cNvPr id="5" name="Picture 2" descr="C:\Users\Ivan\Desktop\elements_presentations\summary_pi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1812" y="3649150"/>
            <a:ext cx="3356648" cy="2490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B119D1CE-6E15-4F1B-A8E9-9E0D8CF3DA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813550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SoftUni 16x9">
  <a:themeElements>
    <a:clrScheme name="SoftUni Color Them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F6C781"/>
      </a:hlink>
      <a:folHlink>
        <a:srgbClr val="F2AC44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Software-University-Foundation</Template>
  <TotalTime>7166</TotalTime>
  <Words>720</Words>
  <Application>Microsoft Office PowerPoint</Application>
  <PresentationFormat>Custom</PresentationFormat>
  <Paragraphs>86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Consolas</vt:lpstr>
      <vt:lpstr>Wingdings</vt:lpstr>
      <vt:lpstr>Wingdings 2</vt:lpstr>
      <vt:lpstr>SoftUni 16x9</vt:lpstr>
      <vt:lpstr>PowerPoint Presentation</vt:lpstr>
      <vt:lpstr>Съдържание</vt:lpstr>
      <vt:lpstr>Статични полета</vt:lpstr>
      <vt:lpstr>Статични свойства</vt:lpstr>
      <vt:lpstr>Статични свойства</vt:lpstr>
      <vt:lpstr>Задача: Преброй хората</vt:lpstr>
      <vt:lpstr>Решение: Преброй хората (1)</vt:lpstr>
      <vt:lpstr>Решение: Преброй хората (2)</vt:lpstr>
      <vt:lpstr>Какво научихме?</vt:lpstr>
      <vt:lpstr>Статични полета и свойства</vt:lpstr>
      <vt:lpstr>Министерство на образованието и науката (МОН)</vt:lpstr>
    </vt:vector>
  </TitlesOfParts>
  <Manager/>
  <Company>Software University (SoftUni)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Defining Classes</dc:title>
  <dc:subject>C# Basics Course</dc:subject>
  <dc:creator>Software University Foundation</dc:creator>
  <cp:keywords>C#; class; object; fields; methods; properties; constructors; static</cp:keywords>
  <dc:description>Фондация "Софтуерен университет" - http://softuni.foundation</dc:description>
  <cp:lastModifiedBy>Svetlin Nakov</cp:lastModifiedBy>
  <cp:revision>296</cp:revision>
  <dcterms:created xsi:type="dcterms:W3CDTF">2014-01-02T17:00:34Z</dcterms:created>
  <dcterms:modified xsi:type="dcterms:W3CDTF">2019-12-17T08:55:32Z</dcterms:modified>
  <cp:category>programming; software engineering; C#; OOP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TC027879909991</vt:lpwstr>
  </property>
</Properties>
</file>