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5"/>
  </p:notesMasterIdLst>
  <p:handoutMasterIdLst>
    <p:handoutMasterId r:id="rId16"/>
  </p:handoutMasterIdLst>
  <p:sldIdLst>
    <p:sldId id="394" r:id="rId3"/>
    <p:sldId id="571" r:id="rId4"/>
    <p:sldId id="619" r:id="rId5"/>
    <p:sldId id="622" r:id="rId6"/>
    <p:sldId id="624" r:id="rId7"/>
    <p:sldId id="625" r:id="rId8"/>
    <p:sldId id="626" r:id="rId9"/>
    <p:sldId id="627" r:id="rId10"/>
    <p:sldId id="628" r:id="rId11"/>
    <p:sldId id="486" r:id="rId12"/>
    <p:sldId id="629" r:id="rId13"/>
    <p:sldId id="48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96FE566-4417-411A-A63F-22510D7A76BA}">
          <p14:sldIdLst>
            <p14:sldId id="394"/>
            <p14:sldId id="571"/>
          </p14:sldIdLst>
        </p14:section>
        <p14:section name="Abstract Data Types" id="{119BEA9B-B204-4D14-9C98-5F08766BDC0E}">
          <p14:sldIdLst>
            <p14:sldId id="619"/>
            <p14:sldId id="622"/>
            <p14:sldId id="624"/>
            <p14:sldId id="625"/>
            <p14:sldId id="626"/>
            <p14:sldId id="627"/>
            <p14:sldId id="628"/>
          </p14:sldIdLst>
        </p14:section>
        <p14:section name="Conclusion" id="{B6FD08D3-C662-4F4E-871A-ED96E95F2381}">
          <p14:sldIdLst>
            <p14:sldId id="486"/>
            <p14:sldId id="629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C3D6ED6-1485-4E5A-B435-6F5A8E282D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9110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8325947-187E-42D5-ABAB-085E812506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51809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C35C135-C9E4-4E3B-8266-B1F7CF62CF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96442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65B3B-E6E2-4525-8F2E-49AC8F612DB9}" type="slidenum">
              <a:rPr lang="en-US"/>
              <a:pPr/>
              <a:t>10</a:t>
            </a:fld>
            <a:r>
              <a:rPr lang="en-US" dirty="0"/>
              <a:t>##</a:t>
            </a: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7A74A495-CD09-442E-A827-A5CBDC50F6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96192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33E54B3-28A8-4CFE-AC17-92C5AD6351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34256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0459902-2A23-4959-A65B-775FC08524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4596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Статични методи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58" y="3735977"/>
            <a:ext cx="4652811" cy="254317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6814A72-5095-4BEB-B071-2823EB2100FF}"/>
              </a:ext>
            </a:extLst>
          </p:cNvPr>
          <p:cNvGrpSpPr/>
          <p:nvPr/>
        </p:nvGrpSpPr>
        <p:grpSpPr>
          <a:xfrm>
            <a:off x="745783" y="3624633"/>
            <a:ext cx="5399660" cy="2524722"/>
            <a:chOff x="745783" y="3624633"/>
            <a:chExt cx="5399660" cy="2524722"/>
          </a:xfrm>
        </p:grpSpPr>
        <p:pic>
          <p:nvPicPr>
            <p:cNvPr id="23" name="Picture 22" descr="http://softuni.bg">
              <a:extLst>
                <a:ext uri="{FF2B5EF4-FFF2-40B4-BE49-F238E27FC236}">
                  <a16:creationId xmlns:a16="http://schemas.microsoft.com/office/drawing/2014/main" id="{89201A3D-47B0-462A-AC43-43766D761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7DEA6B-E0D4-4B58-AF6C-4E78E4F6F070}"/>
                </a:ext>
              </a:extLst>
            </p:cNvPr>
            <p:cNvSpPr txBox="1"/>
            <p:nvPr/>
          </p:nvSpPr>
          <p:spPr>
            <a:xfrm rot="576164">
              <a:off x="5433389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5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49C728EB-85E6-4517-9E16-B55CAE7F1D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6" name="Text Placeholder 7">
              <a:extLst>
                <a:ext uri="{FF2B5EF4-FFF2-40B4-BE49-F238E27FC236}">
                  <a16:creationId xmlns:a16="http://schemas.microsoft.com/office/drawing/2014/main" id="{85D164A1-3BFE-4B00-B909-00A06D70C13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7" name="Text Placeholder 10">
              <a:extLst>
                <a:ext uri="{FF2B5EF4-FFF2-40B4-BE49-F238E27FC236}">
                  <a16:creationId xmlns:a16="http://schemas.microsoft.com/office/drawing/2014/main" id="{1FAF98C0-C624-4529-8416-49E18E3DF17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8" name="Text Placeholder 11">
              <a:extLst>
                <a:ext uri="{FF2B5EF4-FFF2-40B4-BE49-F238E27FC236}">
                  <a16:creationId xmlns:a16="http://schemas.microsoft.com/office/drawing/2014/main" id="{94B32ED5-DC9F-448A-8667-4A4356ECCA4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6683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научихме?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190412" y="1138652"/>
            <a:ext cx="11804822" cy="5386349"/>
          </a:xfrm>
        </p:spPr>
        <p:txBody>
          <a:bodyPr>
            <a:noAutofit/>
          </a:bodyPr>
          <a:lstStyle/>
          <a:p>
            <a:pPr marL="358775" indent="-358775">
              <a:lnSpc>
                <a:spcPct val="110000"/>
              </a:lnSpc>
            </a:pPr>
            <a:r>
              <a:rPr lang="bg-BG" sz="3000" dirty="0"/>
              <a:t>Статичните методи принадлежат на класа и могат да бъдат достъпени чрез името на класа, а не чрез създаване на обект.</a:t>
            </a:r>
          </a:p>
          <a:p>
            <a:pPr marL="358775" indent="-358775">
              <a:lnSpc>
                <a:spcPct val="110000"/>
              </a:lnSpc>
            </a:pPr>
            <a:r>
              <a:rPr lang="bg-BG" sz="3000" dirty="0"/>
              <a:t>От статичен клас не може да се създаде обект</a:t>
            </a:r>
          </a:p>
          <a:p>
            <a:pPr marL="358775" indent="-358775">
              <a:lnSpc>
                <a:spcPct val="110000"/>
              </a:lnSpc>
            </a:pPr>
            <a:r>
              <a:rPr lang="bg-BG" sz="3000" dirty="0"/>
              <a:t>Статичните конструктори се изпълняват, когато за първи път се създаде обект от класа или се достъпи негов статичен член</a:t>
            </a:r>
          </a:p>
        </p:txBody>
      </p:sp>
      <p:pic>
        <p:nvPicPr>
          <p:cNvPr id="5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30" y="4387698"/>
            <a:ext cx="2816282" cy="20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13D5499-4253-4634-9A9F-4D91A6E0F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4583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Статични методи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39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D3FDA852-0B85-4DEF-9244-BA41BA291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0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Статични методи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Статични конструктори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AAC14D8-6703-4BBC-A85A-74EAEADE3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2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Статичните методи в класа</a:t>
            </a:r>
          </a:p>
          <a:p>
            <a:pPr lvl="1"/>
            <a:r>
              <a:rPr lang="bg-BG" dirty="0"/>
              <a:t>Принадлежат на самия клас</a:t>
            </a:r>
          </a:p>
          <a:p>
            <a:pPr lvl="1"/>
            <a:r>
              <a:rPr lang="bg-BG" dirty="0"/>
              <a:t>Могат да бъдат достъпени само чрез класа - без създаване на обект от този клас</a:t>
            </a:r>
          </a:p>
          <a:p>
            <a:pPr lvl="1"/>
            <a:r>
              <a:rPr lang="bg-BG" dirty="0"/>
              <a:t>Удобни са за извършване на действия върху всички обекти от класа или за извършване на действия, които нямат пряко отношение към обектите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Статични методи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48BAE1F-57F6-4992-B3B0-B204FCC58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2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7887" lvl="1" indent="0">
              <a:buNone/>
            </a:pPr>
            <a:r>
              <a:rPr lang="bg-BG" dirty="0"/>
              <a:t>Създайте клас, който поддържа статични методи за аритметични действия върху две цели числа:</a:t>
            </a:r>
          </a:p>
          <a:p>
            <a:pPr lvl="2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Add(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)</a:t>
            </a:r>
            <a:r>
              <a:rPr lang="en-US" dirty="0"/>
              <a:t> </a:t>
            </a:r>
            <a:r>
              <a:rPr lang="bg-BG" dirty="0"/>
              <a:t>– събира числата</a:t>
            </a:r>
          </a:p>
          <a:p>
            <a:pPr lvl="2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Multiply(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)</a:t>
            </a:r>
            <a:r>
              <a:rPr lang="en-US" dirty="0"/>
              <a:t> – </a:t>
            </a:r>
            <a:r>
              <a:rPr lang="bg-BG" dirty="0"/>
              <a:t>умножава числата</a:t>
            </a:r>
          </a:p>
          <a:p>
            <a:pPr marL="377887" lvl="1" indent="0">
              <a:buNone/>
            </a:pPr>
            <a:r>
              <a:rPr lang="bg-BG" dirty="0"/>
              <a:t>Използвайте методите от този клас в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Main()</a:t>
            </a:r>
            <a:r>
              <a:rPr lang="en-US" dirty="0"/>
              <a:t> </a:t>
            </a:r>
            <a:r>
              <a:rPr lang="bg-BG" dirty="0"/>
              <a:t>метода да извършите засичане на команда и извършете операцията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Задача: Аритметични действия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86435F5-11E5-40FA-BE97-1C6E79C26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2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Аритметични действия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4800" dirty="0"/>
          </a:p>
          <a:p>
            <a:r>
              <a:rPr lang="bg-BG" dirty="0"/>
              <a:t>Извиквайте методите по аналогичен начин в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Main()</a:t>
            </a:r>
            <a:r>
              <a:rPr lang="en-US" dirty="0"/>
              <a:t>:</a:t>
            </a:r>
            <a:br>
              <a:rPr lang="en-US" dirty="0"/>
            </a:b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Arithmetics.Add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(10, 15);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FBABCAD-1A50-476C-B28C-085B5290E3F0}"/>
              </a:ext>
            </a:extLst>
          </p:cNvPr>
          <p:cNvSpPr txBox="1">
            <a:spLocks/>
          </p:cNvSpPr>
          <p:nvPr/>
        </p:nvSpPr>
        <p:spPr>
          <a:xfrm>
            <a:off x="726996" y="1158209"/>
            <a:ext cx="10731656" cy="402339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marL="304747" indent="0" algn="l" defTabSz="121898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3400" b="1" kern="1200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+mn-ea"/>
                <a:cs typeface="Consolas" pitchFamily="49" charset="0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class </a:t>
            </a:r>
            <a:r>
              <a:rPr lang="en-GB" sz="2800" dirty="0" err="1"/>
              <a:t>Arithmetics</a:t>
            </a:r>
            <a:r>
              <a:rPr lang="en-GB" sz="2800" dirty="0"/>
              <a:t> {</a:t>
            </a:r>
          </a:p>
          <a:p>
            <a:r>
              <a:rPr lang="en-GB" sz="2800" dirty="0"/>
              <a:t>  public static int Add(int a, int b){</a:t>
            </a:r>
          </a:p>
          <a:p>
            <a:r>
              <a:rPr lang="en-GB" sz="2800" dirty="0"/>
              <a:t>    return </a:t>
            </a:r>
            <a:r>
              <a:rPr lang="en-GB" sz="2800" dirty="0" err="1"/>
              <a:t>a+b</a:t>
            </a:r>
            <a:r>
              <a:rPr lang="en-GB" sz="2800" dirty="0"/>
              <a:t>;</a:t>
            </a:r>
          </a:p>
          <a:p>
            <a:r>
              <a:rPr lang="en-GB" sz="2800" dirty="0"/>
              <a:t>  }</a:t>
            </a:r>
          </a:p>
          <a:p>
            <a:endParaRPr lang="en-GB" sz="2800" dirty="0"/>
          </a:p>
          <a:p>
            <a:r>
              <a:rPr lang="en-GB" sz="2800" dirty="0"/>
              <a:t>  public static int Multiply(int a, int b) {</a:t>
            </a:r>
          </a:p>
          <a:p>
            <a:r>
              <a:rPr lang="en-GB" sz="2800" dirty="0"/>
              <a:t>    return a * b;</a:t>
            </a:r>
          </a:p>
          <a:p>
            <a:r>
              <a:rPr lang="en-GB" sz="2800" dirty="0"/>
              <a:t>  }</a:t>
            </a:r>
          </a:p>
          <a:p>
            <a:r>
              <a:rPr lang="en-GB" sz="2800" dirty="0"/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68EFAA1-A3AD-4835-BF0E-D44646716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Статични класове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В решението оставихме класа си нестатичен. Това означава, че от него може да се направи обект. В случая това обаче би било безсмислено. За да не се допуска създаване на обект от даден клас, който има само статични членове ние можем да поставим думата </a:t>
            </a:r>
            <a:r>
              <a:rPr lang="en-US" dirty="0"/>
              <a:t>static </a:t>
            </a:r>
            <a:r>
              <a:rPr lang="bg-BG" dirty="0"/>
              <a:t>пред </a:t>
            </a:r>
            <a:r>
              <a:rPr lang="en-US" dirty="0"/>
              <a:t>class:</a:t>
            </a:r>
            <a:r>
              <a:rPr lang="bg-BG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static class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bg-BG" dirty="0"/>
              <a:t>Когато отбележим един клас като статичен това означава, че неговите членове също ще са статични и от този клас няма да може да се създават обекти, а ще може членовете му да се ползват само статично. Много класове от </a:t>
            </a:r>
            <a:r>
              <a:rPr lang="en-US" dirty="0"/>
              <a:t>.NET </a:t>
            </a:r>
            <a:r>
              <a:rPr lang="bg-BG" dirty="0"/>
              <a:t>са статични (например </a:t>
            </a:r>
            <a:r>
              <a:rPr lang="en-US" dirty="0"/>
              <a:t>Math)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731DB7C-44B0-4075-868D-4B041C0C3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3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Статични конструктори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Конструкторите в един клас също могат да бъдат статични</a:t>
            </a:r>
          </a:p>
          <a:p>
            <a:r>
              <a:rPr lang="bg-BG" dirty="0"/>
              <a:t>Ако един конструктор е статичен той се изпълнява, когато едно от тези събития се случи за първи път:</a:t>
            </a:r>
          </a:p>
          <a:p>
            <a:pPr lvl="1"/>
            <a:r>
              <a:rPr lang="bg-BG" dirty="0"/>
              <a:t>Създаде се обект от класа (ако той е нестатичен)</a:t>
            </a:r>
          </a:p>
          <a:p>
            <a:pPr lvl="1"/>
            <a:r>
              <a:rPr lang="bg-BG" dirty="0"/>
              <a:t>Достъпва се статичен член от класа</a:t>
            </a:r>
          </a:p>
          <a:p>
            <a:pPr marL="377887" lvl="1" indent="0">
              <a:buNone/>
            </a:pPr>
            <a:r>
              <a:rPr lang="bg-BG" dirty="0"/>
              <a:t>Най-често статични конструктори се използват за инициализация на статични полета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7C74D54-E3B1-416B-B164-DD7D83C47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Задача: Заявка за корен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Напишете клас, който съдържа метод, който връща корен квадратен при подадена заявка. Възможно е да получите голям брой заявки, така че трябва да отговаряте бързо на всяка една от тях.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B330855-D042-41A9-9064-3BD1FFE8D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3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Заявка за корен</a:t>
            </a:r>
            <a:endParaRPr lang="en-US" dirty="0"/>
          </a:p>
        </p:txBody>
      </p:sp>
      <p:sp>
        <p:nvSpPr>
          <p:cNvPr id="5" name="Text Placeholder 5"/>
          <p:cNvSpPr txBox="1">
            <a:spLocks noGrp="1"/>
          </p:cNvSpPr>
          <p:nvPr>
            <p:ph idx="1"/>
          </p:nvPr>
        </p:nvSpPr>
        <p:spPr>
          <a:xfrm>
            <a:off x="233190" y="1066800"/>
            <a:ext cx="11423822" cy="568538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900" dirty="0"/>
              <a:t>public static class </a:t>
            </a:r>
            <a:r>
              <a:rPr lang="en-US" sz="2900" dirty="0" err="1"/>
              <a:t>SquareRootPrecalculator</a:t>
            </a:r>
            <a:r>
              <a:rPr lang="bg-BG" sz="2900" dirty="0"/>
              <a:t> </a:t>
            </a:r>
            <a:r>
              <a:rPr lang="en-US" sz="2900" dirty="0"/>
              <a:t>{</a:t>
            </a:r>
          </a:p>
          <a:p>
            <a:r>
              <a:rPr lang="bg-BG" sz="2900" dirty="0"/>
              <a:t>  </a:t>
            </a:r>
            <a:r>
              <a:rPr lang="en-US" sz="2900" dirty="0"/>
              <a:t>public </a:t>
            </a:r>
            <a:r>
              <a:rPr lang="en-US" sz="2900" dirty="0" err="1"/>
              <a:t>const</a:t>
            </a:r>
            <a:r>
              <a:rPr lang="en-US" sz="2900" dirty="0"/>
              <a:t> </a:t>
            </a:r>
            <a:r>
              <a:rPr lang="en-US" sz="2900" dirty="0" err="1"/>
              <a:t>int</a:t>
            </a:r>
            <a:r>
              <a:rPr lang="en-US" sz="2900" dirty="0"/>
              <a:t> </a:t>
            </a:r>
            <a:r>
              <a:rPr lang="en-US" sz="2900" dirty="0" err="1"/>
              <a:t>MaxValue</a:t>
            </a:r>
            <a:r>
              <a:rPr lang="en-US" sz="2900" dirty="0"/>
              <a:t> = 1000;</a:t>
            </a:r>
          </a:p>
          <a:p>
            <a:r>
              <a:rPr lang="bg-BG" sz="2900" dirty="0"/>
              <a:t>  </a:t>
            </a:r>
            <a:r>
              <a:rPr lang="en-US" sz="2900" dirty="0"/>
              <a:t>private static double[] </a:t>
            </a:r>
            <a:r>
              <a:rPr lang="en-US" sz="2900" dirty="0" err="1"/>
              <a:t>sqrtValues</a:t>
            </a:r>
            <a:r>
              <a:rPr lang="en-US" sz="2900" dirty="0"/>
              <a:t>;</a:t>
            </a:r>
          </a:p>
          <a:p>
            <a:r>
              <a:rPr lang="bg-BG" sz="2900" dirty="0"/>
              <a:t>  </a:t>
            </a:r>
            <a:r>
              <a:rPr lang="en-US" sz="2900" dirty="0"/>
              <a:t>static </a:t>
            </a:r>
            <a:r>
              <a:rPr lang="en-US" sz="2900" dirty="0" err="1"/>
              <a:t>SquareRootPrecalculator</a:t>
            </a:r>
            <a:r>
              <a:rPr lang="en-US" sz="2900" dirty="0"/>
              <a:t>()</a:t>
            </a:r>
            <a:r>
              <a:rPr lang="bg-BG" sz="2900" dirty="0"/>
              <a:t> </a:t>
            </a:r>
            <a:r>
              <a:rPr lang="en-US" sz="2900" dirty="0"/>
              <a:t>{</a:t>
            </a:r>
          </a:p>
          <a:p>
            <a:r>
              <a:rPr lang="en-US" sz="2900" dirty="0"/>
              <a:t>  </a:t>
            </a:r>
            <a:r>
              <a:rPr lang="bg-BG" sz="2900" dirty="0"/>
              <a:t>  </a:t>
            </a:r>
            <a:r>
              <a:rPr lang="en-US" sz="2900" dirty="0" err="1"/>
              <a:t>sqrtValues</a:t>
            </a:r>
            <a:r>
              <a:rPr lang="en-US" sz="2900" dirty="0"/>
              <a:t> = new double[MaxValue+1];</a:t>
            </a:r>
          </a:p>
          <a:p>
            <a:r>
              <a:rPr lang="bg-BG" sz="2900" dirty="0"/>
              <a:t>    </a:t>
            </a:r>
            <a:r>
              <a:rPr lang="nn-NO" sz="2900" dirty="0"/>
              <a:t>for (int i = 1; i &lt;= MaxValue; i++</a:t>
            </a:r>
            <a:r>
              <a:rPr lang="bg-BG" sz="2900" dirty="0"/>
              <a:t>)</a:t>
            </a:r>
            <a:endParaRPr lang="en-US" sz="2900" dirty="0"/>
          </a:p>
          <a:p>
            <a:r>
              <a:rPr lang="en-US" sz="2900" dirty="0"/>
              <a:t>    </a:t>
            </a:r>
            <a:r>
              <a:rPr lang="bg-BG" sz="2900" dirty="0"/>
              <a:t>  </a:t>
            </a:r>
            <a:r>
              <a:rPr lang="en-US" sz="2900" dirty="0" err="1"/>
              <a:t>sqrtValues</a:t>
            </a:r>
            <a:r>
              <a:rPr lang="en-US" sz="2900" dirty="0"/>
              <a:t>[</a:t>
            </a:r>
            <a:r>
              <a:rPr lang="en-US" sz="2900" dirty="0" err="1"/>
              <a:t>i</a:t>
            </a:r>
            <a:r>
              <a:rPr lang="en-US" sz="2900" dirty="0"/>
              <a:t>] = </a:t>
            </a:r>
            <a:r>
              <a:rPr lang="en-US" sz="2900" dirty="0" err="1"/>
              <a:t>Math.Sqrt</a:t>
            </a:r>
            <a:r>
              <a:rPr lang="en-US" sz="2900" dirty="0"/>
              <a:t>(</a:t>
            </a:r>
            <a:r>
              <a:rPr lang="en-US" sz="2900" dirty="0" err="1"/>
              <a:t>i</a:t>
            </a:r>
            <a:r>
              <a:rPr lang="en-US" sz="2900" dirty="0"/>
              <a:t>)</a:t>
            </a:r>
            <a:r>
              <a:rPr lang="bg-BG" sz="2900" dirty="0"/>
              <a:t>;</a:t>
            </a:r>
            <a:endParaRPr lang="en-US" sz="2900" dirty="0"/>
          </a:p>
          <a:p>
            <a:r>
              <a:rPr lang="bg-BG" sz="2900" dirty="0"/>
              <a:t>  </a:t>
            </a:r>
            <a:r>
              <a:rPr lang="en-US" sz="2900" dirty="0"/>
              <a:t>}</a:t>
            </a:r>
            <a:endParaRPr lang="bg-BG" sz="2900" dirty="0"/>
          </a:p>
          <a:p>
            <a:r>
              <a:rPr lang="bg-BG" sz="2900" dirty="0"/>
              <a:t>  </a:t>
            </a:r>
            <a:r>
              <a:rPr lang="en-US" sz="2900" dirty="0"/>
              <a:t>public static double </a:t>
            </a:r>
            <a:r>
              <a:rPr lang="en-US" sz="2900" dirty="0" err="1"/>
              <a:t>GetSqrt</a:t>
            </a:r>
            <a:r>
              <a:rPr lang="en-US" sz="2900" dirty="0"/>
              <a:t>(</a:t>
            </a:r>
            <a:r>
              <a:rPr lang="en-US" sz="2900" dirty="0" err="1"/>
              <a:t>int</a:t>
            </a:r>
            <a:r>
              <a:rPr lang="en-US" sz="2900" dirty="0"/>
              <a:t> value)</a:t>
            </a:r>
            <a:r>
              <a:rPr lang="bg-BG" sz="2900" dirty="0"/>
              <a:t> </a:t>
            </a:r>
            <a:r>
              <a:rPr lang="en-US" sz="2900" dirty="0"/>
              <a:t>{</a:t>
            </a:r>
          </a:p>
          <a:p>
            <a:r>
              <a:rPr lang="en-US" sz="2900" dirty="0"/>
              <a:t>  </a:t>
            </a:r>
            <a:r>
              <a:rPr lang="bg-BG" sz="2900" dirty="0"/>
              <a:t>  </a:t>
            </a:r>
            <a:r>
              <a:rPr lang="en-US" sz="2900" dirty="0"/>
              <a:t>return </a:t>
            </a:r>
            <a:r>
              <a:rPr lang="en-US" sz="2900" dirty="0" err="1"/>
              <a:t>sqrtValues</a:t>
            </a:r>
            <a:r>
              <a:rPr lang="en-US" sz="2900" dirty="0"/>
              <a:t>[value];</a:t>
            </a:r>
          </a:p>
          <a:p>
            <a:r>
              <a:rPr lang="bg-BG" sz="2900" dirty="0"/>
              <a:t>  </a:t>
            </a:r>
            <a:r>
              <a:rPr lang="en-US" sz="2900" dirty="0"/>
              <a:t>}</a:t>
            </a:r>
            <a:endParaRPr lang="bg-BG" sz="2900" dirty="0"/>
          </a:p>
          <a:p>
            <a:r>
              <a:rPr lang="en-US" sz="2900" dirty="0"/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DCDCA5C-82FA-4AF8-8C06-57FF81727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2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7165</TotalTime>
  <Words>775</Words>
  <Application>Microsoft Office PowerPoint</Application>
  <PresentationFormat>Custom</PresentationFormat>
  <Paragraphs>97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Статични методи</vt:lpstr>
      <vt:lpstr>Задача: Аритметични действия</vt:lpstr>
      <vt:lpstr>Решение: Аритметични действия</vt:lpstr>
      <vt:lpstr>Статични класове</vt:lpstr>
      <vt:lpstr>Статични конструктори</vt:lpstr>
      <vt:lpstr>Задача: Заявка за корен</vt:lpstr>
      <vt:lpstr>Решение: Заявка за корен</vt:lpstr>
      <vt:lpstr>Какво научихме?</vt:lpstr>
      <vt:lpstr>Статични методи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2019-12-17T08:54:55Z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