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22"/>
  </p:notesMasterIdLst>
  <p:handoutMasterIdLst>
    <p:handoutMasterId r:id="rId23"/>
  </p:handoutMasterIdLst>
  <p:sldIdLst>
    <p:sldId id="394" r:id="rId3"/>
    <p:sldId id="571" r:id="rId4"/>
    <p:sldId id="607" r:id="rId5"/>
    <p:sldId id="608" r:id="rId6"/>
    <p:sldId id="609" r:id="rId7"/>
    <p:sldId id="610" r:id="rId8"/>
    <p:sldId id="611" r:id="rId9"/>
    <p:sldId id="612" r:id="rId10"/>
    <p:sldId id="613" r:id="rId11"/>
    <p:sldId id="614" r:id="rId12"/>
    <p:sldId id="615" r:id="rId13"/>
    <p:sldId id="616" r:id="rId14"/>
    <p:sldId id="617" r:id="rId15"/>
    <p:sldId id="618" r:id="rId16"/>
    <p:sldId id="619" r:id="rId17"/>
    <p:sldId id="620" r:id="rId18"/>
    <p:sldId id="621" r:id="rId19"/>
    <p:sldId id="594" r:id="rId20"/>
    <p:sldId id="481"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C249AD9-D3A2-4D8D-9BF2-5BCA4D7F4FAF}">
          <p14:sldIdLst>
            <p14:sldId id="394"/>
            <p14:sldId id="571"/>
            <p14:sldId id="607"/>
            <p14:sldId id="608"/>
            <p14:sldId id="609"/>
            <p14:sldId id="610"/>
            <p14:sldId id="611"/>
            <p14:sldId id="612"/>
            <p14:sldId id="613"/>
            <p14:sldId id="614"/>
            <p14:sldId id="615"/>
            <p14:sldId id="616"/>
            <p14:sldId id="617"/>
            <p14:sldId id="618"/>
            <p14:sldId id="619"/>
            <p14:sldId id="620"/>
            <p14:sldId id="621"/>
          </p14:sldIdLst>
        </p14:section>
        <p14:section name="Conclusion" id="{C1924E84-CB92-4A7D-B3E2-61B158EB2580}">
          <p14:sldIdLst>
            <p14:sldId id="594"/>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A54E6D76-8AE0-4CAD-90BB-399B615A438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552211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12</a:t>
            </a:fld>
            <a:endParaRPr lang="en-US" dirty="0"/>
          </a:p>
        </p:txBody>
      </p:sp>
      <p:sp>
        <p:nvSpPr>
          <p:cNvPr id="6" name="Footer Placeholder">
            <a:extLst>
              <a:ext uri="{FF2B5EF4-FFF2-40B4-BE49-F238E27FC236}">
                <a16:creationId xmlns:a16="http://schemas.microsoft.com/office/drawing/2014/main" id="{2D70FAA8-AE47-4068-A64F-388F188FAAEC}"/>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24641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13</a:t>
            </a:fld>
            <a:endParaRPr lang="en-US" dirty="0"/>
          </a:p>
        </p:txBody>
      </p:sp>
      <p:sp>
        <p:nvSpPr>
          <p:cNvPr id="6" name="Footer Placeholder">
            <a:extLst>
              <a:ext uri="{FF2B5EF4-FFF2-40B4-BE49-F238E27FC236}">
                <a16:creationId xmlns:a16="http://schemas.microsoft.com/office/drawing/2014/main" id="{E9046A7C-616B-4FAD-8951-1DAC51D9E8C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66301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14</a:t>
            </a:fld>
            <a:endParaRPr lang="en-US" dirty="0"/>
          </a:p>
        </p:txBody>
      </p:sp>
      <p:sp>
        <p:nvSpPr>
          <p:cNvPr id="6" name="Footer Placeholder">
            <a:extLst>
              <a:ext uri="{FF2B5EF4-FFF2-40B4-BE49-F238E27FC236}">
                <a16:creationId xmlns:a16="http://schemas.microsoft.com/office/drawing/2014/main" id="{D5E8DD1D-9056-4C90-8B86-862837C2DE4F}"/>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19384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15</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15</a:t>
            </a:fld>
            <a:r>
              <a:rPr lang="en-US" sz="1000" i="1" dirty="0"/>
              <a:t>##</a:t>
            </a:r>
            <a:endParaRPr lang="en-US" sz="1200" i="1" dirty="0"/>
          </a:p>
        </p:txBody>
      </p:sp>
      <p:sp>
        <p:nvSpPr>
          <p:cNvPr id="10" name="Footer Placeholder">
            <a:extLst>
              <a:ext uri="{FF2B5EF4-FFF2-40B4-BE49-F238E27FC236}">
                <a16:creationId xmlns:a16="http://schemas.microsoft.com/office/drawing/2014/main" id="{19FF0C45-4EE6-4786-9352-252C66A785F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12512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16</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16</a:t>
            </a:fld>
            <a:r>
              <a:rPr lang="en-US" sz="1000" i="1" dirty="0"/>
              <a:t>##</a:t>
            </a:r>
            <a:endParaRPr lang="en-US" sz="1200" i="1" dirty="0"/>
          </a:p>
        </p:txBody>
      </p:sp>
      <p:sp>
        <p:nvSpPr>
          <p:cNvPr id="10" name="Footer Placeholder">
            <a:extLst>
              <a:ext uri="{FF2B5EF4-FFF2-40B4-BE49-F238E27FC236}">
                <a16:creationId xmlns:a16="http://schemas.microsoft.com/office/drawing/2014/main" id="{40351635-3E8E-42E1-A1BC-40C7A3DAA90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88722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a:extLst>
              <a:ext uri="{FF2B5EF4-FFF2-40B4-BE49-F238E27FC236}">
                <a16:creationId xmlns:a16="http://schemas.microsoft.com/office/drawing/2014/main" id="{FD14BCFE-524D-45E3-A0A7-D0EDF40198D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54599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18</a:t>
            </a:fld>
            <a:endParaRPr lang="en-US" dirty="0">
              <a:solidFill>
                <a:prstClr val="black"/>
              </a:solidFill>
            </a:endParaRPr>
          </a:p>
        </p:txBody>
      </p:sp>
      <p:sp>
        <p:nvSpPr>
          <p:cNvPr id="6" name="Footer Placeholder">
            <a:extLst>
              <a:ext uri="{FF2B5EF4-FFF2-40B4-BE49-F238E27FC236}">
                <a16:creationId xmlns:a16="http://schemas.microsoft.com/office/drawing/2014/main" id="{90B2CA08-4C01-4F4C-99B7-524B590F9C8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33982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19</a:t>
            </a:fld>
            <a:endParaRPr lang="en-US" dirty="0"/>
          </a:p>
        </p:txBody>
      </p:sp>
      <p:sp>
        <p:nvSpPr>
          <p:cNvPr id="6" name="Footer Placeholder">
            <a:extLst>
              <a:ext uri="{FF2B5EF4-FFF2-40B4-BE49-F238E27FC236}">
                <a16:creationId xmlns:a16="http://schemas.microsoft.com/office/drawing/2014/main" id="{AF840F50-496C-4803-8758-2EF5ED24FA62}"/>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73757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4" name="Footer Placeholder">
            <a:extLst>
              <a:ext uri="{FF2B5EF4-FFF2-40B4-BE49-F238E27FC236}">
                <a16:creationId xmlns:a16="http://schemas.microsoft.com/office/drawing/2014/main" id="{963C1F10-DD7A-4E4B-BAA7-F2E5B1AEAFA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93053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4</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4</a:t>
            </a:fld>
            <a:r>
              <a:rPr lang="en-US" sz="1000" i="1" dirty="0"/>
              <a:t>##</a:t>
            </a:r>
            <a:endParaRPr lang="en-US" sz="1200" i="1" dirty="0"/>
          </a:p>
        </p:txBody>
      </p:sp>
      <p:sp>
        <p:nvSpPr>
          <p:cNvPr id="10" name="Footer Placeholder">
            <a:extLst>
              <a:ext uri="{FF2B5EF4-FFF2-40B4-BE49-F238E27FC236}">
                <a16:creationId xmlns:a16="http://schemas.microsoft.com/office/drawing/2014/main" id="{3652C43C-9286-4473-B797-392AECCDC59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86712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5</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5</a:t>
            </a:fld>
            <a:r>
              <a:rPr lang="en-US" sz="1000" i="1" dirty="0"/>
              <a:t>##</a:t>
            </a:r>
            <a:endParaRPr lang="en-US" sz="1200" i="1" dirty="0"/>
          </a:p>
        </p:txBody>
      </p:sp>
      <p:sp>
        <p:nvSpPr>
          <p:cNvPr id="10" name="Footer Placeholder">
            <a:extLst>
              <a:ext uri="{FF2B5EF4-FFF2-40B4-BE49-F238E27FC236}">
                <a16:creationId xmlns:a16="http://schemas.microsoft.com/office/drawing/2014/main" id="{2356BDB3-2D81-425A-AFF8-83892CB6221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33911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6</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6</a:t>
            </a:fld>
            <a:r>
              <a:rPr lang="en-US" sz="1000" i="1" dirty="0"/>
              <a:t>##</a:t>
            </a:r>
            <a:endParaRPr lang="en-US" sz="1200" i="1" dirty="0"/>
          </a:p>
        </p:txBody>
      </p:sp>
      <p:sp>
        <p:nvSpPr>
          <p:cNvPr id="10" name="Footer Placeholder">
            <a:extLst>
              <a:ext uri="{FF2B5EF4-FFF2-40B4-BE49-F238E27FC236}">
                <a16:creationId xmlns:a16="http://schemas.microsoft.com/office/drawing/2014/main" id="{DFA9689C-B2D7-407B-97AD-7D3886A42C93}"/>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0602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7</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7</a:t>
            </a:fld>
            <a:r>
              <a:rPr lang="en-US" sz="1000" i="1" dirty="0"/>
              <a:t>##</a:t>
            </a:r>
            <a:endParaRPr lang="en-US" sz="1200" i="1" dirty="0"/>
          </a:p>
        </p:txBody>
      </p:sp>
      <p:sp>
        <p:nvSpPr>
          <p:cNvPr id="10" name="Footer Placeholder">
            <a:extLst>
              <a:ext uri="{FF2B5EF4-FFF2-40B4-BE49-F238E27FC236}">
                <a16:creationId xmlns:a16="http://schemas.microsoft.com/office/drawing/2014/main" id="{424CDADD-F78B-48A3-B75F-15A190FB718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11220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8</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8</a:t>
            </a:fld>
            <a:r>
              <a:rPr lang="en-US" sz="1000" i="1" dirty="0"/>
              <a:t>##</a:t>
            </a:r>
            <a:endParaRPr lang="en-US" sz="1200" i="1" dirty="0"/>
          </a:p>
        </p:txBody>
      </p:sp>
      <p:sp>
        <p:nvSpPr>
          <p:cNvPr id="10" name="Footer Placeholder">
            <a:extLst>
              <a:ext uri="{FF2B5EF4-FFF2-40B4-BE49-F238E27FC236}">
                <a16:creationId xmlns:a16="http://schemas.microsoft.com/office/drawing/2014/main" id="{24FA618D-4460-4C90-BC80-27A3C59963FE}"/>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42080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9</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9</a:t>
            </a:fld>
            <a:r>
              <a:rPr lang="en-US" sz="1000" i="1" dirty="0"/>
              <a:t>##</a:t>
            </a:r>
            <a:endParaRPr lang="en-US" sz="1200" i="1" dirty="0"/>
          </a:p>
        </p:txBody>
      </p:sp>
      <p:sp>
        <p:nvSpPr>
          <p:cNvPr id="10" name="Footer Placeholder">
            <a:extLst>
              <a:ext uri="{FF2B5EF4-FFF2-40B4-BE49-F238E27FC236}">
                <a16:creationId xmlns:a16="http://schemas.microsoft.com/office/drawing/2014/main" id="{18681E0D-36B4-45AA-A8A8-1865F23E660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86926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10</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10</a:t>
            </a:fld>
            <a:r>
              <a:rPr lang="en-US" sz="1000" i="1" dirty="0"/>
              <a:t>##</a:t>
            </a:r>
            <a:endParaRPr lang="en-US" sz="1200" i="1" dirty="0"/>
          </a:p>
        </p:txBody>
      </p:sp>
      <p:sp>
        <p:nvSpPr>
          <p:cNvPr id="10" name="Footer Placeholder">
            <a:extLst>
              <a:ext uri="{FF2B5EF4-FFF2-40B4-BE49-F238E27FC236}">
                <a16:creationId xmlns:a16="http://schemas.microsoft.com/office/drawing/2014/main" id="{788506CC-BFBC-4313-BC08-E0199F578B6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02132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it-kariera.mon.bg/e-learn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creativecommons.org/licenses/by-nc-sa/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softuni.foundation/" TargetMode="External"/><Relationship Id="rId10" Type="http://schemas.openxmlformats.org/officeDocument/2006/relationships/image" Target="../media/image16.jpeg"/><Relationship Id="rId4" Type="http://schemas.openxmlformats.org/officeDocument/2006/relationships/image" Target="../media/image13.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3351212" y="762000"/>
            <a:ext cx="8215099" cy="1171552"/>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Преизползване на класове</a:t>
            </a:r>
            <a:endParaRPr lang="en-US" dirty="0"/>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558" y="3735977"/>
            <a:ext cx="4652811" cy="2543175"/>
          </a:xfrm>
          <a:prstGeom prst="rect">
            <a:avLst/>
          </a:prstGeom>
        </p:spPr>
      </p:pic>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399660" cy="2524722"/>
            <a:chOff x="745783" y="3624633"/>
            <a:chExt cx="5399660"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433389" y="3706052"/>
              <a:ext cx="712054"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ООП</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5"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6"/>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7"/>
                </a:rPr>
                <a:t>https://it-kariera.mon.bg/e-learning/</a:t>
              </a:r>
              <a:endParaRPr lang="en-GB"/>
            </a:p>
          </p:txBody>
        </p:sp>
      </p:grpSp>
    </p:spTree>
    <p:extLst>
      <p:ext uri="{BB962C8B-B14F-4D97-AF65-F5344CB8AC3E}">
        <p14:creationId xmlns:p14="http://schemas.microsoft.com/office/powerpoint/2010/main" val="49540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Решение</a:t>
            </a:r>
            <a:r>
              <a:rPr lang="en-US" sz="4000" dirty="0"/>
              <a:t>: </a:t>
            </a:r>
            <a:r>
              <a:rPr lang="bg-BG" sz="4000" dirty="0"/>
              <a:t>Случаен </a:t>
            </a:r>
            <a:r>
              <a:rPr lang="en-US" sz="4000" dirty="0"/>
              <a:t>Array List</a:t>
            </a:r>
            <a:endParaRPr lang="bg-BG" sz="4000" dirty="0"/>
          </a:p>
        </p:txBody>
      </p:sp>
      <p:sp>
        <p:nvSpPr>
          <p:cNvPr id="11" name="Text Placeholder 5"/>
          <p:cNvSpPr txBox="1">
            <a:spLocks/>
          </p:cNvSpPr>
          <p:nvPr/>
        </p:nvSpPr>
        <p:spPr>
          <a:xfrm>
            <a:off x="684212" y="975791"/>
            <a:ext cx="10693778" cy="556227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public class RandomList </a:t>
            </a:r>
            <a:r>
              <a:rPr lang="en-US" sz="3200" dirty="0">
                <a:solidFill>
                  <a:schemeClr val="tx2">
                    <a:lumMod val="75000"/>
                  </a:schemeClr>
                </a:solidFill>
              </a:rPr>
              <a:t>: ArrayList</a:t>
            </a:r>
          </a:p>
          <a:p>
            <a:r>
              <a:rPr lang="en-US" sz="3200" dirty="0">
                <a:solidFill>
                  <a:schemeClr val="accent1">
                    <a:lumMod val="20000"/>
                    <a:lumOff val="80000"/>
                  </a:schemeClr>
                </a:solidFill>
              </a:rPr>
              <a:t>{</a:t>
            </a:r>
          </a:p>
          <a:p>
            <a:r>
              <a:rPr lang="en-US" sz="3200" dirty="0">
                <a:solidFill>
                  <a:schemeClr val="accent1">
                    <a:lumMod val="20000"/>
                    <a:lumOff val="80000"/>
                  </a:schemeClr>
                </a:solidFill>
              </a:rPr>
              <a:t>  private Random </a:t>
            </a:r>
            <a:r>
              <a:rPr lang="en-US" sz="3200" dirty="0" err="1">
                <a:solidFill>
                  <a:schemeClr val="accent1">
                    <a:lumMod val="20000"/>
                    <a:lumOff val="80000"/>
                  </a:schemeClr>
                </a:solidFill>
              </a:rPr>
              <a:t>rnd</a:t>
            </a:r>
            <a:r>
              <a:rPr lang="en-US" sz="3200" dirty="0">
                <a:solidFill>
                  <a:schemeClr val="accent1">
                    <a:lumMod val="20000"/>
                    <a:lumOff val="80000"/>
                  </a:schemeClr>
                </a:solidFill>
              </a:rPr>
              <a:t>;</a:t>
            </a:r>
            <a:endParaRPr lang="en-US" sz="3200" dirty="0">
              <a:solidFill>
                <a:schemeClr val="tx2">
                  <a:lumMod val="75000"/>
                </a:schemeClr>
              </a:solidFill>
            </a:endParaRPr>
          </a:p>
          <a:p>
            <a:r>
              <a:rPr lang="en-US" sz="3200" dirty="0">
                <a:solidFill>
                  <a:schemeClr val="accent1">
                    <a:lumMod val="20000"/>
                    <a:lumOff val="80000"/>
                  </a:schemeClr>
                </a:solidFill>
              </a:rPr>
              <a:t>  public object </a:t>
            </a:r>
            <a:r>
              <a:rPr lang="en-US" sz="3200" dirty="0" err="1">
                <a:solidFill>
                  <a:schemeClr val="tx2">
                    <a:lumMod val="75000"/>
                  </a:schemeClr>
                </a:solidFill>
              </a:rPr>
              <a:t>RandomString</a:t>
            </a:r>
            <a:r>
              <a:rPr lang="en-US" sz="3200" dirty="0">
                <a:solidFill>
                  <a:schemeClr val="accent1">
                    <a:lumMod val="20000"/>
                    <a:lumOff val="80000"/>
                  </a:schemeClr>
                </a:solidFill>
              </a:rPr>
              <a:t>()</a:t>
            </a:r>
          </a:p>
          <a:p>
            <a:r>
              <a:rPr lang="en-US" sz="3200" dirty="0">
                <a:solidFill>
                  <a:schemeClr val="accent1">
                    <a:lumMod val="20000"/>
                    <a:lumOff val="80000"/>
                  </a:schemeClr>
                </a:solidFill>
              </a:rPr>
              <a:t>  {</a:t>
            </a:r>
          </a:p>
          <a:p>
            <a:r>
              <a:rPr lang="en-US" sz="3200" dirty="0">
                <a:solidFill>
                  <a:schemeClr val="accent1">
                    <a:lumMod val="20000"/>
                    <a:lumOff val="80000"/>
                  </a:schemeClr>
                </a:solidFill>
              </a:rPr>
              <a:t>    int element = rnd.Next(0, data.Count - 1);</a:t>
            </a:r>
          </a:p>
          <a:p>
            <a:r>
              <a:rPr lang="en-US" sz="3200" dirty="0">
                <a:solidFill>
                  <a:schemeClr val="accent1">
                    <a:lumMod val="20000"/>
                    <a:lumOff val="80000"/>
                  </a:schemeClr>
                </a:solidFill>
              </a:rPr>
              <a:t>    string str = data[element];</a:t>
            </a:r>
          </a:p>
          <a:p>
            <a:r>
              <a:rPr lang="en-US" sz="3200" dirty="0">
                <a:solidFill>
                  <a:schemeClr val="accent1">
                    <a:lumMod val="20000"/>
                    <a:lumOff val="80000"/>
                  </a:schemeClr>
                </a:solidFill>
              </a:rPr>
              <a:t>    data.Remove(str);</a:t>
            </a:r>
          </a:p>
          <a:p>
            <a:r>
              <a:rPr lang="en-US" sz="3200" dirty="0">
                <a:solidFill>
                  <a:schemeClr val="accent1">
                    <a:lumMod val="20000"/>
                    <a:lumOff val="80000"/>
                  </a:schemeClr>
                </a:solidFill>
              </a:rPr>
              <a:t>    return str;</a:t>
            </a:r>
          </a:p>
          <a:p>
            <a:r>
              <a:rPr lang="en-US" sz="3200" dirty="0">
                <a:solidFill>
                  <a:schemeClr val="accent1">
                    <a:lumMod val="20000"/>
                    <a:lumOff val="80000"/>
                  </a:schemeClr>
                </a:solidFill>
              </a:rPr>
              <a:t>  } </a:t>
            </a:r>
          </a:p>
          <a:p>
            <a:r>
              <a:rPr lang="en-US" sz="3200" dirty="0">
                <a:solidFill>
                  <a:schemeClr val="accent1">
                    <a:lumMod val="20000"/>
                    <a:lumOff val="80000"/>
                  </a:schemeClr>
                </a:solidFill>
              </a:rPr>
              <a:t>}</a:t>
            </a:r>
          </a:p>
        </p:txBody>
      </p:sp>
      <p:sp>
        <p:nvSpPr>
          <p:cNvPr id="6" name="Slide Number Placeholder">
            <a:extLst>
              <a:ext uri="{FF2B5EF4-FFF2-40B4-BE49-F238E27FC236}">
                <a16:creationId xmlns:a16="http://schemas.microsoft.com/office/drawing/2014/main" id="{A7A23FDA-D087-4C18-B5D9-1BC4C135921E}"/>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10359194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4184302"/>
            <a:ext cx="10515600" cy="1457698"/>
          </a:xfrm>
        </p:spPr>
        <p:txBody>
          <a:bodyPr/>
          <a:lstStyle/>
          <a:p>
            <a:pPr>
              <a:lnSpc>
                <a:spcPts val="5400"/>
              </a:lnSpc>
            </a:pPr>
            <a:r>
              <a:rPr lang="bg-BG" dirty="0"/>
              <a:t>Видове преизползване на класове</a:t>
            </a:r>
            <a:endParaRPr lang="en-US" dirty="0"/>
          </a:p>
        </p:txBody>
      </p:sp>
      <p:sp>
        <p:nvSpPr>
          <p:cNvPr id="7" name="Text Placeholder 6"/>
          <p:cNvSpPr>
            <a:spLocks noGrp="1"/>
          </p:cNvSpPr>
          <p:nvPr>
            <p:ph type="body" idx="1"/>
          </p:nvPr>
        </p:nvSpPr>
        <p:spPr>
          <a:xfrm>
            <a:off x="1346940" y="5754968"/>
            <a:ext cx="9776672" cy="1365365"/>
          </a:xfrm>
        </p:spPr>
        <p:txBody>
          <a:bodyPr/>
          <a:lstStyle/>
          <a:p>
            <a:r>
              <a:rPr lang="bg-BG" dirty="0"/>
              <a:t>Разширяване, композиция, делегиране</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5497" y="1600200"/>
            <a:ext cx="2697830" cy="2731981"/>
          </a:xfrm>
          <a:prstGeom prst="rect">
            <a:avLst/>
          </a:prstGeom>
        </p:spPr>
      </p:pic>
      <p:sp>
        <p:nvSpPr>
          <p:cNvPr id="5" name="Slide Number Placeholder">
            <a:extLst>
              <a:ext uri="{FF2B5EF4-FFF2-40B4-BE49-F238E27FC236}">
                <a16:creationId xmlns:a16="http://schemas.microsoft.com/office/drawing/2014/main" id="{10B02CC1-8290-41F6-857F-30527C6A0D24}"/>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12047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13" y="1066800"/>
            <a:ext cx="11804822" cy="5570355"/>
          </a:xfrm>
        </p:spPr>
        <p:txBody>
          <a:bodyPr/>
          <a:lstStyle/>
          <a:p>
            <a:r>
              <a:rPr lang="bg-BG" dirty="0">
                <a:solidFill>
                  <a:schemeClr val="tx2">
                    <a:lumMod val="75000"/>
                  </a:schemeClr>
                </a:solidFill>
              </a:rPr>
              <a:t>Дублирането на код</a:t>
            </a:r>
            <a:r>
              <a:rPr lang="en-GB" dirty="0">
                <a:solidFill>
                  <a:schemeClr val="tx2">
                    <a:lumMod val="75000"/>
                  </a:schemeClr>
                </a:solidFill>
              </a:rPr>
              <a:t> </a:t>
            </a:r>
            <a:r>
              <a:rPr lang="bg-BG" dirty="0"/>
              <a:t>е податливо на грешки</a:t>
            </a:r>
            <a:endParaRPr lang="en-GB" dirty="0"/>
          </a:p>
          <a:p>
            <a:r>
              <a:rPr lang="bg-BG" dirty="0">
                <a:solidFill>
                  <a:schemeClr val="tx2">
                    <a:lumMod val="75000"/>
                  </a:schemeClr>
                </a:solidFill>
              </a:rPr>
              <a:t>Преизползване на код</a:t>
            </a:r>
            <a:r>
              <a:rPr lang="en-GB" dirty="0"/>
              <a:t> </a:t>
            </a:r>
            <a:r>
              <a:rPr lang="bg-BG" dirty="0"/>
              <a:t>чрез </a:t>
            </a:r>
            <a:r>
              <a:rPr lang="bg-BG" dirty="0">
                <a:solidFill>
                  <a:schemeClr val="tx2">
                    <a:lumMod val="75000"/>
                  </a:schemeClr>
                </a:solidFill>
              </a:rPr>
              <a:t>разширение</a:t>
            </a:r>
            <a:endParaRPr lang="en-GB" dirty="0">
              <a:solidFill>
                <a:schemeClr val="tx2">
                  <a:lumMod val="75000"/>
                </a:schemeClr>
              </a:solidFill>
            </a:endParaRPr>
          </a:p>
          <a:p>
            <a:r>
              <a:rPr lang="bg-BG" dirty="0"/>
              <a:t>Понякога това е единствения начин</a:t>
            </a:r>
            <a:endParaRPr lang="en-GB" dirty="0"/>
          </a:p>
        </p:txBody>
      </p:sp>
      <p:sp>
        <p:nvSpPr>
          <p:cNvPr id="4" name="Title 3"/>
          <p:cNvSpPr>
            <a:spLocks noGrp="1"/>
          </p:cNvSpPr>
          <p:nvPr>
            <p:ph type="title"/>
          </p:nvPr>
        </p:nvSpPr>
        <p:spPr/>
        <p:txBody>
          <a:bodyPr>
            <a:normAutofit/>
          </a:bodyPr>
          <a:lstStyle/>
          <a:p>
            <a:r>
              <a:rPr lang="bg-BG" dirty="0"/>
              <a:t>Разширяване</a:t>
            </a:r>
            <a:endParaRPr lang="en-US" dirty="0"/>
          </a:p>
        </p:txBody>
      </p:sp>
      <p:sp>
        <p:nvSpPr>
          <p:cNvPr id="11" name="Rectangle: Rounded Corners 10"/>
          <p:cNvSpPr/>
          <p:nvPr/>
        </p:nvSpPr>
        <p:spPr>
          <a:xfrm>
            <a:off x="3427412" y="3429000"/>
            <a:ext cx="5195506" cy="18288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dirty="0">
                <a:effectLst>
                  <a:outerShdw blurRad="38100" dist="38100" dir="2700000" algn="tl">
                    <a:srgbClr val="000000">
                      <a:alpha val="43137"/>
                    </a:srgbClr>
                  </a:outerShdw>
                </a:effectLst>
                <a:latin typeface="Consolas" panose="020B0609020204030204" pitchFamily="49" charset="0"/>
              </a:rPr>
              <a:t>Collections</a:t>
            </a:r>
          </a:p>
        </p:txBody>
      </p:sp>
      <p:sp>
        <p:nvSpPr>
          <p:cNvPr id="12" name="Rectangle: Rounded Corners 11"/>
          <p:cNvSpPr/>
          <p:nvPr/>
        </p:nvSpPr>
        <p:spPr>
          <a:xfrm>
            <a:off x="3670120" y="4291299"/>
            <a:ext cx="4710089" cy="5855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noProof="1">
                <a:effectLst>
                  <a:outerShdw blurRad="38100" dist="38100" dir="2700000" algn="tl">
                    <a:srgbClr val="000000">
                      <a:alpha val="43137"/>
                    </a:srgbClr>
                  </a:outerShdw>
                </a:effectLst>
                <a:latin typeface="Consolas" panose="020B0609020204030204" pitchFamily="49" charset="0"/>
              </a:rPr>
              <a:t>ArrayList</a:t>
            </a:r>
          </a:p>
        </p:txBody>
      </p:sp>
      <p:sp>
        <p:nvSpPr>
          <p:cNvPr id="13" name="Rectangle: Rounded Corners 12"/>
          <p:cNvSpPr/>
          <p:nvPr/>
        </p:nvSpPr>
        <p:spPr>
          <a:xfrm>
            <a:off x="3136519" y="5662900"/>
            <a:ext cx="5777698" cy="5855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noProof="1">
                <a:effectLst>
                  <a:outerShdw blurRad="38100" dist="38100" dir="2700000" algn="tl">
                    <a:srgbClr val="000000">
                      <a:alpha val="43137"/>
                    </a:srgbClr>
                  </a:outerShdw>
                </a:effectLst>
                <a:latin typeface="Consolas" panose="020B0609020204030204" pitchFamily="49" charset="0"/>
              </a:rPr>
              <a:t>CustomArrayList</a:t>
            </a:r>
          </a:p>
        </p:txBody>
      </p:sp>
      <p:cxnSp>
        <p:nvCxnSpPr>
          <p:cNvPr id="14" name="Straight Arrow Connector 13"/>
          <p:cNvCxnSpPr>
            <a:cxnSpLocks/>
            <a:stCxn id="13" idx="0"/>
            <a:endCxn id="12" idx="2"/>
          </p:cNvCxnSpPr>
          <p:nvPr/>
        </p:nvCxnSpPr>
        <p:spPr>
          <a:xfrm flipH="1" flipV="1">
            <a:off x="6025165" y="4876799"/>
            <a:ext cx="203" cy="78610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a:extLst>
              <a:ext uri="{FF2B5EF4-FFF2-40B4-BE49-F238E27FC236}">
                <a16:creationId xmlns:a16="http://schemas.microsoft.com/office/drawing/2014/main" id="{61ED826A-5528-439F-9345-CE80563921A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42453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13" y="1066800"/>
            <a:ext cx="11804822" cy="5570355"/>
          </a:xfrm>
        </p:spPr>
        <p:txBody>
          <a:bodyPr/>
          <a:lstStyle/>
          <a:p>
            <a:r>
              <a:rPr lang="bg-BG" dirty="0"/>
              <a:t>Използване на класове за дефиниране на друг клас</a:t>
            </a:r>
            <a:endParaRPr lang="en-GB" dirty="0"/>
          </a:p>
        </p:txBody>
      </p:sp>
      <p:sp>
        <p:nvSpPr>
          <p:cNvPr id="4" name="Title 3"/>
          <p:cNvSpPr>
            <a:spLocks noGrp="1"/>
          </p:cNvSpPr>
          <p:nvPr>
            <p:ph type="title"/>
          </p:nvPr>
        </p:nvSpPr>
        <p:spPr/>
        <p:txBody>
          <a:bodyPr>
            <a:normAutofit/>
          </a:bodyPr>
          <a:lstStyle/>
          <a:p>
            <a:r>
              <a:rPr lang="bg-BG" dirty="0"/>
              <a:t>Композиция</a:t>
            </a:r>
            <a:endParaRPr lang="en-US" dirty="0"/>
          </a:p>
        </p:txBody>
      </p:sp>
      <p:sp>
        <p:nvSpPr>
          <p:cNvPr id="19" name="Text Placeholder 5"/>
          <p:cNvSpPr txBox="1">
            <a:spLocks/>
          </p:cNvSpPr>
          <p:nvPr/>
        </p:nvSpPr>
        <p:spPr>
          <a:xfrm>
            <a:off x="788629" y="2389743"/>
            <a:ext cx="5229583" cy="317276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effectLst/>
              </a:rPr>
              <a:t>class </a:t>
            </a:r>
            <a:r>
              <a:rPr lang="en-GB" sz="3200" dirty="0">
                <a:effectLst/>
              </a:rPr>
              <a:t>Laptop</a:t>
            </a:r>
            <a:r>
              <a:rPr lang="en-US" sz="3200" dirty="0">
                <a:effectLst/>
              </a:rPr>
              <a:t> {</a:t>
            </a:r>
          </a:p>
          <a:p>
            <a:r>
              <a:rPr lang="en-US" sz="3200" dirty="0">
                <a:effectLst/>
              </a:rPr>
              <a:t>  Monitor monitor;</a:t>
            </a:r>
          </a:p>
          <a:p>
            <a:r>
              <a:rPr lang="en-US" sz="3200" dirty="0">
                <a:effectLst/>
              </a:rPr>
              <a:t>  Touchpad touchpad;</a:t>
            </a:r>
          </a:p>
          <a:p>
            <a:r>
              <a:rPr lang="en-US" sz="3200" dirty="0">
                <a:effectLst/>
              </a:rPr>
              <a:t>  Keyboard keyboard;</a:t>
            </a:r>
          </a:p>
          <a:p>
            <a:r>
              <a:rPr lang="en-US" sz="3200" dirty="0">
                <a:effectLst/>
              </a:rPr>
              <a:t>  …</a:t>
            </a:r>
          </a:p>
          <a:p>
            <a:r>
              <a:rPr lang="en-US" sz="3200" dirty="0">
                <a:solidFill>
                  <a:schemeClr val="accent1">
                    <a:lumMod val="20000"/>
                    <a:lumOff val="80000"/>
                  </a:schemeClr>
                </a:solidFill>
                <a:effectLst/>
              </a:rPr>
              <a:t>}</a:t>
            </a:r>
          </a:p>
        </p:txBody>
      </p:sp>
      <p:sp>
        <p:nvSpPr>
          <p:cNvPr id="20" name="AutoShape 6"/>
          <p:cNvSpPr>
            <a:spLocks noChangeArrowheads="1"/>
          </p:cNvSpPr>
          <p:nvPr/>
        </p:nvSpPr>
        <p:spPr bwMode="auto">
          <a:xfrm>
            <a:off x="2132013" y="4876800"/>
            <a:ext cx="3496022" cy="1058862"/>
          </a:xfrm>
          <a:prstGeom prst="wedgeRoundRectCallout">
            <a:avLst>
              <a:gd name="adj1" fmla="val -29765"/>
              <a:gd name="adj2" fmla="val -79809"/>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600" dirty="0">
                <a:solidFill>
                  <a:srgbClr val="FFFFFF"/>
                </a:solidFill>
              </a:rPr>
              <a:t>Преизползване на класове</a:t>
            </a:r>
            <a:endParaRPr lang="bg-BG" sz="3600" dirty="0">
              <a:solidFill>
                <a:schemeClr val="tx2">
                  <a:lumMod val="75000"/>
                </a:schemeClr>
              </a:solidFill>
            </a:endParaRPr>
          </a:p>
        </p:txBody>
      </p:sp>
      <p:sp>
        <p:nvSpPr>
          <p:cNvPr id="7" name="Rectangle: Rounded Corners 6"/>
          <p:cNvSpPr/>
          <p:nvPr/>
        </p:nvSpPr>
        <p:spPr>
          <a:xfrm>
            <a:off x="6688677" y="1760721"/>
            <a:ext cx="4815935" cy="4716279"/>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7200" dirty="0">
                <a:effectLst>
                  <a:outerShdw blurRad="38100" dist="38100" dir="2700000" algn="tl">
                    <a:srgbClr val="000000">
                      <a:alpha val="43137"/>
                    </a:srgbClr>
                  </a:outerShdw>
                </a:effectLst>
              </a:rPr>
              <a:t>Laptop</a:t>
            </a:r>
          </a:p>
        </p:txBody>
      </p:sp>
      <p:sp>
        <p:nvSpPr>
          <p:cNvPr id="8" name="Rectangle: Rounded Corners 7"/>
          <p:cNvSpPr/>
          <p:nvPr/>
        </p:nvSpPr>
        <p:spPr>
          <a:xfrm>
            <a:off x="6973712" y="3247613"/>
            <a:ext cx="4302299" cy="781326"/>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4000" dirty="0">
                <a:effectLst>
                  <a:outerShdw blurRad="38100" dist="38100" dir="2700000" algn="tl">
                    <a:srgbClr val="000000">
                      <a:alpha val="43137"/>
                    </a:srgbClr>
                  </a:outerShdw>
                </a:effectLst>
              </a:rPr>
              <a:t>Monitor</a:t>
            </a:r>
            <a:endParaRPr lang="en-US" sz="4000" dirty="0">
              <a:effectLst>
                <a:outerShdw blurRad="38100" dist="38100" dir="2700000" algn="tl">
                  <a:srgbClr val="000000">
                    <a:alpha val="43137"/>
                  </a:srgbClr>
                </a:outerShdw>
              </a:effectLst>
            </a:endParaRPr>
          </a:p>
        </p:txBody>
      </p:sp>
      <p:sp>
        <p:nvSpPr>
          <p:cNvPr id="9" name="Rectangle: Rounded Corners 8"/>
          <p:cNvSpPr/>
          <p:nvPr/>
        </p:nvSpPr>
        <p:spPr>
          <a:xfrm>
            <a:off x="6973713" y="4247815"/>
            <a:ext cx="4302299" cy="781385"/>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4000" dirty="0">
                <a:effectLst>
                  <a:outerShdw blurRad="38100" dist="38100" dir="2700000" algn="tl">
                    <a:srgbClr val="000000">
                      <a:alpha val="43137"/>
                    </a:srgbClr>
                  </a:outerShdw>
                </a:effectLst>
              </a:rPr>
              <a:t>Touchpad</a:t>
            </a:r>
            <a:endParaRPr lang="en-US" sz="4000" dirty="0">
              <a:effectLst>
                <a:outerShdw blurRad="38100" dist="38100" dir="2700000" algn="tl">
                  <a:srgbClr val="000000">
                    <a:alpha val="43137"/>
                  </a:srgbClr>
                </a:outerShdw>
              </a:effectLst>
            </a:endParaRPr>
          </a:p>
        </p:txBody>
      </p:sp>
      <p:sp>
        <p:nvSpPr>
          <p:cNvPr id="10" name="Rectangle: Rounded Corners 9"/>
          <p:cNvSpPr/>
          <p:nvPr/>
        </p:nvSpPr>
        <p:spPr>
          <a:xfrm>
            <a:off x="6961051" y="5240637"/>
            <a:ext cx="4302299" cy="779163"/>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4000" dirty="0">
                <a:effectLst>
                  <a:outerShdw blurRad="38100" dist="38100" dir="2700000" algn="tl">
                    <a:srgbClr val="000000">
                      <a:alpha val="43137"/>
                    </a:srgbClr>
                  </a:outerShdw>
                </a:effectLst>
              </a:rPr>
              <a:t>Keyboard</a:t>
            </a:r>
            <a:endParaRPr lang="en-US" sz="4000" dirty="0">
              <a:effectLst>
                <a:outerShdw blurRad="38100" dist="38100" dir="2700000" algn="tl">
                  <a:srgbClr val="000000">
                    <a:alpha val="43137"/>
                  </a:srgbClr>
                </a:outerShdw>
              </a:effectLst>
            </a:endParaRPr>
          </a:p>
        </p:txBody>
      </p:sp>
      <p:sp>
        <p:nvSpPr>
          <p:cNvPr id="11" name="Slide Number Placeholder">
            <a:extLst>
              <a:ext uri="{FF2B5EF4-FFF2-40B4-BE49-F238E27FC236}">
                <a16:creationId xmlns:a16="http://schemas.microsoft.com/office/drawing/2014/main" id="{3DCC5F5D-A5CE-436E-8350-24D6D0B6ED1D}"/>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134478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bg-BG" dirty="0"/>
              <a:t>Делегиране</a:t>
            </a:r>
            <a:endParaRPr lang="en-US" dirty="0"/>
          </a:p>
        </p:txBody>
      </p:sp>
      <p:sp>
        <p:nvSpPr>
          <p:cNvPr id="19" name="Text Placeholder 5"/>
          <p:cNvSpPr txBox="1">
            <a:spLocks/>
          </p:cNvSpPr>
          <p:nvPr/>
        </p:nvSpPr>
        <p:spPr>
          <a:xfrm>
            <a:off x="1217612" y="1201895"/>
            <a:ext cx="9601202" cy="4650092"/>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effectLst/>
              </a:rPr>
              <a:t>class </a:t>
            </a:r>
            <a:r>
              <a:rPr lang="en-GB" sz="3200" dirty="0">
                <a:effectLst/>
              </a:rPr>
              <a:t>Laptop</a:t>
            </a:r>
            <a:r>
              <a:rPr lang="en-US" sz="3200" dirty="0">
                <a:effectLst/>
              </a:rPr>
              <a:t> </a:t>
            </a:r>
          </a:p>
          <a:p>
            <a:r>
              <a:rPr lang="en-US" sz="3200" dirty="0">
                <a:effectLst/>
              </a:rPr>
              <a:t>{</a:t>
            </a:r>
          </a:p>
          <a:p>
            <a:r>
              <a:rPr lang="en-US" sz="3200" dirty="0">
                <a:effectLst/>
              </a:rPr>
              <a:t>  Monitor monitor;</a:t>
            </a:r>
            <a:endParaRPr lang="en-US" sz="3200" dirty="0">
              <a:solidFill>
                <a:schemeClr val="accent1">
                  <a:lumMod val="20000"/>
                  <a:lumOff val="80000"/>
                </a:schemeClr>
              </a:solidFill>
              <a:effectLst/>
            </a:endParaRPr>
          </a:p>
          <a:p>
            <a:r>
              <a:rPr lang="en-US" sz="3200" dirty="0">
                <a:solidFill>
                  <a:schemeClr val="accent1">
                    <a:lumMod val="20000"/>
                    <a:lumOff val="80000"/>
                  </a:schemeClr>
                </a:solidFill>
                <a:effectLst/>
              </a:rPr>
              <a:t>  void IncrBrightness()</a:t>
            </a:r>
          </a:p>
          <a:p>
            <a:r>
              <a:rPr lang="en-US" sz="3200" dirty="0">
                <a:solidFill>
                  <a:schemeClr val="accent1">
                    <a:lumMod val="20000"/>
                    <a:lumOff val="80000"/>
                  </a:schemeClr>
                </a:solidFill>
                <a:effectLst/>
              </a:rPr>
              <a:t>    monitor.Brighten();</a:t>
            </a:r>
          </a:p>
          <a:p>
            <a:r>
              <a:rPr lang="en-US" sz="3200" dirty="0">
                <a:solidFill>
                  <a:schemeClr val="accent1">
                    <a:lumMod val="20000"/>
                    <a:lumOff val="80000"/>
                  </a:schemeClr>
                </a:solidFill>
                <a:effectLst/>
              </a:rPr>
              <a:t>  </a:t>
            </a:r>
          </a:p>
          <a:p>
            <a:r>
              <a:rPr lang="en-US" sz="3200" dirty="0">
                <a:solidFill>
                  <a:schemeClr val="accent1">
                    <a:lumMod val="20000"/>
                    <a:lumOff val="80000"/>
                  </a:schemeClr>
                </a:solidFill>
                <a:effectLst/>
              </a:rPr>
              <a:t>  void DecrBrightness()</a:t>
            </a:r>
          </a:p>
          <a:p>
            <a:r>
              <a:rPr lang="en-US" sz="3200" dirty="0">
                <a:solidFill>
                  <a:schemeClr val="accent1">
                    <a:lumMod val="20000"/>
                    <a:lumOff val="80000"/>
                  </a:schemeClr>
                </a:solidFill>
                <a:effectLst/>
              </a:rPr>
              <a:t>    monitor.Dim();</a:t>
            </a:r>
          </a:p>
          <a:p>
            <a:r>
              <a:rPr lang="en-US" sz="3200" dirty="0">
                <a:solidFill>
                  <a:schemeClr val="accent1">
                    <a:lumMod val="20000"/>
                    <a:lumOff val="80000"/>
                  </a:schemeClr>
                </a:solidFill>
                <a:effectLst/>
              </a:rPr>
              <a:t>}</a:t>
            </a:r>
          </a:p>
        </p:txBody>
      </p:sp>
      <p:grpSp>
        <p:nvGrpSpPr>
          <p:cNvPr id="5" name="Group 4"/>
          <p:cNvGrpSpPr/>
          <p:nvPr/>
        </p:nvGrpSpPr>
        <p:grpSpPr>
          <a:xfrm>
            <a:off x="7450677" y="1828800"/>
            <a:ext cx="4206335" cy="3886200"/>
            <a:chOff x="6932849" y="1460563"/>
            <a:chExt cx="4815935" cy="3649479"/>
          </a:xfrm>
        </p:grpSpPr>
        <p:sp>
          <p:nvSpPr>
            <p:cNvPr id="7" name="Rectangle: Rounded Corners 6"/>
            <p:cNvSpPr/>
            <p:nvPr/>
          </p:nvSpPr>
          <p:spPr>
            <a:xfrm>
              <a:off x="6932849" y="1460563"/>
              <a:ext cx="4815935" cy="3649479"/>
            </a:xfrm>
            <a:prstGeom prst="roundRect">
              <a:avLst>
                <a:gd name="adj" fmla="val 5385"/>
              </a:avLst>
            </a:prstGeom>
            <a:solidFill>
              <a:schemeClr val="accent6">
                <a:lumMod val="50000"/>
                <a:alpha val="87000"/>
              </a:scheme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6600" dirty="0">
                  <a:effectLst>
                    <a:outerShdw blurRad="38100" dist="38100" dir="2700000" algn="tl">
                      <a:srgbClr val="000000">
                        <a:alpha val="43137"/>
                      </a:srgbClr>
                    </a:outerShdw>
                  </a:effectLst>
                </a:rPr>
                <a:t>Laptop</a:t>
              </a:r>
            </a:p>
            <a:p>
              <a:pPr algn="ctr"/>
              <a:endParaRPr lang="en-GB" sz="6600" dirty="0">
                <a:effectLst>
                  <a:outerShdw blurRad="38100" dist="38100" dir="2700000" algn="tl">
                    <a:srgbClr val="000000">
                      <a:alpha val="43137"/>
                    </a:srgbClr>
                  </a:outerShdw>
                </a:effectLst>
              </a:endParaRPr>
            </a:p>
            <a:p>
              <a:pPr algn="ctr"/>
              <a:endParaRPr lang="en-GB" sz="3600" dirty="0">
                <a:effectLst>
                  <a:outerShdw blurRad="38100" dist="38100" dir="2700000" algn="tl">
                    <a:srgbClr val="000000">
                      <a:alpha val="43137"/>
                    </a:srgbClr>
                  </a:outerShdw>
                </a:effectLst>
              </a:endParaRPr>
            </a:p>
            <a:p>
              <a:pPr algn="ctr"/>
              <a:r>
                <a:rPr lang="en-GB" sz="3600" noProof="1">
                  <a:effectLst>
                    <a:outerShdw blurRad="38100" dist="38100" dir="2700000" algn="tl">
                      <a:srgbClr val="000000">
                        <a:alpha val="43137"/>
                      </a:srgbClr>
                    </a:outerShdw>
                  </a:effectLst>
                </a:rPr>
                <a:t>increaseBrightness</a:t>
              </a:r>
              <a:r>
                <a:rPr lang="en-GB" sz="3600" dirty="0">
                  <a:effectLst>
                    <a:outerShdw blurRad="38100" dist="38100" dir="2700000" algn="tl">
                      <a:srgbClr val="000000">
                        <a:alpha val="43137"/>
                      </a:srgbClr>
                    </a:outerShdw>
                  </a:effectLst>
                </a:rPr>
                <a:t>()</a:t>
              </a:r>
            </a:p>
            <a:p>
              <a:pPr algn="ctr"/>
              <a:r>
                <a:rPr lang="en-GB" sz="3600" noProof="1">
                  <a:effectLst>
                    <a:outerShdw blurRad="38100" dist="38100" dir="2700000" algn="tl">
                      <a:srgbClr val="000000">
                        <a:alpha val="43137"/>
                      </a:srgbClr>
                    </a:outerShdw>
                  </a:effectLst>
                </a:rPr>
                <a:t>decreaseBrightness</a:t>
              </a:r>
              <a:r>
                <a:rPr lang="en-GB" sz="3600" dirty="0">
                  <a:effectLst>
                    <a:outerShdw blurRad="38100" dist="38100" dir="2700000" algn="tl">
                      <a:srgbClr val="000000">
                        <a:alpha val="43137"/>
                      </a:srgbClr>
                    </a:outerShdw>
                  </a:effectLst>
                </a:rPr>
                <a:t>()</a:t>
              </a:r>
              <a:endParaRPr lang="en-GB" sz="8000" dirty="0">
                <a:effectLst>
                  <a:outerShdw blurRad="38100" dist="38100" dir="2700000" algn="tl">
                    <a:srgbClr val="000000">
                      <a:alpha val="43137"/>
                    </a:srgbClr>
                  </a:outerShdw>
                </a:effectLst>
              </a:endParaRPr>
            </a:p>
          </p:txBody>
        </p:sp>
        <p:sp>
          <p:nvSpPr>
            <p:cNvPr id="8" name="Rectangle: Rounded Corners 7"/>
            <p:cNvSpPr/>
            <p:nvPr/>
          </p:nvSpPr>
          <p:spPr>
            <a:xfrm>
              <a:off x="7189666" y="2824042"/>
              <a:ext cx="4302299" cy="640157"/>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600" dirty="0">
                  <a:effectLst>
                    <a:outerShdw blurRad="38100" dist="38100" dir="2700000" algn="tl">
                      <a:srgbClr val="000000">
                        <a:alpha val="43137"/>
                      </a:srgbClr>
                    </a:outerShdw>
                  </a:effectLst>
                </a:rPr>
                <a:t>Monitor</a:t>
              </a:r>
              <a:endParaRPr lang="en-US" sz="3600" dirty="0">
                <a:effectLst>
                  <a:outerShdw blurRad="38100" dist="38100" dir="2700000" algn="tl">
                    <a:srgbClr val="000000">
                      <a:alpha val="43137"/>
                    </a:srgbClr>
                  </a:outerShdw>
                </a:effectLst>
              </a:endParaRPr>
            </a:p>
          </p:txBody>
        </p:sp>
      </p:grpSp>
      <p:sp>
        <p:nvSpPr>
          <p:cNvPr id="9" name="Slide Number Placeholder">
            <a:extLst>
              <a:ext uri="{FF2B5EF4-FFF2-40B4-BE49-F238E27FC236}">
                <a16:creationId xmlns:a16="http://schemas.microsoft.com/office/drawing/2014/main" id="{8B88A561-F6C0-455B-BCD4-BD697CE61EA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343986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pPr>
              <a:lnSpc>
                <a:spcPct val="100000"/>
              </a:lnSpc>
            </a:pPr>
            <a:r>
              <a:rPr lang="bg-BG" dirty="0"/>
              <a:t>Създайте прост клас</a:t>
            </a:r>
            <a:r>
              <a:rPr lang="en-US" dirty="0"/>
              <a:t> Stack</a:t>
            </a:r>
            <a:r>
              <a:rPr lang="bg-BG" dirty="0"/>
              <a:t>, който може да съдържа само низове</a:t>
            </a:r>
            <a:endParaRPr lang="en-US" dirty="0"/>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Задача</a:t>
            </a:r>
            <a:r>
              <a:rPr lang="en-US" sz="4000" dirty="0"/>
              <a:t>: </a:t>
            </a:r>
            <a:r>
              <a:rPr lang="bg-BG" sz="4000" dirty="0"/>
              <a:t>Стек от низове</a:t>
            </a:r>
          </a:p>
        </p:txBody>
      </p:sp>
      <p:grpSp>
        <p:nvGrpSpPr>
          <p:cNvPr id="6" name="Group 5"/>
          <p:cNvGrpSpPr/>
          <p:nvPr/>
        </p:nvGrpSpPr>
        <p:grpSpPr>
          <a:xfrm>
            <a:off x="531812" y="2581048"/>
            <a:ext cx="5029200" cy="2905352"/>
            <a:chOff x="-307405" y="2077297"/>
            <a:chExt cx="3132342" cy="2905352"/>
          </a:xfrm>
        </p:grpSpPr>
        <p:sp>
          <p:nvSpPr>
            <p:cNvPr id="8"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sz="2800" b="1" noProof="1">
                  <a:latin typeface="Consolas" panose="020B0609020204030204" pitchFamily="49" charset="0"/>
                </a:rPr>
                <a:t>StackOfStrings</a:t>
              </a:r>
              <a:endParaRPr lang="en-US" sz="1800" b="1" noProof="1">
                <a:solidFill>
                  <a:schemeClr val="tx2">
                    <a:lumMod val="75000"/>
                  </a:schemeClr>
                </a:solidFill>
                <a:latin typeface="Consolas" panose="020B0609020204030204" pitchFamily="49" charset="0"/>
              </a:endParaRPr>
            </a:p>
          </p:txBody>
        </p:sp>
        <p:sp>
          <p:nvSpPr>
            <p:cNvPr id="9" name="Rectangle 4"/>
            <p:cNvSpPr>
              <a:spLocks noChangeArrowheads="1"/>
            </p:cNvSpPr>
            <p:nvPr/>
          </p:nvSpPr>
          <p:spPr bwMode="auto">
            <a:xfrm>
              <a:off x="-306388" y="2668032"/>
              <a:ext cx="3131324" cy="539011"/>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-data: List&lt;String&gt;</a:t>
              </a:r>
              <a:endParaRPr lang="en-US" sz="2000" b="1" noProof="1">
                <a:latin typeface="Consolas" panose="020B0609020204030204" pitchFamily="49" charset="0"/>
              </a:endParaRPr>
            </a:p>
          </p:txBody>
        </p:sp>
        <p:sp>
          <p:nvSpPr>
            <p:cNvPr id="10" name="Rectangle 4"/>
            <p:cNvSpPr>
              <a:spLocks noChangeArrowheads="1"/>
            </p:cNvSpPr>
            <p:nvPr/>
          </p:nvSpPr>
          <p:spPr bwMode="auto">
            <a:xfrm>
              <a:off x="-307405" y="3207042"/>
              <a:ext cx="3132342" cy="1775607"/>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+Push(string): void</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+Pop(): string</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+Peek(): string</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+IsEmpty(): boolean</a:t>
              </a:r>
              <a:endParaRPr lang="en-US" sz="2000" b="1" noProof="1">
                <a:latin typeface="Consolas" panose="020B0609020204030204" pitchFamily="49" charset="0"/>
              </a:endParaRPr>
            </a:p>
          </p:txBody>
        </p:sp>
      </p:grpSp>
      <p:sp>
        <p:nvSpPr>
          <p:cNvPr id="11" name="Rectangle: Rounded Corners 10"/>
          <p:cNvSpPr/>
          <p:nvPr/>
        </p:nvSpPr>
        <p:spPr>
          <a:xfrm>
            <a:off x="6365280" y="2286000"/>
            <a:ext cx="5195506" cy="18288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noProof="1">
                <a:effectLst>
                  <a:outerShdw blurRad="38100" dist="38100" dir="2700000" algn="tl">
                    <a:srgbClr val="000000">
                      <a:alpha val="43137"/>
                    </a:srgbClr>
                  </a:outerShdw>
                </a:effectLst>
                <a:latin typeface="Consolas" panose="020B0609020204030204" pitchFamily="49" charset="0"/>
              </a:rPr>
              <a:t>StackOfStrings</a:t>
            </a:r>
          </a:p>
        </p:txBody>
      </p:sp>
      <p:sp>
        <p:nvSpPr>
          <p:cNvPr id="12" name="Rectangle: Rounded Corners 11"/>
          <p:cNvSpPr/>
          <p:nvPr/>
        </p:nvSpPr>
        <p:spPr>
          <a:xfrm>
            <a:off x="6607988" y="3200400"/>
            <a:ext cx="4710089" cy="5855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dirty="0">
                <a:effectLst>
                  <a:outerShdw blurRad="38100" dist="38100" dir="2700000" algn="tl">
                    <a:srgbClr val="000000">
                      <a:alpha val="43137"/>
                    </a:srgbClr>
                  </a:outerShdw>
                </a:effectLst>
                <a:latin typeface="Consolas" panose="020B0609020204030204" pitchFamily="49" charset="0"/>
              </a:rPr>
              <a:t>List</a:t>
            </a:r>
            <a:endParaRPr lang="en-US" sz="2800" b="1" dirty="0">
              <a:effectLst>
                <a:outerShdw blurRad="38100" dist="38100" dir="2700000" algn="tl">
                  <a:srgbClr val="000000">
                    <a:alpha val="43137"/>
                  </a:srgbClr>
                </a:outerShdw>
              </a:effectLst>
              <a:latin typeface="Consolas" panose="020B0609020204030204" pitchFamily="49" charset="0"/>
            </a:endParaRPr>
          </a:p>
        </p:txBody>
      </p:sp>
      <p:sp>
        <p:nvSpPr>
          <p:cNvPr id="13" name="Slide Number Placeholder">
            <a:extLst>
              <a:ext uri="{FF2B5EF4-FFF2-40B4-BE49-F238E27FC236}">
                <a16:creationId xmlns:a16="http://schemas.microsoft.com/office/drawing/2014/main" id="{524AED5D-8CA5-4FE2-97D6-79CBEF0A260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985533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Решение</a:t>
            </a:r>
            <a:r>
              <a:rPr lang="en-US" sz="4000" dirty="0"/>
              <a:t>: </a:t>
            </a:r>
            <a:r>
              <a:rPr lang="bg-BG" sz="4000" dirty="0"/>
              <a:t>Стек от низове</a:t>
            </a:r>
          </a:p>
        </p:txBody>
      </p:sp>
      <p:sp>
        <p:nvSpPr>
          <p:cNvPr id="11" name="Text Placeholder 5"/>
          <p:cNvSpPr txBox="1">
            <a:spLocks/>
          </p:cNvSpPr>
          <p:nvPr/>
        </p:nvSpPr>
        <p:spPr>
          <a:xfrm>
            <a:off x="619236" y="990600"/>
            <a:ext cx="10947176" cy="556227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public class StackOfStrings {</a:t>
            </a:r>
          </a:p>
          <a:p>
            <a:r>
              <a:rPr lang="en-US" sz="3200" dirty="0">
                <a:solidFill>
                  <a:schemeClr val="accent1">
                    <a:lumMod val="20000"/>
                    <a:lumOff val="80000"/>
                  </a:schemeClr>
                </a:solidFill>
              </a:rPr>
              <a:t>  private List&lt;String&gt; data;</a:t>
            </a:r>
          </a:p>
          <a:p>
            <a:r>
              <a:rPr lang="en-US" sz="3200" dirty="0">
                <a:solidFill>
                  <a:schemeClr val="accent1">
                    <a:lumMod val="20000"/>
                    <a:lumOff val="80000"/>
                  </a:schemeClr>
                </a:solidFill>
              </a:rPr>
              <a:t>  public void Push(string element)</a:t>
            </a:r>
          </a:p>
          <a:p>
            <a:r>
              <a:rPr lang="en-US" sz="3200" dirty="0">
                <a:solidFill>
                  <a:schemeClr val="accent1">
                    <a:lumMod val="20000"/>
                    <a:lumOff val="80000"/>
                  </a:schemeClr>
                </a:solidFill>
              </a:rPr>
              <a:t>    { this.data.Add(element); }</a:t>
            </a:r>
          </a:p>
          <a:p>
            <a:r>
              <a:rPr lang="en-US" sz="3200" dirty="0">
                <a:solidFill>
                  <a:schemeClr val="accent1">
                    <a:lumMod val="20000"/>
                    <a:lumOff val="80000"/>
                  </a:schemeClr>
                </a:solidFill>
              </a:rPr>
              <a:t>  public string Pop()</a:t>
            </a:r>
          </a:p>
          <a:p>
            <a:r>
              <a:rPr lang="en-US" sz="3200" dirty="0">
                <a:solidFill>
                  <a:schemeClr val="accent1">
                    <a:lumMod val="20000"/>
                    <a:lumOff val="80000"/>
                  </a:schemeClr>
                </a:solidFill>
              </a:rPr>
              <a:t>  {</a:t>
            </a:r>
          </a:p>
          <a:p>
            <a:r>
              <a:rPr lang="en-US" sz="3200" dirty="0">
                <a:solidFill>
                  <a:schemeClr val="accent1">
                    <a:lumMod val="20000"/>
                    <a:lumOff val="80000"/>
                  </a:schemeClr>
                </a:solidFill>
              </a:rPr>
              <a:t>    var element = this.data.Last();</a:t>
            </a:r>
          </a:p>
          <a:p>
            <a:r>
              <a:rPr lang="en-US" sz="3200" dirty="0">
                <a:solidFill>
                  <a:schemeClr val="accent1">
                    <a:lumMod val="20000"/>
                    <a:lumOff val="80000"/>
                  </a:schemeClr>
                </a:solidFill>
              </a:rPr>
              <a:t>    this.data.Remove(element);</a:t>
            </a:r>
          </a:p>
          <a:p>
            <a:r>
              <a:rPr lang="en-US" sz="3200" dirty="0">
                <a:solidFill>
                  <a:schemeClr val="accent1">
                    <a:lumMod val="20000"/>
                    <a:lumOff val="80000"/>
                  </a:schemeClr>
                </a:solidFill>
              </a:rPr>
              <a:t>    return element;</a:t>
            </a:r>
          </a:p>
          <a:p>
            <a:r>
              <a:rPr lang="en-US" sz="3200" dirty="0">
                <a:solidFill>
                  <a:schemeClr val="accent1">
                    <a:lumMod val="20000"/>
                    <a:lumOff val="80000"/>
                  </a:schemeClr>
                </a:solidFill>
              </a:rPr>
              <a:t>  }</a:t>
            </a:r>
          </a:p>
          <a:p>
            <a:r>
              <a:rPr lang="en-US" sz="3200" dirty="0">
                <a:solidFill>
                  <a:schemeClr val="accent1">
                    <a:lumMod val="20000"/>
                    <a:lumOff val="80000"/>
                  </a:schemeClr>
                </a:solidFill>
              </a:rPr>
              <a:t>}</a:t>
            </a:r>
          </a:p>
        </p:txBody>
      </p:sp>
      <p:sp>
        <p:nvSpPr>
          <p:cNvPr id="6" name="AutoShape 6"/>
          <p:cNvSpPr>
            <a:spLocks noChangeArrowheads="1"/>
          </p:cNvSpPr>
          <p:nvPr/>
        </p:nvSpPr>
        <p:spPr bwMode="auto">
          <a:xfrm>
            <a:off x="6780212" y="5334000"/>
            <a:ext cx="5000611" cy="1054153"/>
          </a:xfrm>
          <a:prstGeom prst="wedgeRoundRectCallout">
            <a:avLst>
              <a:gd name="adj1" fmla="val -24794"/>
              <a:gd name="adj2" fmla="val -118380"/>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2">
                    <a:lumMod val="75000"/>
                  </a:schemeClr>
                </a:solidFill>
              </a:rPr>
              <a:t>TODO:</a:t>
            </a:r>
            <a:r>
              <a:rPr lang="en-US" sz="3200" b="1" dirty="0">
                <a:solidFill>
                  <a:srgbClr val="FFFFFF"/>
                </a:solidFill>
              </a:rPr>
              <a:t> </a:t>
            </a:r>
            <a:r>
              <a:rPr lang="bg-BG" sz="3200" dirty="0">
                <a:solidFill>
                  <a:srgbClr val="FFFFFF"/>
                </a:solidFill>
              </a:rPr>
              <a:t>Проверявайте за празен списък</a:t>
            </a:r>
            <a:endParaRPr lang="bg-BG" sz="3200" dirty="0">
              <a:solidFill>
                <a:schemeClr val="tx2">
                  <a:lumMod val="75000"/>
                </a:schemeClr>
              </a:solidFill>
            </a:endParaRPr>
          </a:p>
        </p:txBody>
      </p:sp>
      <p:sp>
        <p:nvSpPr>
          <p:cNvPr id="7" name="Slide Number Placeholder">
            <a:extLst>
              <a:ext uri="{FF2B5EF4-FFF2-40B4-BE49-F238E27FC236}">
                <a16:creationId xmlns:a16="http://schemas.microsoft.com/office/drawing/2014/main" id="{40370CE5-E2E0-4F6E-9B85-699FB922554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16</a:t>
            </a:fld>
            <a:endParaRPr lang="en-US" dirty="0">
              <a:solidFill>
                <a:prstClr val="white">
                  <a:tint val="75000"/>
                </a:prstClr>
              </a:solidFill>
            </a:endParaRPr>
          </a:p>
        </p:txBody>
      </p:sp>
    </p:spTree>
    <p:extLst>
      <p:ext uri="{BB962C8B-B14F-4D97-AF65-F5344CB8AC3E}">
        <p14:creationId xmlns:p14="http://schemas.microsoft.com/office/powerpoint/2010/main" val="1274976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412" y="1151121"/>
            <a:ext cx="11804821" cy="5570355"/>
          </a:xfrm>
        </p:spPr>
        <p:txBody>
          <a:bodyPr>
            <a:noAutofit/>
          </a:bodyPr>
          <a:lstStyle/>
          <a:p>
            <a:pPr marL="358775" indent="-358775">
              <a:lnSpc>
                <a:spcPct val="110000"/>
              </a:lnSpc>
            </a:pPr>
            <a:r>
              <a:rPr lang="bg-BG" sz="3200" dirty="0"/>
              <a:t>Търсете класове със </a:t>
            </a:r>
            <a:r>
              <a:rPr lang="bg-BG" sz="3200" dirty="0">
                <a:solidFill>
                  <a:schemeClr val="tx2">
                    <a:lumMod val="75000"/>
                  </a:schemeClr>
                </a:solidFill>
              </a:rPr>
              <a:t>същарата роля</a:t>
            </a:r>
            <a:endParaRPr lang="en-US" sz="3200" dirty="0">
              <a:solidFill>
                <a:schemeClr val="tx2">
                  <a:lumMod val="75000"/>
                </a:schemeClr>
              </a:solidFill>
            </a:endParaRPr>
          </a:p>
          <a:p>
            <a:pPr marL="358775" indent="-358775">
              <a:lnSpc>
                <a:spcPct val="110000"/>
              </a:lnSpc>
            </a:pPr>
            <a:r>
              <a:rPr lang="bg-BG" sz="3200" dirty="0"/>
              <a:t>Използвайте</a:t>
            </a:r>
            <a:r>
              <a:rPr lang="en-US" sz="3200" dirty="0"/>
              <a:t> </a:t>
            </a:r>
            <a:r>
              <a:rPr lang="bg-BG" sz="3200" dirty="0">
                <a:solidFill>
                  <a:schemeClr val="tx2">
                    <a:lumMod val="75000"/>
                  </a:schemeClr>
                </a:solidFill>
              </a:rPr>
              <a:t>композиция </a:t>
            </a:r>
            <a:r>
              <a:rPr lang="bg-BG" sz="3200" dirty="0"/>
              <a:t>и</a:t>
            </a:r>
            <a:r>
              <a:rPr lang="en-US" sz="3200" dirty="0"/>
              <a:t> </a:t>
            </a:r>
            <a:r>
              <a:rPr lang="bg-BG" sz="3200" dirty="0">
                <a:solidFill>
                  <a:schemeClr val="tx2">
                    <a:lumMod val="75000"/>
                  </a:schemeClr>
                </a:solidFill>
              </a:rPr>
              <a:t>делигиране</a:t>
            </a:r>
            <a:br>
              <a:rPr lang="bg-BG" sz="3200" dirty="0"/>
            </a:br>
            <a:r>
              <a:rPr lang="bg-BG" sz="3200" dirty="0"/>
              <a:t>вместо това</a:t>
            </a:r>
            <a:endParaRPr lang="bg-BG" sz="3200" dirty="0">
              <a:solidFill>
                <a:schemeClr val="tx2">
                  <a:lumMod val="75000"/>
                </a:schemeClr>
              </a:solidFill>
            </a:endParaRPr>
          </a:p>
        </p:txBody>
      </p:sp>
      <p:sp>
        <p:nvSpPr>
          <p:cNvPr id="4" name="Title 3"/>
          <p:cNvSpPr>
            <a:spLocks noGrp="1"/>
          </p:cNvSpPr>
          <p:nvPr>
            <p:ph type="title"/>
          </p:nvPr>
        </p:nvSpPr>
        <p:spPr/>
        <p:txBody>
          <a:bodyPr>
            <a:normAutofit/>
          </a:bodyPr>
          <a:lstStyle/>
          <a:p>
            <a:r>
              <a:rPr lang="bg-BG" dirty="0"/>
              <a:t>Какво научихме днес?</a:t>
            </a:r>
            <a:endParaRPr lang="en-US" dirty="0"/>
          </a:p>
        </p:txBody>
      </p:sp>
      <p:pic>
        <p:nvPicPr>
          <p:cNvPr id="7" name="Picture 2" descr="C:\Users\Ivan\Desktop\elements_presentations\summary_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012" y="3908306"/>
            <a:ext cx="3178806" cy="235824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a:extLst>
              <a:ext uri="{FF2B5EF4-FFF2-40B4-BE49-F238E27FC236}">
                <a16:creationId xmlns:a16="http://schemas.microsoft.com/office/drawing/2014/main" id="{DDCBC126-6B2D-4A32-BD5A-BCAB6C74743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58242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bg-BG" sz="4400"/>
              <a:t>Преизползване на класове</a:t>
            </a:r>
            <a:endParaRPr lang="en-US" sz="4400"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175961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A0CA15FB-27FB-4D5A-B65E-346DA41D931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19</a:t>
            </a:fld>
            <a:endParaRPr lang="en-US" dirty="0">
              <a:solidFill>
                <a:prstClr val="white">
                  <a:tint val="75000"/>
                </a:prstClr>
              </a:solidFill>
            </a:endParaRPr>
          </a:p>
        </p:txBody>
      </p:sp>
    </p:spTree>
    <p:extLst>
      <p:ext uri="{BB962C8B-B14F-4D97-AF65-F5344CB8AC3E}">
        <p14:creationId xmlns:p14="http://schemas.microsoft.com/office/powerpoint/2010/main" val="267974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t>Съдържание</a:t>
            </a:r>
          </a:p>
        </p:txBody>
      </p:sp>
      <p:pic>
        <p:nvPicPr>
          <p:cNvPr id="7" name="Picture 6"/>
          <p:cNvPicPr>
            <a:picLocks noChangeAspect="1"/>
          </p:cNvPicPr>
          <p:nvPr/>
        </p:nvPicPr>
        <p:blipFill>
          <a:blip r:embed="rId3" cstate="print"/>
          <a:stretch>
            <a:fillRect/>
          </a:stretch>
        </p:blipFill>
        <p:spPr>
          <a:xfrm>
            <a:off x="8304212" y="2057400"/>
            <a:ext cx="3429001" cy="4421449"/>
          </a:xfrm>
          <a:prstGeom prst="rect">
            <a:avLst/>
          </a:prstGeom>
        </p:spPr>
      </p:pic>
      <p:sp>
        <p:nvSpPr>
          <p:cNvPr id="8" name="Rectangle 3"/>
          <p:cNvSpPr>
            <a:spLocks noGrp="1" noChangeArrowheads="1"/>
          </p:cNvSpPr>
          <p:nvPr>
            <p:ph idx="4294967295"/>
          </p:nvPr>
        </p:nvSpPr>
        <p:spPr>
          <a:xfrm>
            <a:off x="190413" y="1191467"/>
            <a:ext cx="11804822" cy="5530010"/>
          </a:xfrm>
        </p:spPr>
        <p:txBody>
          <a:bodyPr>
            <a:normAutofit/>
          </a:bodyPr>
          <a:lstStyle/>
          <a:p>
            <a:pPr marL="442913" indent="-442913">
              <a:lnSpc>
                <a:spcPct val="100000"/>
              </a:lnSpc>
              <a:spcBef>
                <a:spcPts val="500"/>
              </a:spcBef>
              <a:buFontTx/>
              <a:buAutoNum type="arabicPeriod"/>
            </a:pPr>
            <a:r>
              <a:rPr lang="bg-BG" dirty="0"/>
              <a:t>Преизползване на класове</a:t>
            </a:r>
          </a:p>
          <a:p>
            <a:pPr marL="442913" indent="-442913">
              <a:lnSpc>
                <a:spcPct val="100000"/>
              </a:lnSpc>
              <a:spcBef>
                <a:spcPts val="500"/>
              </a:spcBef>
              <a:buFontTx/>
              <a:buAutoNum type="arabicPeriod"/>
            </a:pPr>
            <a:r>
              <a:rPr lang="bg-BG" dirty="0"/>
              <a:t>Кога да използване наследяване</a:t>
            </a:r>
            <a:endParaRPr lang="en-US" dirty="0"/>
          </a:p>
          <a:p>
            <a:pPr marL="442913" indent="-442913">
              <a:lnSpc>
                <a:spcPct val="100000"/>
              </a:lnSpc>
              <a:spcBef>
                <a:spcPts val="500"/>
              </a:spcBef>
              <a:buFontTx/>
              <a:buAutoNum type="arabicPeriod"/>
            </a:pPr>
            <a:r>
              <a:rPr lang="bg-BG" dirty="0"/>
              <a:t>Композиция</a:t>
            </a:r>
            <a:endParaRPr lang="en-US" dirty="0"/>
          </a:p>
        </p:txBody>
      </p:sp>
      <p:sp>
        <p:nvSpPr>
          <p:cNvPr id="6" name="Slide Number Placeholder">
            <a:extLst>
              <a:ext uri="{FF2B5EF4-FFF2-40B4-BE49-F238E27FC236}">
                <a16:creationId xmlns:a16="http://schemas.microsoft.com/office/drawing/2014/main" id="{8419C296-8DF5-44A1-AB0D-D591C641328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31856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4867117"/>
            <a:ext cx="10134600" cy="774883"/>
          </a:xfrm>
        </p:spPr>
        <p:txBody>
          <a:bodyPr/>
          <a:lstStyle/>
          <a:p>
            <a:pPr>
              <a:lnSpc>
                <a:spcPts val="5400"/>
              </a:lnSpc>
            </a:pPr>
            <a:r>
              <a:rPr lang="bg-BG" dirty="0"/>
              <a:t>Преизползване на класове</a:t>
            </a:r>
            <a:endParaRPr lang="en-US" dirty="0"/>
          </a:p>
        </p:txBody>
      </p:sp>
      <p:sp>
        <p:nvSpPr>
          <p:cNvPr id="7" name="Text Placeholder 6"/>
          <p:cNvSpPr>
            <a:spLocks noGrp="1"/>
          </p:cNvSpPr>
          <p:nvPr>
            <p:ph type="body" idx="1"/>
          </p:nvPr>
        </p:nvSpPr>
        <p:spPr/>
        <p:txBody>
          <a:bodyPr/>
          <a:lstStyle/>
          <a:p>
            <a:r>
              <a:rPr lang="bg-BG" dirty="0"/>
              <a:t>Преизползване на код на ниво клас</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606" y="1414421"/>
            <a:ext cx="2967613" cy="3005179"/>
          </a:xfrm>
          <a:prstGeom prst="rect">
            <a:avLst/>
          </a:prstGeom>
        </p:spPr>
      </p:pic>
      <p:sp>
        <p:nvSpPr>
          <p:cNvPr id="5" name="Slide Number Placeholder">
            <a:extLst>
              <a:ext uri="{FF2B5EF4-FFF2-40B4-BE49-F238E27FC236}">
                <a16:creationId xmlns:a16="http://schemas.microsoft.com/office/drawing/2014/main" id="{750D8646-E72A-4C79-9122-5DD7BD2512C5}"/>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10513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r>
              <a:rPr lang="bg-BG" sz="3200" noProof="1"/>
              <a:t>Подкласовете </a:t>
            </a:r>
            <a:r>
              <a:rPr lang="bg-BG" sz="3200" noProof="1">
                <a:solidFill>
                  <a:schemeClr val="tx2">
                    <a:lumMod val="75000"/>
                  </a:schemeClr>
                </a:solidFill>
              </a:rPr>
              <a:t>могат да достъпят всички публични</a:t>
            </a:r>
            <a:r>
              <a:rPr lang="en-US" sz="3200" noProof="1"/>
              <a:t> </a:t>
            </a:r>
            <a:r>
              <a:rPr lang="bg-BG" sz="3200" noProof="1"/>
              <a:t>и</a:t>
            </a:r>
            <a:r>
              <a:rPr lang="en-US" sz="3200" noProof="1"/>
              <a:t> </a:t>
            </a:r>
            <a:r>
              <a:rPr lang="bg-BG" sz="3200" noProof="1">
                <a:solidFill>
                  <a:schemeClr val="tx2">
                    <a:lumMod val="75000"/>
                  </a:schemeClr>
                </a:solidFill>
              </a:rPr>
              <a:t>защитени</a:t>
            </a:r>
            <a:r>
              <a:rPr lang="en-US" sz="3200" noProof="1"/>
              <a:t> </a:t>
            </a:r>
            <a:r>
              <a:rPr lang="bg-BG" sz="3200" noProof="1"/>
              <a:t>членове, както и могат да достъпят</a:t>
            </a:r>
            <a:r>
              <a:rPr lang="en-US" sz="3200" noProof="1"/>
              <a:t> </a:t>
            </a:r>
            <a:r>
              <a:rPr lang="bg-BG" sz="3200" noProof="1">
                <a:solidFill>
                  <a:schemeClr val="tx2">
                    <a:lumMod val="75000"/>
                  </a:schemeClr>
                </a:solidFill>
              </a:rPr>
              <a:t>вътрешнит</a:t>
            </a:r>
            <a:r>
              <a:rPr lang="en-US" sz="3200" noProof="1">
                <a:solidFill>
                  <a:schemeClr val="tx2">
                    <a:lumMod val="75000"/>
                  </a:schemeClr>
                </a:solidFill>
              </a:rPr>
              <a:t>e</a:t>
            </a:r>
            <a:r>
              <a:rPr lang="en-US" sz="3200" noProof="1"/>
              <a:t> </a:t>
            </a:r>
            <a:r>
              <a:rPr lang="bg-BG" sz="3200" noProof="1"/>
              <a:t>членове, </a:t>
            </a:r>
            <a:r>
              <a:rPr lang="bg-BG" sz="3200" noProof="1">
                <a:solidFill>
                  <a:schemeClr val="tx2">
                    <a:lumMod val="75000"/>
                  </a:schemeClr>
                </a:solidFill>
              </a:rPr>
              <a:t>ако са в същия проект</a:t>
            </a:r>
            <a:endParaRPr lang="en-US" sz="3200" noProof="1">
              <a:solidFill>
                <a:schemeClr val="tx2">
                  <a:lumMod val="75000"/>
                </a:schemeClr>
              </a:solidFill>
            </a:endParaRPr>
          </a:p>
          <a:p>
            <a:r>
              <a:rPr lang="en-US" noProof="1">
                <a:solidFill>
                  <a:schemeClr val="tx2">
                    <a:lumMod val="75000"/>
                  </a:schemeClr>
                </a:solidFill>
              </a:rPr>
              <a:t>Private</a:t>
            </a:r>
            <a:r>
              <a:rPr lang="en-US" noProof="1"/>
              <a:t> </a:t>
            </a:r>
            <a:r>
              <a:rPr lang="bg-BG" noProof="1"/>
              <a:t>полетата </a:t>
            </a:r>
            <a:r>
              <a:rPr lang="bg-BG" noProof="1">
                <a:solidFill>
                  <a:schemeClr val="tx2">
                    <a:lumMod val="75000"/>
                  </a:schemeClr>
                </a:solidFill>
              </a:rPr>
              <a:t>не се наследяват</a:t>
            </a:r>
            <a:r>
              <a:rPr lang="en-US" noProof="1"/>
              <a:t> </a:t>
            </a:r>
            <a:r>
              <a:rPr lang="bg-BG" noProof="1"/>
              <a:t>в подкласовете</a:t>
            </a:r>
            <a:endParaRPr lang="en-US" noProof="1"/>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Наследяване и модификатори за достъп</a:t>
            </a:r>
          </a:p>
        </p:txBody>
      </p:sp>
      <p:sp>
        <p:nvSpPr>
          <p:cNvPr id="6" name="Text Placeholder 5"/>
          <p:cNvSpPr txBox="1">
            <a:spLocks/>
          </p:cNvSpPr>
          <p:nvPr/>
        </p:nvSpPr>
        <p:spPr>
          <a:xfrm>
            <a:off x="684212" y="3505200"/>
            <a:ext cx="10679301" cy="3100061"/>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class Person {</a:t>
            </a:r>
          </a:p>
          <a:p>
            <a:r>
              <a:rPr lang="en-US" sz="3200" dirty="0">
                <a:solidFill>
                  <a:schemeClr val="accent1">
                    <a:lumMod val="20000"/>
                    <a:lumOff val="80000"/>
                  </a:schemeClr>
                </a:solidFill>
              </a:rPr>
              <a:t>  </a:t>
            </a:r>
            <a:r>
              <a:rPr lang="en-US" sz="3200" dirty="0">
                <a:solidFill>
                  <a:schemeClr val="tx2">
                    <a:lumMod val="75000"/>
                  </a:schemeClr>
                </a:solidFill>
              </a:rPr>
              <a:t>private</a:t>
            </a:r>
            <a:r>
              <a:rPr lang="en-US" sz="3200" dirty="0">
                <a:solidFill>
                  <a:schemeClr val="accent1">
                    <a:lumMod val="20000"/>
                    <a:lumOff val="80000"/>
                  </a:schemeClr>
                </a:solidFill>
              </a:rPr>
              <a:t> string id;</a:t>
            </a:r>
          </a:p>
          <a:p>
            <a:r>
              <a:rPr lang="en-US" sz="3200" dirty="0">
                <a:solidFill>
                  <a:schemeClr val="accent1">
                    <a:lumMod val="20000"/>
                    <a:lumOff val="80000"/>
                  </a:schemeClr>
                </a:solidFill>
              </a:rPr>
              <a:t>  </a:t>
            </a:r>
            <a:r>
              <a:rPr lang="en-US" sz="3200" dirty="0">
                <a:solidFill>
                  <a:schemeClr val="tx2">
                    <a:lumMod val="75000"/>
                  </a:schemeClr>
                </a:solidFill>
              </a:rPr>
              <a:t>string</a:t>
            </a:r>
            <a:r>
              <a:rPr lang="en-US" sz="3200" dirty="0">
                <a:solidFill>
                  <a:schemeClr val="accent1">
                    <a:lumMod val="20000"/>
                    <a:lumOff val="80000"/>
                  </a:schemeClr>
                </a:solidFill>
              </a:rPr>
              <a:t> name;</a:t>
            </a:r>
          </a:p>
          <a:p>
            <a:r>
              <a:rPr lang="en-US" sz="3200" dirty="0">
                <a:solidFill>
                  <a:schemeClr val="accent1">
                    <a:lumMod val="20000"/>
                    <a:lumOff val="80000"/>
                  </a:schemeClr>
                </a:solidFill>
              </a:rPr>
              <a:t>  </a:t>
            </a:r>
            <a:r>
              <a:rPr lang="en-US" sz="3200" dirty="0">
                <a:solidFill>
                  <a:schemeClr val="tx2">
                    <a:lumMod val="75000"/>
                  </a:schemeClr>
                </a:solidFill>
              </a:rPr>
              <a:t>protected</a:t>
            </a:r>
            <a:r>
              <a:rPr lang="en-US" sz="3200" dirty="0">
                <a:solidFill>
                  <a:schemeClr val="accent1">
                    <a:lumMod val="20000"/>
                    <a:lumOff val="80000"/>
                  </a:schemeClr>
                </a:solidFill>
              </a:rPr>
              <a:t> string address;</a:t>
            </a:r>
          </a:p>
          <a:p>
            <a:r>
              <a:rPr lang="en-US" sz="3200" dirty="0">
                <a:solidFill>
                  <a:schemeClr val="accent1">
                    <a:lumMod val="20000"/>
                    <a:lumOff val="80000"/>
                  </a:schemeClr>
                </a:solidFill>
              </a:rPr>
              <a:t>  </a:t>
            </a:r>
            <a:r>
              <a:rPr lang="en-US" sz="3200" dirty="0">
                <a:solidFill>
                  <a:schemeClr val="tx2">
                    <a:lumMod val="75000"/>
                  </a:schemeClr>
                </a:solidFill>
              </a:rPr>
              <a:t>public</a:t>
            </a:r>
            <a:r>
              <a:rPr lang="en-US" sz="3200" dirty="0">
                <a:solidFill>
                  <a:schemeClr val="accent1">
                    <a:lumMod val="20000"/>
                    <a:lumOff val="80000"/>
                  </a:schemeClr>
                </a:solidFill>
              </a:rPr>
              <a:t> void Sleep();</a:t>
            </a:r>
          </a:p>
          <a:p>
            <a:r>
              <a:rPr lang="en-US" sz="3200" dirty="0">
                <a:solidFill>
                  <a:schemeClr val="accent1">
                    <a:lumMod val="20000"/>
                    <a:lumOff val="80000"/>
                  </a:schemeClr>
                </a:solidFill>
              </a:rPr>
              <a:t>}</a:t>
            </a:r>
          </a:p>
        </p:txBody>
      </p:sp>
      <p:sp>
        <p:nvSpPr>
          <p:cNvPr id="7" name="AutoShape 6"/>
          <p:cNvSpPr>
            <a:spLocks noChangeArrowheads="1"/>
          </p:cNvSpPr>
          <p:nvPr/>
        </p:nvSpPr>
        <p:spPr bwMode="auto">
          <a:xfrm>
            <a:off x="6170612" y="3657600"/>
            <a:ext cx="4038600" cy="990600"/>
          </a:xfrm>
          <a:prstGeom prst="wedgeRoundRectCallout">
            <a:avLst>
              <a:gd name="adj1" fmla="val -65364"/>
              <a:gd name="adj2" fmla="val 21693"/>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dirty="0">
                <a:solidFill>
                  <a:srgbClr val="FFFFFF"/>
                </a:solidFill>
              </a:rPr>
              <a:t>Може да се достъпи чрез други методи</a:t>
            </a:r>
            <a:endParaRPr lang="bg-BG" sz="2800" dirty="0">
              <a:solidFill>
                <a:schemeClr val="tx2">
                  <a:lumMod val="75000"/>
                </a:schemeClr>
              </a:solidFill>
            </a:endParaRPr>
          </a:p>
        </p:txBody>
      </p:sp>
      <p:sp>
        <p:nvSpPr>
          <p:cNvPr id="8" name="Slide Number Placeholder">
            <a:extLst>
              <a:ext uri="{FF2B5EF4-FFF2-40B4-BE49-F238E27FC236}">
                <a16:creationId xmlns:a16="http://schemas.microsoft.com/office/drawing/2014/main" id="{C452CDCD-F6CE-45C2-95D8-3BD97F006113}"/>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2506106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13" y="1066800"/>
            <a:ext cx="11804822" cy="5570355"/>
          </a:xfrm>
          <a:prstGeom prst="rect">
            <a:avLst/>
          </a:prstGeom>
        </p:spPr>
        <p:txBody>
          <a:bodyPr>
            <a:normAutofit/>
          </a:bodyPr>
          <a:lstStyle/>
          <a:p>
            <a:r>
              <a:rPr lang="bg-BG" noProof="1"/>
              <a:t>Подкласовете</a:t>
            </a:r>
            <a:r>
              <a:rPr lang="en-US" noProof="1"/>
              <a:t> </a:t>
            </a:r>
            <a:r>
              <a:rPr lang="bg-BG" noProof="1">
                <a:solidFill>
                  <a:schemeClr val="tx2">
                    <a:lumMod val="75000"/>
                  </a:schemeClr>
                </a:solidFill>
              </a:rPr>
              <a:t>могат да скрият</a:t>
            </a:r>
            <a:r>
              <a:rPr lang="en-US" noProof="1"/>
              <a:t> </a:t>
            </a:r>
            <a:r>
              <a:rPr lang="bg-BG" noProof="1"/>
              <a:t>променливи от суперкласа</a:t>
            </a:r>
            <a:endParaRPr lang="en-US" noProof="1"/>
          </a:p>
        </p:txBody>
      </p:sp>
      <p:sp>
        <p:nvSpPr>
          <p:cNvPr id="8" name="Text Placeholder 5"/>
          <p:cNvSpPr txBox="1">
            <a:spLocks/>
          </p:cNvSpPr>
          <p:nvPr/>
        </p:nvSpPr>
        <p:spPr>
          <a:xfrm>
            <a:off x="745935" y="2390449"/>
            <a:ext cx="10693778" cy="4084946"/>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class Patient : Person </a:t>
            </a:r>
          </a:p>
          <a:p>
            <a:r>
              <a:rPr lang="en-US" sz="3200" dirty="0">
                <a:solidFill>
                  <a:schemeClr val="accent1">
                    <a:lumMod val="20000"/>
                    <a:lumOff val="80000"/>
                  </a:schemeClr>
                </a:solidFill>
              </a:rPr>
              <a:t>{</a:t>
            </a:r>
          </a:p>
          <a:p>
            <a:r>
              <a:rPr lang="en-US" sz="3200" dirty="0">
                <a:solidFill>
                  <a:schemeClr val="accent1">
                    <a:lumMod val="20000"/>
                    <a:lumOff val="80000"/>
                  </a:schemeClr>
                </a:solidFill>
              </a:rPr>
              <a:t>  protected </a:t>
            </a:r>
            <a:r>
              <a:rPr lang="en-US" sz="3200" dirty="0">
                <a:solidFill>
                  <a:schemeClr val="tx2">
                    <a:lumMod val="75000"/>
                  </a:schemeClr>
                </a:solidFill>
              </a:rPr>
              <a:t>float</a:t>
            </a:r>
            <a:r>
              <a:rPr lang="en-US" sz="3200" dirty="0">
                <a:solidFill>
                  <a:schemeClr val="accent1">
                    <a:lumMod val="20000"/>
                    <a:lumOff val="80000"/>
                  </a:schemeClr>
                </a:solidFill>
              </a:rPr>
              <a:t> weight;</a:t>
            </a:r>
          </a:p>
          <a:p>
            <a:r>
              <a:rPr lang="en-US" sz="3200" dirty="0">
                <a:solidFill>
                  <a:schemeClr val="accent1">
                    <a:lumMod val="20000"/>
                    <a:lumOff val="80000"/>
                  </a:schemeClr>
                </a:solidFill>
              </a:rPr>
              <a:t>  public void Method()</a:t>
            </a:r>
          </a:p>
          <a:p>
            <a:r>
              <a:rPr lang="en-US" sz="3200" dirty="0">
                <a:solidFill>
                  <a:schemeClr val="accent1">
                    <a:lumMod val="20000"/>
                    <a:lumOff val="80000"/>
                  </a:schemeClr>
                </a:solidFill>
              </a:rPr>
              <a:t>  {</a:t>
            </a:r>
          </a:p>
          <a:p>
            <a:r>
              <a:rPr lang="en-US" sz="3200" dirty="0">
                <a:solidFill>
                  <a:schemeClr val="accent1">
                    <a:lumMod val="20000"/>
                    <a:lumOff val="80000"/>
                  </a:schemeClr>
                </a:solidFill>
              </a:rPr>
              <a:t>    </a:t>
            </a:r>
            <a:r>
              <a:rPr lang="en-US" sz="3200" dirty="0">
                <a:solidFill>
                  <a:schemeClr val="tx2">
                    <a:lumMod val="75000"/>
                  </a:schemeClr>
                </a:solidFill>
              </a:rPr>
              <a:t>double</a:t>
            </a:r>
            <a:r>
              <a:rPr lang="en-US" sz="3200" dirty="0">
                <a:solidFill>
                  <a:schemeClr val="accent1">
                    <a:lumMod val="20000"/>
                    <a:lumOff val="80000"/>
                  </a:schemeClr>
                </a:solidFill>
              </a:rPr>
              <a:t> weight = 0.5d;</a:t>
            </a:r>
          </a:p>
          <a:p>
            <a:r>
              <a:rPr lang="en-US" sz="3200" dirty="0">
                <a:solidFill>
                  <a:schemeClr val="accent1">
                    <a:lumMod val="20000"/>
                    <a:lumOff val="80000"/>
                  </a:schemeClr>
                </a:solidFill>
              </a:rPr>
              <a:t>  }</a:t>
            </a:r>
          </a:p>
          <a:p>
            <a:r>
              <a:rPr lang="en-US" sz="3200" dirty="0">
                <a:solidFill>
                  <a:schemeClr val="accent1">
                    <a:lumMod val="20000"/>
                    <a:lumOff val="80000"/>
                  </a:schemeClr>
                </a:solidFill>
              </a:rPr>
              <a:t>}</a:t>
            </a: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„Засенчване“ на променливи</a:t>
            </a:r>
          </a:p>
        </p:txBody>
      </p:sp>
      <p:sp>
        <p:nvSpPr>
          <p:cNvPr id="6" name="Text Placeholder 5"/>
          <p:cNvSpPr txBox="1">
            <a:spLocks/>
          </p:cNvSpPr>
          <p:nvPr/>
        </p:nvSpPr>
        <p:spPr>
          <a:xfrm>
            <a:off x="745935" y="1752600"/>
            <a:ext cx="10693778" cy="637849"/>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class Person { protected </a:t>
            </a:r>
            <a:r>
              <a:rPr lang="en-US" sz="3200" dirty="0">
                <a:solidFill>
                  <a:schemeClr val="tx2">
                    <a:lumMod val="75000"/>
                  </a:schemeClr>
                </a:solidFill>
              </a:rPr>
              <a:t>int</a:t>
            </a:r>
            <a:r>
              <a:rPr lang="en-US" sz="3200" dirty="0">
                <a:solidFill>
                  <a:schemeClr val="accent1">
                    <a:lumMod val="20000"/>
                    <a:lumOff val="80000"/>
                  </a:schemeClr>
                </a:solidFill>
              </a:rPr>
              <a:t> weight; }</a:t>
            </a:r>
          </a:p>
        </p:txBody>
      </p:sp>
      <p:sp>
        <p:nvSpPr>
          <p:cNvPr id="7" name="AutoShape 6"/>
          <p:cNvSpPr>
            <a:spLocks noChangeArrowheads="1"/>
          </p:cNvSpPr>
          <p:nvPr/>
        </p:nvSpPr>
        <p:spPr bwMode="auto">
          <a:xfrm>
            <a:off x="6802574" y="2723497"/>
            <a:ext cx="3787638" cy="777731"/>
          </a:xfrm>
          <a:prstGeom prst="wedgeRoundRectCallout">
            <a:avLst>
              <a:gd name="adj1" fmla="val -118601"/>
              <a:gd name="adj2" fmla="val 78578"/>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dirty="0">
                <a:solidFill>
                  <a:srgbClr val="FFFFFF"/>
                </a:solidFill>
              </a:rPr>
              <a:t>Скрива </a:t>
            </a:r>
            <a:r>
              <a:rPr lang="en-US" sz="2800" b="1" noProof="1">
                <a:solidFill>
                  <a:schemeClr val="tx2">
                    <a:lumMod val="75000"/>
                  </a:schemeClr>
                </a:solidFill>
                <a:latin typeface="Consolas" panose="020B0609020204030204" pitchFamily="49" charset="0"/>
              </a:rPr>
              <a:t>int</a:t>
            </a:r>
            <a:r>
              <a:rPr lang="en-US" sz="2800" b="1" dirty="0">
                <a:solidFill>
                  <a:schemeClr val="tx2">
                    <a:lumMod val="75000"/>
                  </a:schemeClr>
                </a:solidFill>
                <a:latin typeface="Consolas" panose="020B0609020204030204" pitchFamily="49" charset="0"/>
              </a:rPr>
              <a:t> weight</a:t>
            </a:r>
            <a:endParaRPr lang="bg-BG" sz="2800" b="1" dirty="0">
              <a:solidFill>
                <a:schemeClr val="tx2">
                  <a:lumMod val="75000"/>
                </a:schemeClr>
              </a:solidFill>
              <a:latin typeface="Consolas" panose="020B0609020204030204" pitchFamily="49" charset="0"/>
            </a:endParaRPr>
          </a:p>
        </p:txBody>
      </p:sp>
      <p:sp>
        <p:nvSpPr>
          <p:cNvPr id="9" name="AutoShape 6"/>
          <p:cNvSpPr>
            <a:spLocks noChangeArrowheads="1"/>
          </p:cNvSpPr>
          <p:nvPr/>
        </p:nvSpPr>
        <p:spPr bwMode="auto">
          <a:xfrm>
            <a:off x="2920212" y="5486400"/>
            <a:ext cx="2716999" cy="609600"/>
          </a:xfrm>
          <a:prstGeom prst="wedgeRoundRectCallout">
            <a:avLst>
              <a:gd name="adj1" fmla="val -66056"/>
              <a:gd name="adj2" fmla="val -51045"/>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dirty="0">
                <a:solidFill>
                  <a:srgbClr val="FFFFFF"/>
                </a:solidFill>
              </a:rPr>
              <a:t>Скрива и двете</a:t>
            </a:r>
            <a:endParaRPr lang="bg-BG" sz="2800" b="1" dirty="0">
              <a:solidFill>
                <a:schemeClr val="tx2">
                  <a:lumMod val="75000"/>
                </a:schemeClr>
              </a:solidFill>
              <a:latin typeface="Consolas" panose="020B0609020204030204" pitchFamily="49" charset="0"/>
            </a:endParaRPr>
          </a:p>
        </p:txBody>
      </p:sp>
      <p:sp>
        <p:nvSpPr>
          <p:cNvPr id="10" name="Slide Number Placeholder">
            <a:extLst>
              <a:ext uri="{FF2B5EF4-FFF2-40B4-BE49-F238E27FC236}">
                <a16:creationId xmlns:a16="http://schemas.microsoft.com/office/drawing/2014/main" id="{65E97D8A-7E61-4A47-9316-1A6D6D50A1F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2564585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12" y="914400"/>
            <a:ext cx="11804822" cy="5570355"/>
          </a:xfrm>
          <a:prstGeom prst="rect">
            <a:avLst/>
          </a:prstGeom>
        </p:spPr>
        <p:txBody>
          <a:bodyPr>
            <a:normAutofit/>
          </a:bodyPr>
          <a:lstStyle/>
          <a:p>
            <a:r>
              <a:rPr lang="bg-BG" noProof="1"/>
              <a:t>Използвайте</a:t>
            </a:r>
            <a:r>
              <a:rPr lang="en-US" noProof="1"/>
              <a:t> </a:t>
            </a:r>
            <a:r>
              <a:rPr lang="en-US" b="1" noProof="1">
                <a:solidFill>
                  <a:schemeClr val="tx2">
                    <a:lumMod val="75000"/>
                  </a:schemeClr>
                </a:solidFill>
                <a:latin typeface="Consolas" panose="020B0609020204030204" pitchFamily="49" charset="0"/>
              </a:rPr>
              <a:t>base</a:t>
            </a:r>
            <a:r>
              <a:rPr lang="en-US" noProof="1"/>
              <a:t> </a:t>
            </a:r>
            <a:r>
              <a:rPr lang="bg-BG" noProof="1"/>
              <a:t>и</a:t>
            </a:r>
            <a:r>
              <a:rPr lang="en-US" noProof="1"/>
              <a:t> </a:t>
            </a:r>
            <a:r>
              <a:rPr lang="en-US" b="1" noProof="1">
                <a:solidFill>
                  <a:schemeClr val="tx2">
                    <a:lumMod val="75000"/>
                  </a:schemeClr>
                </a:solidFill>
                <a:latin typeface="Consolas" panose="020B0609020204030204" pitchFamily="49" charset="0"/>
              </a:rPr>
              <a:t>this</a:t>
            </a:r>
            <a:r>
              <a:rPr lang="en-US" noProof="1"/>
              <a:t> </a:t>
            </a:r>
            <a:r>
              <a:rPr lang="bg-BG" noProof="1"/>
              <a:t>да уточните достъпа</a:t>
            </a:r>
            <a:endParaRPr lang="en-US" noProof="1"/>
          </a:p>
        </p:txBody>
      </p:sp>
      <p:sp>
        <p:nvSpPr>
          <p:cNvPr id="8" name="Text Placeholder 5"/>
          <p:cNvSpPr txBox="1">
            <a:spLocks/>
          </p:cNvSpPr>
          <p:nvPr/>
        </p:nvSpPr>
        <p:spPr>
          <a:xfrm>
            <a:off x="745934" y="1506835"/>
            <a:ext cx="10693778" cy="5069831"/>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class Patient : Person</a:t>
            </a:r>
          </a:p>
          <a:p>
            <a:r>
              <a:rPr lang="en-US" sz="3200" dirty="0">
                <a:solidFill>
                  <a:schemeClr val="accent1">
                    <a:lumMod val="20000"/>
                    <a:lumOff val="80000"/>
                  </a:schemeClr>
                </a:solidFill>
              </a:rPr>
              <a:t>{</a:t>
            </a:r>
          </a:p>
          <a:p>
            <a:r>
              <a:rPr lang="en-US" sz="3200" dirty="0">
                <a:solidFill>
                  <a:schemeClr val="accent1">
                    <a:lumMod val="20000"/>
                    <a:lumOff val="80000"/>
                  </a:schemeClr>
                </a:solidFill>
              </a:rPr>
              <a:t>  protected float weight;</a:t>
            </a:r>
          </a:p>
          <a:p>
            <a:r>
              <a:rPr lang="en-US" sz="3200" dirty="0">
                <a:solidFill>
                  <a:schemeClr val="accent1">
                    <a:lumMod val="20000"/>
                    <a:lumOff val="80000"/>
                  </a:schemeClr>
                </a:solidFill>
              </a:rPr>
              <a:t>  public void Method()</a:t>
            </a:r>
          </a:p>
          <a:p>
            <a:r>
              <a:rPr lang="en-US" sz="3200" dirty="0">
                <a:solidFill>
                  <a:schemeClr val="accent1">
                    <a:lumMod val="20000"/>
                    <a:lumOff val="80000"/>
                  </a:schemeClr>
                </a:solidFill>
              </a:rPr>
              <a:t>  {</a:t>
            </a:r>
          </a:p>
          <a:p>
            <a:r>
              <a:rPr lang="en-US" sz="3200" dirty="0">
                <a:solidFill>
                  <a:schemeClr val="accent1">
                    <a:lumMod val="20000"/>
                    <a:lumOff val="80000"/>
                  </a:schemeClr>
                </a:solidFill>
              </a:rPr>
              <a:t>    double weight = 0.5d;</a:t>
            </a:r>
          </a:p>
          <a:p>
            <a:r>
              <a:rPr lang="en-US" sz="3200" dirty="0">
                <a:solidFill>
                  <a:schemeClr val="accent1">
                    <a:lumMod val="20000"/>
                    <a:lumOff val="80000"/>
                  </a:schemeClr>
                </a:solidFill>
              </a:rPr>
              <a:t>    </a:t>
            </a:r>
            <a:r>
              <a:rPr lang="en-US" sz="3200" dirty="0">
                <a:solidFill>
                  <a:schemeClr val="tx2">
                    <a:lumMod val="75000"/>
                  </a:schemeClr>
                </a:solidFill>
              </a:rPr>
              <a:t>this</a:t>
            </a:r>
            <a:r>
              <a:rPr lang="en-US" sz="3200" dirty="0">
                <a:solidFill>
                  <a:schemeClr val="accent1">
                    <a:lumMod val="20000"/>
                    <a:lumOff val="80000"/>
                  </a:schemeClr>
                </a:solidFill>
              </a:rPr>
              <a:t>.weight = 0.6f;</a:t>
            </a:r>
          </a:p>
          <a:p>
            <a:r>
              <a:rPr lang="en-US" sz="3200" dirty="0">
                <a:solidFill>
                  <a:schemeClr val="accent1">
                    <a:lumMod val="20000"/>
                    <a:lumOff val="80000"/>
                  </a:schemeClr>
                </a:solidFill>
              </a:rPr>
              <a:t>    </a:t>
            </a:r>
            <a:r>
              <a:rPr lang="en-US" sz="3200" dirty="0">
                <a:solidFill>
                  <a:schemeClr val="tx2">
                    <a:lumMod val="75000"/>
                  </a:schemeClr>
                </a:solidFill>
              </a:rPr>
              <a:t>base</a:t>
            </a:r>
            <a:r>
              <a:rPr lang="en-US" sz="3200" dirty="0">
                <a:solidFill>
                  <a:schemeClr val="accent1">
                    <a:lumMod val="20000"/>
                    <a:lumOff val="80000"/>
                  </a:schemeClr>
                </a:solidFill>
              </a:rPr>
              <a:t>.weight = 1;</a:t>
            </a:r>
          </a:p>
          <a:p>
            <a:r>
              <a:rPr lang="en-US" sz="3200" dirty="0">
                <a:solidFill>
                  <a:schemeClr val="accent1">
                    <a:lumMod val="20000"/>
                    <a:lumOff val="80000"/>
                  </a:schemeClr>
                </a:solidFill>
              </a:rPr>
              <a:t>  }</a:t>
            </a:r>
          </a:p>
          <a:p>
            <a:r>
              <a:rPr lang="en-US" sz="3200" dirty="0">
                <a:solidFill>
                  <a:schemeClr val="accent1">
                    <a:lumMod val="20000"/>
                    <a:lumOff val="80000"/>
                  </a:schemeClr>
                </a:solidFill>
              </a:rPr>
              <a:t>}</a:t>
            </a: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a:t>„Засенчване“ на променливи – достъп</a:t>
            </a:r>
            <a:endParaRPr lang="bg-BG" sz="4000" dirty="0"/>
          </a:p>
        </p:txBody>
      </p:sp>
      <p:sp>
        <p:nvSpPr>
          <p:cNvPr id="7" name="AutoShape 6"/>
          <p:cNvSpPr>
            <a:spLocks noChangeArrowheads="1"/>
          </p:cNvSpPr>
          <p:nvPr/>
        </p:nvSpPr>
        <p:spPr bwMode="auto">
          <a:xfrm>
            <a:off x="6794612" y="4648200"/>
            <a:ext cx="3719400" cy="609600"/>
          </a:xfrm>
          <a:prstGeom prst="wedgeRoundRectCallout">
            <a:avLst>
              <a:gd name="adj1" fmla="val -73729"/>
              <a:gd name="adj2" fmla="val -18614"/>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dirty="0">
                <a:solidFill>
                  <a:srgbClr val="FFFFFF"/>
                </a:solidFill>
              </a:rPr>
              <a:t>Член на инстанцията</a:t>
            </a:r>
            <a:endParaRPr lang="bg-BG" sz="2800" b="1" dirty="0">
              <a:solidFill>
                <a:schemeClr val="tx2">
                  <a:lumMod val="75000"/>
                </a:schemeClr>
              </a:solidFill>
              <a:latin typeface="Consolas" panose="020B0609020204030204" pitchFamily="49" charset="0"/>
            </a:endParaRPr>
          </a:p>
        </p:txBody>
      </p:sp>
      <p:sp>
        <p:nvSpPr>
          <p:cNvPr id="9" name="AutoShape 6"/>
          <p:cNvSpPr>
            <a:spLocks noChangeArrowheads="1"/>
          </p:cNvSpPr>
          <p:nvPr/>
        </p:nvSpPr>
        <p:spPr bwMode="auto">
          <a:xfrm>
            <a:off x="2994822" y="5585272"/>
            <a:ext cx="4166389" cy="609600"/>
          </a:xfrm>
          <a:prstGeom prst="wedgeRoundRectCallout">
            <a:avLst>
              <a:gd name="adj1" fmla="val -66056"/>
              <a:gd name="adj2" fmla="val -51045"/>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dirty="0">
                <a:solidFill>
                  <a:srgbClr val="FFFFFF"/>
                </a:solidFill>
              </a:rPr>
              <a:t>Член на базовия клас</a:t>
            </a:r>
            <a:endParaRPr lang="bg-BG" sz="2800" b="1" dirty="0">
              <a:solidFill>
                <a:schemeClr val="tx2">
                  <a:lumMod val="75000"/>
                </a:schemeClr>
              </a:solidFill>
              <a:latin typeface="Consolas" panose="020B0609020204030204" pitchFamily="49" charset="0"/>
            </a:endParaRPr>
          </a:p>
        </p:txBody>
      </p:sp>
      <p:sp>
        <p:nvSpPr>
          <p:cNvPr id="10" name="AutoShape 6"/>
          <p:cNvSpPr>
            <a:spLocks noChangeArrowheads="1"/>
          </p:cNvSpPr>
          <p:nvPr/>
        </p:nvSpPr>
        <p:spPr bwMode="auto">
          <a:xfrm>
            <a:off x="6863533" y="1905000"/>
            <a:ext cx="3117079" cy="914400"/>
          </a:xfrm>
          <a:prstGeom prst="wedgeRoundRectCallout">
            <a:avLst>
              <a:gd name="adj1" fmla="val -75936"/>
              <a:gd name="adj2" fmla="val 58414"/>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dirty="0">
                <a:solidFill>
                  <a:srgbClr val="FFFFFF"/>
                </a:solidFill>
              </a:rPr>
              <a:t>Локална променлива</a:t>
            </a:r>
            <a:endParaRPr lang="bg-BG" sz="2800" b="1" dirty="0">
              <a:solidFill>
                <a:schemeClr val="tx2">
                  <a:lumMod val="75000"/>
                </a:schemeClr>
              </a:solidFill>
              <a:latin typeface="Consolas" panose="020B0609020204030204" pitchFamily="49" charset="0"/>
            </a:endParaRPr>
          </a:p>
        </p:txBody>
      </p:sp>
      <p:sp>
        <p:nvSpPr>
          <p:cNvPr id="11" name="Slide Number Placeholder">
            <a:extLst>
              <a:ext uri="{FF2B5EF4-FFF2-40B4-BE49-F238E27FC236}">
                <a16:creationId xmlns:a16="http://schemas.microsoft.com/office/drawing/2014/main" id="{68CF6F59-2F5E-4D01-9053-E9F1CB3B666D}"/>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1960335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pPr>
              <a:lnSpc>
                <a:spcPct val="100000"/>
              </a:lnSpc>
            </a:pPr>
            <a:r>
              <a:rPr lang="en-US" b="1" dirty="0">
                <a:solidFill>
                  <a:schemeClr val="tx2">
                    <a:lumMod val="75000"/>
                  </a:schemeClr>
                </a:solidFill>
                <a:latin typeface="Consolas" panose="020B0609020204030204" pitchFamily="49" charset="0"/>
              </a:rPr>
              <a:t>virtual</a:t>
            </a:r>
            <a:r>
              <a:rPr lang="en-US" dirty="0"/>
              <a:t> – </a:t>
            </a:r>
            <a:r>
              <a:rPr lang="bg-BG" dirty="0"/>
              <a:t>метод, който </a:t>
            </a:r>
            <a:r>
              <a:rPr lang="bg-BG" dirty="0">
                <a:solidFill>
                  <a:schemeClr val="tx2">
                    <a:lumMod val="75000"/>
                  </a:schemeClr>
                </a:solidFill>
              </a:rPr>
              <a:t>може да бъде презаписан</a:t>
            </a:r>
            <a:endParaRPr lang="en-US" noProof="1">
              <a:solidFill>
                <a:schemeClr val="tx2">
                  <a:lumMod val="75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Виртуални методи</a:t>
            </a:r>
          </a:p>
        </p:txBody>
      </p:sp>
      <p:sp>
        <p:nvSpPr>
          <p:cNvPr id="7" name="Text Placeholder 5"/>
          <p:cNvSpPr txBox="1">
            <a:spLocks/>
          </p:cNvSpPr>
          <p:nvPr/>
        </p:nvSpPr>
        <p:spPr>
          <a:xfrm>
            <a:off x="745935" y="1981200"/>
            <a:ext cx="10693778" cy="2115176"/>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public class </a:t>
            </a:r>
            <a:r>
              <a:rPr lang="en-US" sz="3200" dirty="0">
                <a:solidFill>
                  <a:schemeClr val="tx2">
                    <a:lumMod val="75000"/>
                  </a:schemeClr>
                </a:solidFill>
              </a:rPr>
              <a:t>Animal</a:t>
            </a:r>
          </a:p>
          <a:p>
            <a:r>
              <a:rPr lang="en-US" sz="3200" dirty="0">
                <a:solidFill>
                  <a:schemeClr val="accent1">
                    <a:lumMod val="20000"/>
                    <a:lumOff val="80000"/>
                  </a:schemeClr>
                </a:solidFill>
              </a:rPr>
              <a:t>{</a:t>
            </a:r>
          </a:p>
          <a:p>
            <a:r>
              <a:rPr lang="en-US" sz="3200" dirty="0">
                <a:solidFill>
                  <a:schemeClr val="accent1">
                    <a:lumMod val="20000"/>
                    <a:lumOff val="80000"/>
                  </a:schemeClr>
                </a:solidFill>
              </a:rPr>
              <a:t>  public </a:t>
            </a:r>
            <a:r>
              <a:rPr lang="en-US" sz="3200" dirty="0">
                <a:solidFill>
                  <a:schemeClr val="tx2">
                    <a:lumMod val="75000"/>
                  </a:schemeClr>
                </a:solidFill>
              </a:rPr>
              <a:t>virtual</a:t>
            </a:r>
            <a:r>
              <a:rPr lang="en-US" sz="3200" dirty="0">
                <a:solidFill>
                  <a:schemeClr val="accent1">
                    <a:lumMod val="20000"/>
                    <a:lumOff val="80000"/>
                  </a:schemeClr>
                </a:solidFill>
              </a:rPr>
              <a:t> void Eat() { … }</a:t>
            </a:r>
          </a:p>
          <a:p>
            <a:r>
              <a:rPr lang="en-US" sz="3200" dirty="0">
                <a:solidFill>
                  <a:schemeClr val="accent1">
                    <a:lumMod val="20000"/>
                    <a:lumOff val="80000"/>
                  </a:schemeClr>
                </a:solidFill>
              </a:rPr>
              <a:t>}</a:t>
            </a:r>
          </a:p>
        </p:txBody>
      </p:sp>
      <p:sp>
        <p:nvSpPr>
          <p:cNvPr id="10" name="Text Placeholder 5"/>
          <p:cNvSpPr txBox="1">
            <a:spLocks/>
          </p:cNvSpPr>
          <p:nvPr/>
        </p:nvSpPr>
        <p:spPr>
          <a:xfrm>
            <a:off x="745935" y="4096376"/>
            <a:ext cx="10693778" cy="2115176"/>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public class Dog </a:t>
            </a:r>
            <a:r>
              <a:rPr lang="en-US" sz="3200" dirty="0">
                <a:solidFill>
                  <a:schemeClr val="tx2">
                    <a:lumMod val="75000"/>
                  </a:schemeClr>
                </a:solidFill>
              </a:rPr>
              <a:t>:</a:t>
            </a:r>
            <a:r>
              <a:rPr lang="en-US" sz="3200" dirty="0">
                <a:solidFill>
                  <a:schemeClr val="accent1">
                    <a:lumMod val="20000"/>
                    <a:lumOff val="80000"/>
                  </a:schemeClr>
                </a:solidFill>
              </a:rPr>
              <a:t> </a:t>
            </a:r>
            <a:r>
              <a:rPr lang="en-US" sz="3200" dirty="0">
                <a:solidFill>
                  <a:schemeClr val="tx2">
                    <a:lumMod val="75000"/>
                  </a:schemeClr>
                </a:solidFill>
              </a:rPr>
              <a:t>Animal</a:t>
            </a:r>
          </a:p>
          <a:p>
            <a:r>
              <a:rPr lang="en-US" sz="3200" dirty="0">
                <a:solidFill>
                  <a:schemeClr val="accent1">
                    <a:lumMod val="20000"/>
                    <a:lumOff val="80000"/>
                  </a:schemeClr>
                </a:solidFill>
              </a:rPr>
              <a:t>{   </a:t>
            </a:r>
          </a:p>
          <a:p>
            <a:r>
              <a:rPr lang="en-US" sz="3200" dirty="0">
                <a:solidFill>
                  <a:schemeClr val="accent1">
                    <a:lumMod val="20000"/>
                    <a:lumOff val="80000"/>
                  </a:schemeClr>
                </a:solidFill>
              </a:rPr>
              <a:t>  public </a:t>
            </a:r>
            <a:r>
              <a:rPr lang="en-US" sz="3200" dirty="0">
                <a:solidFill>
                  <a:schemeClr val="tx2">
                    <a:lumMod val="75000"/>
                  </a:schemeClr>
                </a:solidFill>
              </a:rPr>
              <a:t>override</a:t>
            </a:r>
            <a:r>
              <a:rPr lang="en-US" sz="3200" dirty="0">
                <a:solidFill>
                  <a:schemeClr val="accent1">
                    <a:lumMod val="20000"/>
                    <a:lumOff val="80000"/>
                  </a:schemeClr>
                </a:solidFill>
              </a:rPr>
              <a:t> void Eat() {}</a:t>
            </a:r>
          </a:p>
          <a:p>
            <a:r>
              <a:rPr lang="en-US" sz="3200" dirty="0">
                <a:solidFill>
                  <a:schemeClr val="accent1">
                    <a:lumMod val="20000"/>
                    <a:lumOff val="80000"/>
                  </a:schemeClr>
                </a:solidFill>
              </a:rPr>
              <a:t>}</a:t>
            </a:r>
          </a:p>
        </p:txBody>
      </p:sp>
      <p:sp>
        <p:nvSpPr>
          <p:cNvPr id="8" name="Slide Number Placeholder">
            <a:extLst>
              <a:ext uri="{FF2B5EF4-FFF2-40B4-BE49-F238E27FC236}">
                <a16:creationId xmlns:a16="http://schemas.microsoft.com/office/drawing/2014/main" id="{28BD8916-84D3-49D1-AC8A-B2EFEA9E72DC}"/>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518942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pPr>
              <a:lnSpc>
                <a:spcPct val="100000"/>
              </a:lnSpc>
            </a:pPr>
            <a:r>
              <a:rPr lang="bg-BG" dirty="0"/>
              <a:t>Можем да </a:t>
            </a:r>
            <a:r>
              <a:rPr lang="bg-BG" dirty="0">
                <a:solidFill>
                  <a:schemeClr val="tx2">
                    <a:lumMod val="75000"/>
                  </a:schemeClr>
                </a:solidFill>
              </a:rPr>
              <a:t>разширим клас</a:t>
            </a:r>
            <a:r>
              <a:rPr lang="bg-BG" dirty="0"/>
              <a:t>, който</a:t>
            </a:r>
            <a:r>
              <a:rPr lang="en-US" dirty="0"/>
              <a:t> </a:t>
            </a:r>
            <a:r>
              <a:rPr lang="bg-BG" dirty="0">
                <a:solidFill>
                  <a:schemeClr val="tx2">
                    <a:lumMod val="75000"/>
                  </a:schemeClr>
                </a:solidFill>
              </a:rPr>
              <a:t>иначе не можем да променим</a:t>
            </a:r>
            <a:endParaRPr lang="en-US" dirty="0">
              <a:solidFill>
                <a:schemeClr val="tx2">
                  <a:lumMod val="75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a:t>Ползата от наследяването – разширание</a:t>
            </a:r>
            <a:endParaRPr lang="bg-BG" sz="4000"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66759" y="5000999"/>
            <a:ext cx="165951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Rounded Corners 7"/>
          <p:cNvSpPr/>
          <p:nvPr/>
        </p:nvSpPr>
        <p:spPr>
          <a:xfrm>
            <a:off x="3541712" y="2209800"/>
            <a:ext cx="5195506" cy="18288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dirty="0">
                <a:effectLst>
                  <a:outerShdw blurRad="38100" dist="38100" dir="2700000" algn="tl">
                    <a:srgbClr val="000000">
                      <a:alpha val="43137"/>
                    </a:srgbClr>
                  </a:outerShdw>
                </a:effectLst>
                <a:latin typeface="Consolas" panose="020B0609020204030204" pitchFamily="49" charset="0"/>
              </a:rPr>
              <a:t>Collections</a:t>
            </a:r>
          </a:p>
        </p:txBody>
      </p:sp>
      <p:sp>
        <p:nvSpPr>
          <p:cNvPr id="9" name="Rectangle: Rounded Corners 8"/>
          <p:cNvSpPr/>
          <p:nvPr/>
        </p:nvSpPr>
        <p:spPr>
          <a:xfrm>
            <a:off x="3784420" y="3072099"/>
            <a:ext cx="4710089" cy="5855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noProof="1">
                <a:effectLst>
                  <a:outerShdw blurRad="38100" dist="38100" dir="2700000" algn="tl">
                    <a:srgbClr val="000000">
                      <a:alpha val="43137"/>
                    </a:srgbClr>
                  </a:outerShdw>
                </a:effectLst>
                <a:latin typeface="Consolas" panose="020B0609020204030204" pitchFamily="49" charset="0"/>
              </a:rPr>
              <a:t>ArrayList</a:t>
            </a:r>
          </a:p>
        </p:txBody>
      </p:sp>
      <p:sp>
        <p:nvSpPr>
          <p:cNvPr id="11" name="Rectangle: Rounded Corners 10"/>
          <p:cNvSpPr/>
          <p:nvPr/>
        </p:nvSpPr>
        <p:spPr>
          <a:xfrm>
            <a:off x="3250819" y="5334000"/>
            <a:ext cx="5777698" cy="5855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noProof="1">
                <a:effectLst>
                  <a:outerShdw blurRad="38100" dist="38100" dir="2700000" algn="tl">
                    <a:srgbClr val="000000">
                      <a:alpha val="43137"/>
                    </a:srgbClr>
                  </a:outerShdw>
                </a:effectLst>
                <a:latin typeface="Consolas" panose="020B0609020204030204" pitchFamily="49" charset="0"/>
              </a:rPr>
              <a:t>CustomArrayList</a:t>
            </a:r>
          </a:p>
        </p:txBody>
      </p:sp>
      <p:cxnSp>
        <p:nvCxnSpPr>
          <p:cNvPr id="6" name="Straight Arrow Connector 5"/>
          <p:cNvCxnSpPr>
            <a:cxnSpLocks/>
            <a:stCxn id="11" idx="0"/>
            <a:endCxn id="9" idx="2"/>
          </p:cNvCxnSpPr>
          <p:nvPr/>
        </p:nvCxnSpPr>
        <p:spPr>
          <a:xfrm flipH="1" flipV="1">
            <a:off x="6139465" y="3657599"/>
            <a:ext cx="203" cy="167640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 name="AutoShape 6"/>
          <p:cNvSpPr>
            <a:spLocks noChangeArrowheads="1"/>
          </p:cNvSpPr>
          <p:nvPr/>
        </p:nvSpPr>
        <p:spPr bwMode="auto">
          <a:xfrm>
            <a:off x="1903412" y="4419600"/>
            <a:ext cx="2667000" cy="571829"/>
          </a:xfrm>
          <a:prstGeom prst="wedgeRoundRectCallout">
            <a:avLst>
              <a:gd name="adj1" fmla="val 110038"/>
              <a:gd name="adj2" fmla="val -23570"/>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Разширява</a:t>
            </a:r>
            <a:endParaRPr lang="bg-BG" sz="3200" dirty="0">
              <a:solidFill>
                <a:schemeClr val="tx2">
                  <a:lumMod val="75000"/>
                </a:schemeClr>
              </a:solidFill>
            </a:endParaRPr>
          </a:p>
        </p:txBody>
      </p:sp>
      <p:sp>
        <p:nvSpPr>
          <p:cNvPr id="12" name="Slide Number Placeholder">
            <a:extLst>
              <a:ext uri="{FF2B5EF4-FFF2-40B4-BE49-F238E27FC236}">
                <a16:creationId xmlns:a16="http://schemas.microsoft.com/office/drawing/2014/main" id="{DA9E988F-A368-435D-B02D-E13E75DECBB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1730264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pPr>
              <a:lnSpc>
                <a:spcPct val="100000"/>
              </a:lnSpc>
            </a:pPr>
            <a:r>
              <a:rPr lang="bg-BG" dirty="0"/>
              <a:t>Създайте </a:t>
            </a:r>
            <a:r>
              <a:rPr lang="en-US" dirty="0"/>
              <a:t>array list</a:t>
            </a:r>
            <a:r>
              <a:rPr lang="bg-BG" dirty="0"/>
              <a:t>, който има</a:t>
            </a:r>
            <a:endParaRPr lang="en-US" dirty="0"/>
          </a:p>
          <a:p>
            <a:pPr lvl="1">
              <a:lnSpc>
                <a:spcPct val="100000"/>
              </a:lnSpc>
            </a:pPr>
            <a:r>
              <a:rPr lang="bg-BG" dirty="0"/>
              <a:t>Всичката функционалност на </a:t>
            </a:r>
            <a:r>
              <a:rPr lang="en-US" noProof="1"/>
              <a:t>ArrayList</a:t>
            </a:r>
          </a:p>
          <a:p>
            <a:pPr lvl="1">
              <a:lnSpc>
                <a:spcPct val="100000"/>
              </a:lnSpc>
            </a:pPr>
            <a:r>
              <a:rPr lang="bg-BG" dirty="0"/>
              <a:t>Функция, която връща и премахва случаен елемент</a:t>
            </a:r>
            <a:endParaRPr lang="en-US" dirty="0"/>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Задача</a:t>
            </a:r>
            <a:r>
              <a:rPr lang="en-US" sz="4000" dirty="0"/>
              <a:t>: </a:t>
            </a:r>
            <a:r>
              <a:rPr lang="bg-BG" sz="4000" dirty="0"/>
              <a:t>Случаен</a:t>
            </a:r>
            <a:r>
              <a:rPr lang="en-US" sz="4000" dirty="0"/>
              <a:t> Array List</a:t>
            </a:r>
            <a:endParaRPr lang="bg-BG" sz="4000" dirty="0"/>
          </a:p>
        </p:txBody>
      </p:sp>
      <p:sp>
        <p:nvSpPr>
          <p:cNvPr id="18" name="Rectangle: Rounded Corners 17"/>
          <p:cNvSpPr/>
          <p:nvPr/>
        </p:nvSpPr>
        <p:spPr>
          <a:xfrm>
            <a:off x="1217612" y="3505200"/>
            <a:ext cx="4305300" cy="16002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dirty="0">
                <a:effectLst>
                  <a:outerShdw blurRad="38100" dist="38100" dir="2700000" algn="tl">
                    <a:srgbClr val="000000">
                      <a:alpha val="43137"/>
                    </a:srgbClr>
                  </a:outerShdw>
                </a:effectLst>
                <a:latin typeface="Consolas" panose="020B0609020204030204" pitchFamily="49" charset="0"/>
              </a:rPr>
              <a:t>Collections</a:t>
            </a:r>
          </a:p>
        </p:txBody>
      </p:sp>
      <p:sp>
        <p:nvSpPr>
          <p:cNvPr id="19" name="Rectangle: Rounded Corners 18"/>
          <p:cNvSpPr/>
          <p:nvPr/>
        </p:nvSpPr>
        <p:spPr>
          <a:xfrm>
            <a:off x="1429357" y="4212085"/>
            <a:ext cx="3903055" cy="512313"/>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noProof="1">
                <a:effectLst>
                  <a:outerShdw blurRad="38100" dist="38100" dir="2700000" algn="tl">
                    <a:srgbClr val="000000">
                      <a:alpha val="43137"/>
                    </a:srgbClr>
                  </a:outerShdw>
                </a:effectLst>
                <a:latin typeface="Consolas" panose="020B0609020204030204" pitchFamily="49" charset="0"/>
              </a:rPr>
              <a:t>ArrayList</a:t>
            </a:r>
          </a:p>
        </p:txBody>
      </p:sp>
      <p:sp>
        <p:nvSpPr>
          <p:cNvPr id="20" name="Rectangle: Rounded Corners 19"/>
          <p:cNvSpPr/>
          <p:nvPr/>
        </p:nvSpPr>
        <p:spPr>
          <a:xfrm>
            <a:off x="1032398" y="5638800"/>
            <a:ext cx="4695434" cy="512313"/>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noProof="1">
                <a:effectLst>
                  <a:outerShdw blurRad="38100" dist="38100" dir="2700000" algn="tl">
                    <a:srgbClr val="000000">
                      <a:alpha val="43137"/>
                    </a:srgbClr>
                  </a:outerShdw>
                </a:effectLst>
                <a:latin typeface="Consolas" panose="020B0609020204030204" pitchFamily="49" charset="0"/>
              </a:rPr>
              <a:t>RandomArrayList</a:t>
            </a:r>
          </a:p>
        </p:txBody>
      </p:sp>
      <p:cxnSp>
        <p:nvCxnSpPr>
          <p:cNvPr id="21" name="Straight Arrow Connector 20"/>
          <p:cNvCxnSpPr>
            <a:cxnSpLocks/>
            <a:stCxn id="20" idx="0"/>
            <a:endCxn id="19" idx="2"/>
          </p:cNvCxnSpPr>
          <p:nvPr/>
        </p:nvCxnSpPr>
        <p:spPr>
          <a:xfrm flipV="1">
            <a:off x="3380115" y="4724398"/>
            <a:ext cx="770" cy="91440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2" name="AutoShape 6"/>
          <p:cNvSpPr>
            <a:spLocks noChangeArrowheads="1"/>
          </p:cNvSpPr>
          <p:nvPr/>
        </p:nvSpPr>
        <p:spPr bwMode="auto">
          <a:xfrm>
            <a:off x="6170612" y="5297886"/>
            <a:ext cx="5333999" cy="681828"/>
          </a:xfrm>
          <a:prstGeom prst="wedgeRoundRectCallout">
            <a:avLst>
              <a:gd name="adj1" fmla="val -66228"/>
              <a:gd name="adj2" fmla="val 43402"/>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FFFF"/>
                </a:solidFill>
              </a:rPr>
              <a:t>+</a:t>
            </a:r>
            <a:r>
              <a:rPr lang="en-US" sz="3200" noProof="1">
                <a:solidFill>
                  <a:srgbClr val="FFFFFF"/>
                </a:solidFill>
              </a:rPr>
              <a:t>RandomElement</a:t>
            </a:r>
            <a:r>
              <a:rPr lang="en-US" sz="3200" dirty="0">
                <a:solidFill>
                  <a:srgbClr val="FFFFFF"/>
                </a:solidFill>
              </a:rPr>
              <a:t>():string</a:t>
            </a:r>
            <a:endParaRPr lang="bg-BG" sz="3200" dirty="0">
              <a:solidFill>
                <a:schemeClr val="tx2">
                  <a:lumMod val="75000"/>
                </a:schemeClr>
              </a:solidFill>
            </a:endParaRPr>
          </a:p>
        </p:txBody>
      </p:sp>
      <p:sp>
        <p:nvSpPr>
          <p:cNvPr id="10" name="Slide Number Placeholder">
            <a:extLst>
              <a:ext uri="{FF2B5EF4-FFF2-40B4-BE49-F238E27FC236}">
                <a16:creationId xmlns:a16="http://schemas.microsoft.com/office/drawing/2014/main" id="{58AB9534-8A5B-4034-AB72-E542D3A13C3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2231991181"/>
      </p:ext>
    </p:extLst>
  </p:cSld>
  <p:clrMapOvr>
    <a:masterClrMapping/>
  </p:clrMapOvr>
  <p:transition/>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7179</TotalTime>
  <Words>2356</Words>
  <Application>Microsoft Office PowerPoint</Application>
  <PresentationFormat>Custom</PresentationFormat>
  <Paragraphs>302</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Consolas</vt:lpstr>
      <vt:lpstr>Wingdings</vt:lpstr>
      <vt:lpstr>Wingdings 2</vt:lpstr>
      <vt:lpstr>SoftUni 16x9</vt:lpstr>
      <vt:lpstr>PowerPoint Presentation</vt:lpstr>
      <vt:lpstr>Съдържание</vt:lpstr>
      <vt:lpstr>Преизползване на класове</vt:lpstr>
      <vt:lpstr>Наследяване и модификатори за достъп</vt:lpstr>
      <vt:lpstr>„Засенчване“ на променливи</vt:lpstr>
      <vt:lpstr>„Засенчване“ на променливи – достъп</vt:lpstr>
      <vt:lpstr>Виртуални методи</vt:lpstr>
      <vt:lpstr>Ползата от наследяването – разширание</vt:lpstr>
      <vt:lpstr>Задача: Случаен Array List</vt:lpstr>
      <vt:lpstr>Решение: Случаен Array List</vt:lpstr>
      <vt:lpstr>Видове преизползване на класове</vt:lpstr>
      <vt:lpstr>Разширяване</vt:lpstr>
      <vt:lpstr>Композиция</vt:lpstr>
      <vt:lpstr>Делегиране</vt:lpstr>
      <vt:lpstr>Задача: Стек от низове</vt:lpstr>
      <vt:lpstr>Решение: Стек от низове</vt:lpstr>
      <vt:lpstr>Какво научихме днес?</vt:lpstr>
      <vt:lpstr>Преизползване на класове</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Classes</dc:title>
  <dc:subject>C# Basics Course</dc:subject>
  <dc:creator>Software University Foundation</dc:creator>
  <cp:keywords>C#; class; object; fields; methods; properties; constructors; static</cp:keywords>
  <dc:description>Фондация "Софтуерен университет" - http://softuni.foundation</dc:description>
  <cp:lastModifiedBy>Svetlin Nakov</cp:lastModifiedBy>
  <cp:revision>296</cp:revision>
  <dcterms:created xsi:type="dcterms:W3CDTF">2014-01-02T17:00:34Z</dcterms:created>
  <dcterms:modified xsi:type="dcterms:W3CDTF">2019-12-17T09:09:14Z</dcterms:modified>
  <cp:category>programming; software engineering; C#; OOP</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