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394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594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A17C749-5683-48A8-8B2E-3CECBF2C02C6}">
          <p14:sldIdLst>
            <p14:sldId id="394"/>
            <p14:sldId id="607"/>
            <p14:sldId id="608"/>
            <p14:sldId id="609"/>
            <p14:sldId id="610"/>
            <p14:sldId id="611"/>
            <p14:sldId id="612"/>
            <p14:sldId id="613"/>
          </p14:sldIdLst>
        </p14:section>
        <p14:section name="Conclusion" id="{B37881BB-798B-4A4A-B558-ED08F28AE4E4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436C19-44DB-4AB6-A8D2-156A9EE318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8973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8FAFF2E-D9A4-42D9-8D01-A3B46B607B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344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B193D58-8042-4894-8969-52FAB06826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7401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Polymorphism is the ability of an object to take on many forms. The most common use of polymorphism in OOP occurs when a parent class reference is used to refer to a child class object.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ED78BE-9F60-459A-8F90-779FEFF77E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639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06363"/>
            <a:ext cx="6096000" cy="3429000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34601"/>
            <a:ext cx="6096000" cy="52133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Abstraction</a:t>
            </a:r>
            <a:r>
              <a:rPr lang="en-US" dirty="0">
                <a:latin typeface="+mn-lt"/>
                <a:ea typeface="+mn-ea"/>
                <a:cs typeface="+mn-cs"/>
              </a:rPr>
              <a:t> means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ignoring irrelevant features</a:t>
            </a:r>
            <a:r>
              <a:rPr lang="en-US" dirty="0">
                <a:latin typeface="+mn-lt"/>
                <a:ea typeface="+mn-ea"/>
                <a:cs typeface="+mn-cs"/>
              </a:rPr>
              <a:t>, properties, or functions and emphasizing the relevant ones,</a:t>
            </a:r>
            <a:r>
              <a:rPr lang="en-US" dirty="0">
                <a:solidFill>
                  <a:srgbClr val="EBFFD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latin typeface="+mn-lt"/>
                <a:ea typeface="+mn-ea"/>
                <a:cs typeface="+mn-cs"/>
              </a:rPr>
              <a:t>relevant to the project we develop.</a:t>
            </a:r>
          </a:p>
          <a:p>
            <a:pPr>
              <a:defRPr/>
            </a:pPr>
            <a:r>
              <a:rPr lang="en-US" dirty="0"/>
              <a:t>Abstraction helps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managing complexity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Abstraction</a:t>
            </a:r>
            <a:r>
              <a:rPr lang="en-US" dirty="0"/>
              <a:t> is something we do every day: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Looking at an object, we see those things that have meaning to us and ignore all others.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Represent a complex reality with a simplified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model</a:t>
            </a:r>
            <a:r>
              <a:rPr lang="en-US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In a bank application, customers have: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/>
              <a:t>name, phone and address, but they don’t have 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hair color and favorite drink, which we are </a:t>
            </a:r>
            <a:r>
              <a:rPr lang="en-GB" dirty="0"/>
              <a:t>disregarded from.</a:t>
            </a:r>
            <a:r>
              <a:rPr lang="en-US" dirty="0"/>
              <a:t> 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99" y="4572000"/>
            <a:ext cx="6096001" cy="1205308"/>
            <a:chOff x="1713308" y="2659062"/>
            <a:chExt cx="8444047" cy="149621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398482" y="3048000"/>
              <a:ext cx="6758873" cy="1107278"/>
            </a:xfrm>
            <a:prstGeom prst="cloudCallout">
              <a:avLst>
                <a:gd name="adj1" fmla="val -54852"/>
                <a:gd name="adj2" fmla="val -61472"/>
              </a:avLst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r>
                <a:rPr lang="en-US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"</a:t>
              </a:r>
              <a:r>
                <a:rPr lang="en-US" sz="2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Relevant" to what?</a:t>
              </a:r>
            </a:p>
          </p:txBody>
        </p:sp>
        <p:pic>
          <p:nvPicPr>
            <p:cNvPr id="10" name="Picture 4" descr="C:\Trash\questionman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308" y="2659062"/>
              <a:ext cx="1117310" cy="1496216"/>
            </a:xfrm>
            <a:prstGeom prst="rect">
              <a:avLst/>
            </a:prstGeom>
            <a:noFill/>
          </p:spPr>
        </p:pic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5D1844E-6933-4BDB-B0BE-0E93026B94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2721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06363"/>
            <a:ext cx="6096000" cy="3429000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34601"/>
            <a:ext cx="6096000" cy="52133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Abstraction</a:t>
            </a:r>
            <a:r>
              <a:rPr lang="en-US" dirty="0">
                <a:latin typeface="+mn-lt"/>
                <a:ea typeface="+mn-ea"/>
                <a:cs typeface="+mn-cs"/>
              </a:rPr>
              <a:t> means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ignoring irrelevant features</a:t>
            </a:r>
            <a:r>
              <a:rPr lang="en-US" dirty="0">
                <a:latin typeface="+mn-lt"/>
                <a:ea typeface="+mn-ea"/>
                <a:cs typeface="+mn-cs"/>
              </a:rPr>
              <a:t>, properties, or functions and emphasizing the relevant ones,</a:t>
            </a:r>
            <a:r>
              <a:rPr lang="en-US" dirty="0">
                <a:solidFill>
                  <a:srgbClr val="EBFFD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latin typeface="+mn-lt"/>
                <a:ea typeface="+mn-ea"/>
                <a:cs typeface="+mn-cs"/>
              </a:rPr>
              <a:t>relevant to the project we develop.</a:t>
            </a:r>
          </a:p>
          <a:p>
            <a:pPr>
              <a:defRPr/>
            </a:pPr>
            <a:r>
              <a:rPr lang="en-US" dirty="0"/>
              <a:t>Abstraction helps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managing complexity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Abstraction</a:t>
            </a:r>
            <a:r>
              <a:rPr lang="en-US" dirty="0"/>
              <a:t> is something we do every day: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Looking at an object, we see those things that have meaning to us and ignore all others.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Represent a complex reality with a simplified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model</a:t>
            </a:r>
            <a:r>
              <a:rPr lang="en-US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/>
              <a:t>In a bank application, customers have: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/>
              <a:t>name, phone and address, but they don’t have 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hair color and favorite drink, which we are </a:t>
            </a:r>
            <a:r>
              <a:rPr lang="en-GB" dirty="0"/>
              <a:t>disregarded from.</a:t>
            </a:r>
            <a:r>
              <a:rPr lang="en-US" dirty="0"/>
              <a:t> 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99" y="4572000"/>
            <a:ext cx="6096001" cy="1205308"/>
            <a:chOff x="1713308" y="2659062"/>
            <a:chExt cx="8444047" cy="149621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398482" y="3048000"/>
              <a:ext cx="6758873" cy="1107278"/>
            </a:xfrm>
            <a:prstGeom prst="cloudCallout">
              <a:avLst>
                <a:gd name="adj1" fmla="val -54852"/>
                <a:gd name="adj2" fmla="val -61472"/>
              </a:avLst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r>
                <a:rPr lang="en-US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"</a:t>
              </a:r>
              <a:r>
                <a:rPr lang="en-US" sz="2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Relevant" to what?</a:t>
              </a:r>
            </a:p>
          </p:txBody>
        </p:sp>
        <p:pic>
          <p:nvPicPr>
            <p:cNvPr id="10" name="Picture 4" descr="C:\Trash\questionman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308" y="2659062"/>
              <a:ext cx="1117310" cy="1496216"/>
            </a:xfrm>
            <a:prstGeom prst="rect">
              <a:avLst/>
            </a:prstGeom>
            <a:noFill/>
          </p:spPr>
        </p:pic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86EB8B6B-759C-4AB6-918E-BF0AEB111D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1825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6D3CE0-7ECF-4B89-84F0-CA261FE8C8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7876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ABC6502-0EA8-4CE0-B62C-58F45742AD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428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071E583-DE5A-453E-B120-B07864685B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049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42B8956-BCD6-4C0F-86E2-7ABE324C8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3243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Абстракция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550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97BBD9A-6C1B-4EFA-ACBC-DECC4564F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0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176" y="5275400"/>
            <a:ext cx="8938472" cy="820600"/>
          </a:xfrm>
        </p:spPr>
        <p:txBody>
          <a:bodyPr/>
          <a:lstStyle/>
          <a:p>
            <a:r>
              <a:rPr lang="bg-BG" noProof="1">
                <a:cs typeface="Consolas" panose="020B0609020204030204" pitchFamily="49" charset="0"/>
              </a:rPr>
              <a:t>Абстракция</a:t>
            </a:r>
            <a:endParaRPr lang="en-US" noProof="1"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1143000"/>
            <a:ext cx="5743575" cy="373380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7DA2A7F-5075-4575-850B-43F20A1F67E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3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 латински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Какво е абстракция</a:t>
            </a:r>
            <a:r>
              <a:rPr lang="en-US" noProof="1"/>
              <a:t>?</a:t>
            </a:r>
            <a:endParaRPr lang="en-US" dirty="0"/>
          </a:p>
        </p:txBody>
      </p:sp>
      <p:sp>
        <p:nvSpPr>
          <p:cNvPr id="5" name="Rectangle: Rounded Corners 4"/>
          <p:cNvSpPr>
            <a:spLocks noChangeArrowheads="1"/>
          </p:cNvSpPr>
          <p:nvPr/>
        </p:nvSpPr>
        <p:spPr bwMode="auto">
          <a:xfrm>
            <a:off x="2056592" y="1905000"/>
            <a:ext cx="3124200" cy="106304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Abs</a:t>
            </a:r>
          </a:p>
          <a:p>
            <a:pPr algn="ctr">
              <a:defRPr/>
            </a:pP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  <a:r>
              <a:rPr lang="bg-BG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надалеч от</a:t>
            </a: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</p:txBody>
      </p:sp>
      <p:sp>
        <p:nvSpPr>
          <p:cNvPr id="6" name="Rectangle: Rounded Corners 4"/>
          <p:cNvSpPr>
            <a:spLocks noChangeArrowheads="1"/>
          </p:cNvSpPr>
          <p:nvPr/>
        </p:nvSpPr>
        <p:spPr bwMode="auto">
          <a:xfrm>
            <a:off x="7024325" y="1905000"/>
            <a:ext cx="3124200" cy="106304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Trahere</a:t>
            </a:r>
          </a:p>
          <a:p>
            <a:pPr algn="ctr">
              <a:defRPr/>
            </a:pP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  <a:r>
              <a:rPr lang="bg-BG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да изтегля</a:t>
            </a: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</p:txBody>
      </p:sp>
      <p:sp>
        <p:nvSpPr>
          <p:cNvPr id="10" name="Rectangle: Rounded Corners 4"/>
          <p:cNvSpPr>
            <a:spLocks noChangeArrowheads="1"/>
          </p:cNvSpPr>
          <p:nvPr/>
        </p:nvSpPr>
        <p:spPr bwMode="auto">
          <a:xfrm>
            <a:off x="4532312" y="3233738"/>
            <a:ext cx="3124200" cy="10334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Abstraction</a:t>
            </a:r>
          </a:p>
        </p:txBody>
      </p:sp>
      <p:cxnSp>
        <p:nvCxnSpPr>
          <p:cNvPr id="16" name="Straight Connector 15"/>
          <p:cNvCxnSpPr>
            <a:stCxn id="5" idx="3"/>
            <a:endCxn id="6" idx="1"/>
          </p:cNvCxnSpPr>
          <p:nvPr/>
        </p:nvCxnSpPr>
        <p:spPr>
          <a:xfrm>
            <a:off x="5180792" y="2436524"/>
            <a:ext cx="18435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0" idx="0"/>
          </p:cNvCxnSpPr>
          <p:nvPr/>
        </p:nvCxnSpPr>
        <p:spPr>
          <a:xfrm flipH="1">
            <a:off x="6094412" y="2512724"/>
            <a:ext cx="8146" cy="72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50996" y="4560917"/>
            <a:ext cx="8286833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на отдалечаване или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премахване на характеристики от нещо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 да се намали до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от основни характеристики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8AFEFCF-6847-400E-826E-BEAA95445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Абстракцията </a:t>
            </a:r>
            <a:r>
              <a:rPr lang="bg-BG" dirty="0"/>
              <a:t>означава да се ингорират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несъществените </a:t>
            </a:r>
            <a:r>
              <a:rPr lang="bg-BG" dirty="0"/>
              <a:t>черти, свойства или функции и да се наблегне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съществените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...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Съществени за проекта, </a:t>
            </a:r>
            <a:r>
              <a:rPr lang="bg-BG" dirty="0"/>
              <a:t>по който работим</a:t>
            </a:r>
            <a:endParaRPr lang="en-US" dirty="0"/>
          </a:p>
          <a:p>
            <a:r>
              <a:rPr lang="bg-BG" dirty="0"/>
              <a:t>Абстракцията помага да се управлява сложността</a:t>
            </a:r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Абастракция в ООП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3351212" y="3732276"/>
            <a:ext cx="7162800" cy="1068324"/>
          </a:xfrm>
          <a:prstGeom prst="cloudCallout">
            <a:avLst>
              <a:gd name="adj1" fmla="val -60621"/>
              <a:gd name="adj2" fmla="val -96568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„</a:t>
            </a:r>
            <a:r>
              <a:rPr lang="bg-BG" sz="4000" b="1" dirty="0">
                <a:solidFill>
                  <a:schemeClr val="bg1"/>
                </a:solidFill>
              </a:rPr>
              <a:t>Съществени“ за</a:t>
            </a:r>
            <a:r>
              <a:rPr lang="en-US" sz="4000" b="1" dirty="0">
                <a:solidFill>
                  <a:schemeClr val="bg1"/>
                </a:solidFill>
              </a:rPr>
              <a:t>?</a:t>
            </a:r>
            <a:endParaRPr lang="bg-BG" sz="4000" b="1" dirty="0">
              <a:solidFill>
                <a:schemeClr val="bg1"/>
              </a:solidFill>
            </a:endParaRPr>
          </a:p>
        </p:txBody>
      </p:sp>
      <p:pic>
        <p:nvPicPr>
          <p:cNvPr id="9" name="Graphic 8" descr="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012" y="3048000"/>
            <a:ext cx="1981200" cy="1981200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CCE0A6C-4C8A-4CD0-9A6B-C451550FD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5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Абстракцията </a:t>
            </a:r>
            <a:r>
              <a:rPr lang="bg-BG" dirty="0"/>
              <a:t>позволява да се фокусираме на това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какво прави обекта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вместо на това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как го прави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endParaRPr lang="bg-BG" dirty="0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абстракция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53" y="2514600"/>
            <a:ext cx="7247359" cy="360435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FA277D6-B381-42D5-92CE-DE3F82D57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545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Има два начина за постигане на абстракция</a:t>
            </a:r>
            <a:endParaRPr lang="en-US" dirty="0"/>
          </a:p>
          <a:p>
            <a:pPr lvl="1"/>
            <a:r>
              <a:rPr lang="bg-BG" dirty="0"/>
              <a:t>Интерфейси</a:t>
            </a:r>
            <a:r>
              <a:rPr lang="en-US" dirty="0"/>
              <a:t> (100% </a:t>
            </a:r>
            <a:r>
              <a:rPr lang="bg-BG" dirty="0"/>
              <a:t>абстракция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Абстрактен клас</a:t>
            </a:r>
            <a:r>
              <a:rPr lang="en-US" dirty="0"/>
              <a:t> (0% - 100% </a:t>
            </a:r>
            <a:r>
              <a:rPr lang="bg-BG" dirty="0"/>
              <a:t>абстракция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 постигаме абстракция</a:t>
            </a:r>
            <a:r>
              <a:rPr lang="en-US" dirty="0"/>
              <a:t>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9709" y="3644205"/>
            <a:ext cx="110346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IAnimal {}</a:t>
            </a:r>
          </a:p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abstract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class Mammal {}</a:t>
            </a:r>
          </a:p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Person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Mammal, IAnimal {}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E53527A-B348-474E-B35E-08DA78A66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8815" y="1668645"/>
            <a:ext cx="5753197" cy="46559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dirty="0"/>
              <a:t>Абстракция</a:t>
            </a:r>
            <a:endParaRPr lang="en-US" dirty="0"/>
          </a:p>
          <a:p>
            <a:r>
              <a:rPr lang="bg-BG" dirty="0"/>
              <a:t>Постига се чрез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интерфейси</a:t>
            </a:r>
            <a:r>
              <a:rPr lang="en-US" dirty="0"/>
              <a:t> </a:t>
            </a:r>
            <a:r>
              <a:rPr lang="bg-BG" dirty="0"/>
              <a:t>и</a:t>
            </a:r>
            <a:br>
              <a:rPr lang="en-US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абстрактни класове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Абстракцията е процес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скриване на подробностите на имплементацията</a:t>
            </a:r>
            <a:r>
              <a:rPr lang="en-US" dirty="0"/>
              <a:t> </a:t>
            </a:r>
            <a:r>
              <a:rPr lang="bg-BG" dirty="0"/>
              <a:t>и показване само на функционалностите към потребителя</a:t>
            </a:r>
            <a:r>
              <a:rPr lang="en-US" dirty="0"/>
              <a:t>.</a:t>
            </a:r>
            <a:endParaRPr lang="bg-BG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Абстракция с/у</a:t>
            </a:r>
            <a:r>
              <a:rPr lang="en-US" dirty="0"/>
              <a:t> </a:t>
            </a:r>
            <a:r>
              <a:rPr lang="bg-BG" dirty="0"/>
              <a:t>Енкапсулация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6170612" y="1668645"/>
            <a:ext cx="5943600" cy="4856357"/>
          </a:xfrm>
          <a:prstGeom prst="rect">
            <a:avLst/>
          </a:prstGeom>
        </p:spPr>
        <p:txBody>
          <a:bodyPr vert="horz" lIns="108000" tIns="36000" rIns="108000" bIns="36000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bg-BG" dirty="0"/>
              <a:t>Енкапсулация</a:t>
            </a:r>
            <a:endParaRPr lang="en-US" dirty="0"/>
          </a:p>
          <a:p>
            <a:r>
              <a:rPr lang="bg-BG" dirty="0"/>
              <a:t>Получава се чрез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модификаторите за достъп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(private, public…)</a:t>
            </a:r>
          </a:p>
          <a:p>
            <a:r>
              <a:rPr lang="bg-BG" dirty="0"/>
              <a:t>Енкапсулацията се използва 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скрива кода и информацията</a:t>
            </a:r>
            <a:r>
              <a:rPr lang="en-US" dirty="0"/>
              <a:t> </a:t>
            </a:r>
            <a:r>
              <a:rPr lang="bg-BG" dirty="0"/>
              <a:t>в един компонент, за да я защити от външния свят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E889794-C742-428A-8371-0263000FA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Абстракция с/у</a:t>
            </a:r>
            <a:r>
              <a:rPr lang="en-US" dirty="0"/>
              <a:t> </a:t>
            </a:r>
            <a:r>
              <a:rPr lang="bg-BG" dirty="0"/>
              <a:t>Енкапсулация</a:t>
            </a:r>
            <a:r>
              <a:rPr lang="en-US" dirty="0"/>
              <a:t> (2)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371600"/>
            <a:ext cx="6581775" cy="459105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E3C38E3-650F-4569-90D0-6C403BE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79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Абстракция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3267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7180</TotalTime>
  <Words>835</Words>
  <Application>Microsoft Office PowerPoint</Application>
  <PresentationFormat>Custom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Абстракция</vt:lpstr>
      <vt:lpstr>Какво е абстракция?</vt:lpstr>
      <vt:lpstr>Абастракция в ООП</vt:lpstr>
      <vt:lpstr>Пример за абстракция</vt:lpstr>
      <vt:lpstr>Как постигаме абстракция?</vt:lpstr>
      <vt:lpstr>Абстракция с/у Енкапсулация</vt:lpstr>
      <vt:lpstr>Абстракция с/у Енкапсулация (2)</vt:lpstr>
      <vt:lpstr>Абстракция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2019-12-17T09:09:38Z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