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8"/>
  </p:notesMasterIdLst>
  <p:handoutMasterIdLst>
    <p:handoutMasterId r:id="rId19"/>
  </p:handoutMasterIdLst>
  <p:sldIdLst>
    <p:sldId id="394" r:id="rId3"/>
    <p:sldId id="571" r:id="rId4"/>
    <p:sldId id="608" r:id="rId5"/>
    <p:sldId id="625" r:id="rId6"/>
    <p:sldId id="626" r:id="rId7"/>
    <p:sldId id="627" r:id="rId8"/>
    <p:sldId id="634" r:id="rId9"/>
    <p:sldId id="630" r:id="rId10"/>
    <p:sldId id="631" r:id="rId11"/>
    <p:sldId id="632" r:id="rId12"/>
    <p:sldId id="633" r:id="rId13"/>
    <p:sldId id="623" r:id="rId14"/>
    <p:sldId id="624" r:id="rId15"/>
    <p:sldId id="594" r:id="rId16"/>
    <p:sldId id="481"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BB1D9FF-DB6E-4A67-B30A-E3D57E23F832}">
          <p14:sldIdLst>
            <p14:sldId id="394"/>
            <p14:sldId id="571"/>
            <p14:sldId id="608"/>
            <p14:sldId id="625"/>
            <p14:sldId id="626"/>
            <p14:sldId id="627"/>
            <p14:sldId id="634"/>
            <p14:sldId id="630"/>
            <p14:sldId id="631"/>
            <p14:sldId id="632"/>
            <p14:sldId id="633"/>
            <p14:sldId id="623"/>
            <p14:sldId id="624"/>
          </p14:sldIdLst>
        </p14:section>
        <p14:section name="Conclusion" id="{7C767BE8-1FA7-45F8-8715-1FA6E01B876D}">
          <p14:sldIdLst>
            <p14:sldId id="594"/>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66AE8972-D54C-4781-890C-AF2404D4FC2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3796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10</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10</a:t>
            </a:fld>
            <a:r>
              <a:rPr lang="en-US" sz="1000" i="1" dirty="0"/>
              <a:t>##</a:t>
            </a:r>
            <a:endParaRPr lang="en-US" sz="1200" i="1" dirty="0"/>
          </a:p>
        </p:txBody>
      </p:sp>
      <p:sp>
        <p:nvSpPr>
          <p:cNvPr id="10" name="Footer Placeholder">
            <a:extLst>
              <a:ext uri="{FF2B5EF4-FFF2-40B4-BE49-F238E27FC236}">
                <a16:creationId xmlns:a16="http://schemas.microsoft.com/office/drawing/2014/main" id="{287196A5-D6D8-41FA-AA85-E3857E199C8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58289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To pass more specific object to method</a:t>
            </a:r>
            <a:endParaRPr lang="bg-BG" dirty="0">
              <a:solidFill>
                <a:schemeClr val="tx1">
                  <a:lumMod val="40000"/>
                  <a:lumOff val="60000"/>
                </a:schemeClr>
              </a:solidFill>
            </a:endParaRPr>
          </a:p>
        </p:txBody>
      </p:sp>
      <p:sp>
        <p:nvSpPr>
          <p:cNvPr id="5" name="Slide Number Placeholder 4"/>
          <p:cNvSpPr>
            <a:spLocks noGrp="1"/>
          </p:cNvSpPr>
          <p:nvPr>
            <p:ph type="sldNum" sz="quarter" idx="11"/>
          </p:nvPr>
        </p:nvSpPr>
        <p:spPr/>
        <p:txBody>
          <a:bodyPr/>
          <a:lstStyle/>
          <a:p>
            <a:fld id="{3EBA5BD7-F043-4D1B-AA17-CD412FC534DE}" type="slidenum">
              <a:rPr lang="en-US" smtClean="0"/>
              <a:pPr/>
              <a:t>11</a:t>
            </a:fld>
            <a:endParaRPr lang="en-US" dirty="0"/>
          </a:p>
        </p:txBody>
      </p:sp>
      <p:sp>
        <p:nvSpPr>
          <p:cNvPr id="6" name="Footer Placeholder">
            <a:extLst>
              <a:ext uri="{FF2B5EF4-FFF2-40B4-BE49-F238E27FC236}">
                <a16:creationId xmlns:a16="http://schemas.microsoft.com/office/drawing/2014/main" id="{630480DD-84F0-4E13-B425-827648F2C0A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24719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12</a:t>
            </a:fld>
            <a:endParaRPr lang="en-US" dirty="0"/>
          </a:p>
        </p:txBody>
      </p:sp>
      <p:sp>
        <p:nvSpPr>
          <p:cNvPr id="6" name="Footer Placeholder">
            <a:extLst>
              <a:ext uri="{FF2B5EF4-FFF2-40B4-BE49-F238E27FC236}">
                <a16:creationId xmlns:a16="http://schemas.microsoft.com/office/drawing/2014/main" id="{4AE1705F-46DB-4649-A58F-1A4F58C9D632}"/>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15616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a:extLst>
              <a:ext uri="{FF2B5EF4-FFF2-40B4-BE49-F238E27FC236}">
                <a16:creationId xmlns:a16="http://schemas.microsoft.com/office/drawing/2014/main" id="{C4FF6EC8-87AB-48E7-8ABB-3651DD34FF35}"/>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5377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14</a:t>
            </a:fld>
            <a:endParaRPr lang="en-US" dirty="0">
              <a:solidFill>
                <a:prstClr val="black"/>
              </a:solidFill>
            </a:endParaRPr>
          </a:p>
        </p:txBody>
      </p:sp>
      <p:sp>
        <p:nvSpPr>
          <p:cNvPr id="6" name="Footer Placeholder">
            <a:extLst>
              <a:ext uri="{FF2B5EF4-FFF2-40B4-BE49-F238E27FC236}">
                <a16:creationId xmlns:a16="http://schemas.microsoft.com/office/drawing/2014/main" id="{B0983D8D-C812-4A51-B074-AB19C493C44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58268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15</a:t>
            </a:fld>
            <a:endParaRPr lang="en-US" dirty="0"/>
          </a:p>
        </p:txBody>
      </p:sp>
      <p:sp>
        <p:nvSpPr>
          <p:cNvPr id="6" name="Footer Placeholder">
            <a:extLst>
              <a:ext uri="{FF2B5EF4-FFF2-40B4-BE49-F238E27FC236}">
                <a16:creationId xmlns:a16="http://schemas.microsoft.com/office/drawing/2014/main" id="{413D1452-597B-48A7-982E-220BA3F3FCE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0202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63859A9D-F78F-4026-854D-DBFD00DF27F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27886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7131C5E-1E6B-46FF-9756-44B6556E2A79}" type="slidenum">
              <a:rPr lang="en-US"/>
              <a:pPr/>
              <a:t>3</a:t>
            </a:fld>
            <a:r>
              <a:rPr lang="en-US" dirty="0"/>
              <a:t>##</a:t>
            </a:r>
          </a:p>
        </p:txBody>
      </p:sp>
      <p:sp>
        <p:nvSpPr>
          <p:cNvPr id="1234946" name="Rectangle 2"/>
          <p:cNvSpPr>
            <a:spLocks noGrp="1" noRot="1" noChangeAspect="1" noChangeArrowheads="1" noTextEdit="1"/>
          </p:cNvSpPr>
          <p:nvPr>
            <p:ph type="sldImg"/>
          </p:nvPr>
        </p:nvSpPr>
        <p:spPr>
          <a:xfrm>
            <a:off x="382588" y="685800"/>
            <a:ext cx="6092825" cy="3429000"/>
          </a:xfrm>
          <a:ln/>
        </p:spPr>
      </p:sp>
      <p:sp>
        <p:nvSpPr>
          <p:cNvPr id="1234947" name="Rectangle 3"/>
          <p:cNvSpPr>
            <a:spLocks noGrp="1" noChangeArrowheads="1"/>
          </p:cNvSpPr>
          <p:nvPr>
            <p:ph type="body" idx="1"/>
          </p:nvPr>
        </p:nvSpPr>
        <p:spPr/>
        <p:txBody>
          <a:bodyPr/>
          <a:lstStyle/>
          <a:p>
            <a:endParaRPr lang="bg-BG"/>
          </a:p>
        </p:txBody>
      </p:sp>
      <p:sp>
        <p:nvSpPr>
          <p:cNvPr id="6" name="Footer Placeholder">
            <a:extLst>
              <a:ext uri="{FF2B5EF4-FFF2-40B4-BE49-F238E27FC236}">
                <a16:creationId xmlns:a16="http://schemas.microsoft.com/office/drawing/2014/main" id="{3D9B72DE-9999-419D-91E2-3F93DEC7CC9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95330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4</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4</a:t>
            </a:fld>
            <a:r>
              <a:rPr lang="en-US" sz="1000" i="1" dirty="0"/>
              <a:t>##</a:t>
            </a:r>
            <a:endParaRPr lang="en-US" sz="1200" i="1" dirty="0"/>
          </a:p>
        </p:txBody>
      </p:sp>
      <p:sp>
        <p:nvSpPr>
          <p:cNvPr id="10" name="Footer Placeholder">
            <a:extLst>
              <a:ext uri="{FF2B5EF4-FFF2-40B4-BE49-F238E27FC236}">
                <a16:creationId xmlns:a16="http://schemas.microsoft.com/office/drawing/2014/main" id="{EDD2CCDF-683D-42C6-9E45-0C61639120F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70775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5</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5</a:t>
            </a:fld>
            <a:r>
              <a:rPr lang="en-US" sz="1000" i="1" dirty="0"/>
              <a:t>##</a:t>
            </a:r>
            <a:endParaRPr lang="en-US" sz="1200" i="1" dirty="0"/>
          </a:p>
        </p:txBody>
      </p:sp>
      <p:sp>
        <p:nvSpPr>
          <p:cNvPr id="10" name="Footer Placeholder">
            <a:extLst>
              <a:ext uri="{FF2B5EF4-FFF2-40B4-BE49-F238E27FC236}">
                <a16:creationId xmlns:a16="http://schemas.microsoft.com/office/drawing/2014/main" id="{F02E8342-1A91-4BCF-AA64-EF08389B3F2A}"/>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79227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To pass more specific object to method</a:t>
            </a:r>
            <a:endParaRPr lang="bg-BG" dirty="0">
              <a:solidFill>
                <a:schemeClr val="tx1">
                  <a:lumMod val="40000"/>
                  <a:lumOff val="60000"/>
                </a:schemeClr>
              </a:solidFill>
            </a:endParaRPr>
          </a:p>
        </p:txBody>
      </p:sp>
      <p:sp>
        <p:nvSpPr>
          <p:cNvPr id="5" name="Slide Number Placeholder 4"/>
          <p:cNvSpPr>
            <a:spLocks noGrp="1"/>
          </p:cNvSpPr>
          <p:nvPr>
            <p:ph type="sldNum" sz="quarter" idx="11"/>
          </p:nvPr>
        </p:nvSpPr>
        <p:spPr/>
        <p:txBody>
          <a:bodyPr/>
          <a:lstStyle/>
          <a:p>
            <a:fld id="{3EBA5BD7-F043-4D1B-AA17-CD412FC534DE}" type="slidenum">
              <a:rPr lang="en-US" smtClean="0"/>
              <a:pPr/>
              <a:t>6</a:t>
            </a:fld>
            <a:endParaRPr lang="en-US" dirty="0"/>
          </a:p>
        </p:txBody>
      </p:sp>
      <p:sp>
        <p:nvSpPr>
          <p:cNvPr id="6" name="Footer Placeholder">
            <a:extLst>
              <a:ext uri="{FF2B5EF4-FFF2-40B4-BE49-F238E27FC236}">
                <a16:creationId xmlns:a16="http://schemas.microsoft.com/office/drawing/2014/main" id="{FFE27B66-E6CC-40C9-A511-09796280161C}"/>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53804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7131C5E-1E6B-46FF-9756-44B6556E2A79}" type="slidenum">
              <a:rPr lang="en-US"/>
              <a:pPr/>
              <a:t>7</a:t>
            </a:fld>
            <a:r>
              <a:rPr lang="en-US" dirty="0"/>
              <a:t>##</a:t>
            </a:r>
          </a:p>
        </p:txBody>
      </p:sp>
      <p:sp>
        <p:nvSpPr>
          <p:cNvPr id="1234946" name="Rectangle 2"/>
          <p:cNvSpPr>
            <a:spLocks noGrp="1" noRot="1" noChangeAspect="1" noChangeArrowheads="1" noTextEdit="1"/>
          </p:cNvSpPr>
          <p:nvPr>
            <p:ph type="sldImg"/>
          </p:nvPr>
        </p:nvSpPr>
        <p:spPr>
          <a:xfrm>
            <a:off x="382588" y="685800"/>
            <a:ext cx="6092825" cy="3429000"/>
          </a:xfrm>
          <a:ln/>
        </p:spPr>
      </p:sp>
      <p:sp>
        <p:nvSpPr>
          <p:cNvPr id="1234947" name="Rectangle 3"/>
          <p:cNvSpPr>
            <a:spLocks noGrp="1" noChangeArrowheads="1"/>
          </p:cNvSpPr>
          <p:nvPr>
            <p:ph type="body" idx="1"/>
          </p:nvPr>
        </p:nvSpPr>
        <p:spPr/>
        <p:txBody>
          <a:bodyPr/>
          <a:lstStyle/>
          <a:p>
            <a:endParaRPr lang="bg-BG"/>
          </a:p>
        </p:txBody>
      </p:sp>
      <p:sp>
        <p:nvSpPr>
          <p:cNvPr id="6" name="Footer Placeholder">
            <a:extLst>
              <a:ext uri="{FF2B5EF4-FFF2-40B4-BE49-F238E27FC236}">
                <a16:creationId xmlns:a16="http://schemas.microsoft.com/office/drawing/2014/main" id="{DBB04DB7-3790-41F0-A7E9-48D6EE66B95F}"/>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77251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8</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8</a:t>
            </a:fld>
            <a:r>
              <a:rPr lang="en-US" sz="1000" i="1" dirty="0"/>
              <a:t>##</a:t>
            </a:r>
            <a:endParaRPr lang="en-US" sz="1200" i="1" dirty="0"/>
          </a:p>
        </p:txBody>
      </p:sp>
      <p:sp>
        <p:nvSpPr>
          <p:cNvPr id="10" name="Footer Placeholder">
            <a:extLst>
              <a:ext uri="{FF2B5EF4-FFF2-40B4-BE49-F238E27FC236}">
                <a16:creationId xmlns:a16="http://schemas.microsoft.com/office/drawing/2014/main" id="{73403FE1-CFC5-46C6-A9DA-73B3F4F2B08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04077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9</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9</a:t>
            </a:fld>
            <a:r>
              <a:rPr lang="en-US" sz="1000" i="1" dirty="0"/>
              <a:t>##</a:t>
            </a:r>
            <a:endParaRPr lang="en-US" sz="1200" i="1" dirty="0"/>
          </a:p>
        </p:txBody>
      </p:sp>
      <p:sp>
        <p:nvSpPr>
          <p:cNvPr id="10" name="Footer Placeholder">
            <a:extLst>
              <a:ext uri="{FF2B5EF4-FFF2-40B4-BE49-F238E27FC236}">
                <a16:creationId xmlns:a16="http://schemas.microsoft.com/office/drawing/2014/main" id="{53A1F26A-6055-4B38-8678-5F12CF5BE60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700574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it-kariera.mon.bg/e-lear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creativecommons.org/licenses/by-nc-sa/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softuni.foundation/" TargetMode="External"/><Relationship Id="rId10" Type="http://schemas.openxmlformats.org/officeDocument/2006/relationships/image" Target="../media/image16.jpeg"/><Relationship Id="rId4" Type="http://schemas.openxmlformats.org/officeDocument/2006/relationships/image" Target="../media/image13.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2665412" y="762000"/>
            <a:ext cx="8900899" cy="1828800"/>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Презареждане и презаписване на методи</a:t>
            </a:r>
            <a:endParaRPr lang="en-US"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558" y="3735977"/>
            <a:ext cx="4652811" cy="2543175"/>
          </a:xfrm>
          <a:prstGeom prst="rect">
            <a:avLst/>
          </a:prstGeom>
        </p:spPr>
      </p:pic>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399660" cy="2524722"/>
            <a:chOff x="745783" y="3624633"/>
            <a:chExt cx="5399660"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433389" y="3706052"/>
              <a:ext cx="712054"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ООП</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5"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6"/>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7"/>
                </a:rPr>
                <a:t>https://it-kariera.mon.bg/e-learning/</a:t>
              </a:r>
              <a:endParaRPr lang="en-GB"/>
            </a:p>
          </p:txBody>
        </p:sp>
      </p:grpSp>
    </p:spTree>
    <p:extLst>
      <p:ext uri="{BB962C8B-B14F-4D97-AF65-F5344CB8AC3E}">
        <p14:creationId xmlns:p14="http://schemas.microsoft.com/office/powerpoint/2010/main" val="211461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Решение</a:t>
            </a:r>
            <a:r>
              <a:rPr lang="en-US" sz="4000" dirty="0"/>
              <a:t>: </a:t>
            </a:r>
            <a:r>
              <a:rPr lang="bg-BG" sz="4000" dirty="0"/>
              <a:t>Животни</a:t>
            </a:r>
            <a:r>
              <a:rPr lang="en-US" sz="4000" dirty="0"/>
              <a:t> (2)</a:t>
            </a:r>
            <a:endParaRPr lang="bg-BG" sz="4000" dirty="0"/>
          </a:p>
        </p:txBody>
      </p:sp>
      <p:sp>
        <p:nvSpPr>
          <p:cNvPr id="11" name="Text Placeholder 5"/>
          <p:cNvSpPr txBox="1">
            <a:spLocks/>
          </p:cNvSpPr>
          <p:nvPr/>
        </p:nvSpPr>
        <p:spPr>
          <a:xfrm>
            <a:off x="384014" y="974539"/>
            <a:ext cx="11182398" cy="5746940"/>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solidFill>
                  <a:schemeClr val="accent1">
                    <a:lumMod val="20000"/>
                    <a:lumOff val="80000"/>
                  </a:schemeClr>
                </a:solidFill>
              </a:rPr>
              <a:t>public class Dog : Animal</a:t>
            </a:r>
          </a:p>
          <a:p>
            <a:r>
              <a:rPr lang="en-US" sz="2800" dirty="0">
                <a:solidFill>
                  <a:schemeClr val="accent1">
                    <a:lumMod val="20000"/>
                    <a:lumOff val="80000"/>
                  </a:schemeClr>
                </a:solidFill>
              </a:rPr>
              <a:t>{</a:t>
            </a:r>
          </a:p>
          <a:p>
            <a:r>
              <a:rPr lang="en-US" sz="2800" dirty="0">
                <a:solidFill>
                  <a:schemeClr val="accent1">
                    <a:lumMod val="20000"/>
                    <a:lumOff val="80000"/>
                  </a:schemeClr>
                </a:solidFill>
              </a:rPr>
              <a:t>  public Dog(string name, string favouriteFood)</a:t>
            </a:r>
          </a:p>
          <a:p>
            <a:r>
              <a:rPr lang="en-US" sz="2800" dirty="0">
                <a:solidFill>
                  <a:schemeClr val="accent1">
                    <a:lumMod val="20000"/>
                    <a:lumOff val="80000"/>
                  </a:schemeClr>
                </a:solidFill>
              </a:rPr>
              <a:t>  {</a:t>
            </a:r>
          </a:p>
          <a:p>
            <a:r>
              <a:rPr lang="en-US" sz="2800" dirty="0">
                <a:solidFill>
                  <a:schemeClr val="accent1">
                    <a:lumMod val="20000"/>
                    <a:lumOff val="80000"/>
                  </a:schemeClr>
                </a:solidFill>
              </a:rPr>
              <a:t>    this.Name = name;</a:t>
            </a:r>
          </a:p>
          <a:p>
            <a:r>
              <a:rPr lang="en-US" sz="2800" dirty="0">
                <a:solidFill>
                  <a:schemeClr val="accent1">
                    <a:lumMod val="20000"/>
                    <a:lumOff val="80000"/>
                  </a:schemeClr>
                </a:solidFill>
              </a:rPr>
              <a:t>    this.FavouriteFood = favouriteFood;</a:t>
            </a:r>
          </a:p>
          <a:p>
            <a:r>
              <a:rPr lang="en-US" sz="2800" dirty="0">
                <a:solidFill>
                  <a:schemeClr val="accent1">
                    <a:lumMod val="20000"/>
                    <a:lumOff val="80000"/>
                  </a:schemeClr>
                </a:solidFill>
              </a:rPr>
              <a:t>  }</a:t>
            </a:r>
          </a:p>
          <a:p>
            <a:r>
              <a:rPr lang="en-US" sz="2800" dirty="0">
                <a:solidFill>
                  <a:schemeClr val="accent1">
                    <a:lumMod val="20000"/>
                    <a:lumOff val="80000"/>
                  </a:schemeClr>
                </a:solidFill>
              </a:rPr>
              <a:t>  public override string ExplainMyself()</a:t>
            </a:r>
          </a:p>
          <a:p>
            <a:r>
              <a:rPr lang="en-US" sz="2800" dirty="0">
                <a:solidFill>
                  <a:schemeClr val="accent1">
                    <a:lumMod val="20000"/>
                    <a:lumOff val="80000"/>
                  </a:schemeClr>
                </a:solidFill>
              </a:rPr>
              <a:t>  {</a:t>
            </a:r>
          </a:p>
          <a:p>
            <a:r>
              <a:rPr lang="en-US" sz="2800" dirty="0">
                <a:solidFill>
                  <a:schemeClr val="accent1">
                    <a:lumMod val="20000"/>
                    <a:lumOff val="80000"/>
                  </a:schemeClr>
                </a:solidFill>
              </a:rPr>
              <a:t>    return base.ExplainMyself() + Environment.NewLine + </a:t>
            </a:r>
          </a:p>
          <a:p>
            <a:r>
              <a:rPr lang="en-US" sz="2800" dirty="0">
                <a:solidFill>
                  <a:schemeClr val="accent1">
                    <a:lumMod val="20000"/>
                    <a:lumOff val="80000"/>
                  </a:schemeClr>
                </a:solidFill>
              </a:rPr>
              <a:t>    </a:t>
            </a:r>
            <a:r>
              <a:rPr lang="bg-BG" sz="2800" dirty="0">
                <a:solidFill>
                  <a:schemeClr val="accent1">
                    <a:lumMod val="20000"/>
                    <a:lumOff val="80000"/>
                  </a:schemeClr>
                </a:solidFill>
              </a:rPr>
              <a:t>  </a:t>
            </a:r>
            <a:r>
              <a:rPr lang="en-US" sz="2800" dirty="0">
                <a:solidFill>
                  <a:schemeClr val="accent1">
                    <a:lumMod val="20000"/>
                    <a:lumOff val="80000"/>
                  </a:schemeClr>
                </a:solidFill>
              </a:rPr>
              <a:t>"DJAAF";</a:t>
            </a:r>
          </a:p>
          <a:p>
            <a:r>
              <a:rPr lang="en-US" sz="2800" dirty="0">
                <a:solidFill>
                  <a:schemeClr val="accent1">
                    <a:lumMod val="20000"/>
                    <a:lumOff val="80000"/>
                  </a:schemeClr>
                </a:solidFill>
              </a:rPr>
              <a:t>  }</a:t>
            </a:r>
          </a:p>
          <a:p>
            <a:r>
              <a:rPr lang="en-US" sz="2800" dirty="0">
                <a:solidFill>
                  <a:schemeClr val="accent1">
                    <a:lumMod val="20000"/>
                    <a:lumOff val="80000"/>
                  </a:schemeClr>
                </a:solidFill>
              </a:rPr>
              <a:t>}</a:t>
            </a:r>
          </a:p>
        </p:txBody>
      </p:sp>
      <p:sp>
        <p:nvSpPr>
          <p:cNvPr id="6" name="Slide Number Placeholder">
            <a:extLst>
              <a:ext uri="{FF2B5EF4-FFF2-40B4-BE49-F238E27FC236}">
                <a16:creationId xmlns:a16="http://schemas.microsoft.com/office/drawing/2014/main" id="{DC8A90CD-4326-4712-B30F-5A22596F951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10439879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Bef>
                <a:spcPts val="1200"/>
              </a:spcBef>
            </a:pPr>
            <a:r>
              <a:rPr lang="bg-BG" dirty="0">
                <a:solidFill>
                  <a:schemeClr val="tx2">
                    <a:lumMod val="75000"/>
                  </a:schemeClr>
                </a:solidFill>
              </a:rPr>
              <a:t>Презаписването </a:t>
            </a:r>
            <a:r>
              <a:rPr lang="bg-BG" dirty="0"/>
              <a:t>може да се случи в </a:t>
            </a:r>
            <a:r>
              <a:rPr lang="bg-BG" dirty="0">
                <a:solidFill>
                  <a:schemeClr val="tx2">
                    <a:lumMod val="75000"/>
                  </a:schemeClr>
                </a:solidFill>
              </a:rPr>
              <a:t>подкласовете</a:t>
            </a:r>
            <a:r>
              <a:rPr lang="en-US" dirty="0">
                <a:solidFill>
                  <a:schemeClr val="tx2">
                    <a:lumMod val="75000"/>
                  </a:schemeClr>
                </a:solidFill>
              </a:rPr>
              <a:t>.</a:t>
            </a:r>
          </a:p>
          <a:p>
            <a:pPr>
              <a:spcBef>
                <a:spcPts val="1200"/>
              </a:spcBef>
            </a:pPr>
            <a:r>
              <a:rPr lang="bg-BG" dirty="0">
                <a:solidFill>
                  <a:schemeClr val="tx2">
                    <a:lumMod val="75000"/>
                  </a:schemeClr>
                </a:solidFill>
              </a:rPr>
              <a:t>Параметрите </a:t>
            </a:r>
            <a:r>
              <a:rPr lang="bg-BG" dirty="0"/>
              <a:t>трябва да са</a:t>
            </a:r>
            <a:r>
              <a:rPr lang="en-US" dirty="0"/>
              <a:t> </a:t>
            </a:r>
            <a:r>
              <a:rPr lang="bg-BG" dirty="0">
                <a:solidFill>
                  <a:schemeClr val="tx2">
                    <a:lumMod val="75000"/>
                  </a:schemeClr>
                </a:solidFill>
              </a:rPr>
              <a:t>същите</a:t>
            </a:r>
            <a:r>
              <a:rPr lang="en-US" dirty="0"/>
              <a:t> </a:t>
            </a:r>
            <a:r>
              <a:rPr lang="bg-BG" dirty="0"/>
              <a:t>като тези на</a:t>
            </a:r>
            <a:r>
              <a:rPr lang="en-US" dirty="0"/>
              <a:t> </a:t>
            </a:r>
            <a:r>
              <a:rPr lang="bg-BG" dirty="0">
                <a:solidFill>
                  <a:schemeClr val="tx2">
                    <a:lumMod val="75000"/>
                  </a:schemeClr>
                </a:solidFill>
              </a:rPr>
              <a:t>родителския метод</a:t>
            </a:r>
            <a:endParaRPr lang="en-US" dirty="0">
              <a:solidFill>
                <a:schemeClr val="tx2">
                  <a:lumMod val="75000"/>
                </a:schemeClr>
              </a:solidFill>
            </a:endParaRPr>
          </a:p>
          <a:p>
            <a:pPr>
              <a:spcBef>
                <a:spcPts val="1200"/>
              </a:spcBef>
            </a:pPr>
            <a:r>
              <a:rPr lang="bg-BG" dirty="0"/>
              <a:t>Презаписващият метод трябва да има </a:t>
            </a:r>
            <a:r>
              <a:rPr lang="bg-BG" dirty="0">
                <a:solidFill>
                  <a:schemeClr val="tx2">
                    <a:lumMod val="75000"/>
                  </a:schemeClr>
                </a:solidFill>
              </a:rPr>
              <a:t>същия тип на връщана стойност</a:t>
            </a:r>
            <a:endParaRPr lang="en-US" dirty="0">
              <a:solidFill>
                <a:schemeClr val="tx2">
                  <a:lumMod val="75000"/>
                </a:schemeClr>
              </a:solidFill>
            </a:endParaRPr>
          </a:p>
          <a:p>
            <a:pPr>
              <a:spcBef>
                <a:spcPts val="1200"/>
              </a:spcBef>
            </a:pPr>
            <a:r>
              <a:rPr lang="bg-BG" dirty="0">
                <a:solidFill>
                  <a:schemeClr val="tx2">
                    <a:lumMod val="75000"/>
                  </a:schemeClr>
                </a:solidFill>
              </a:rPr>
              <a:t>Модификатора за достъп</a:t>
            </a:r>
            <a:r>
              <a:rPr lang="bg-BG" dirty="0"/>
              <a:t> не може да бъде </a:t>
            </a:r>
            <a:r>
              <a:rPr lang="bg-BG" dirty="0">
                <a:solidFill>
                  <a:schemeClr val="tx2">
                    <a:lumMod val="75000"/>
                  </a:schemeClr>
                </a:solidFill>
              </a:rPr>
              <a:t>по-ограничаващ</a:t>
            </a:r>
            <a:endParaRPr lang="en-US" dirty="0">
              <a:solidFill>
                <a:schemeClr val="tx2">
                  <a:lumMod val="75000"/>
                </a:schemeClr>
              </a:solidFill>
            </a:endParaRPr>
          </a:p>
          <a:p>
            <a:pPr>
              <a:spcBef>
                <a:spcPts val="1200"/>
              </a:spcBef>
            </a:pPr>
            <a:r>
              <a:rPr lang="en-US" dirty="0"/>
              <a:t>M</a:t>
            </a:r>
            <a:r>
              <a:rPr lang="bg-BG" dirty="0"/>
              <a:t>етоди дефинирани като</a:t>
            </a:r>
            <a:r>
              <a:rPr lang="en-US" dirty="0"/>
              <a:t> </a:t>
            </a:r>
            <a:r>
              <a:rPr lang="en-US" dirty="0">
                <a:solidFill>
                  <a:schemeClr val="tx2">
                    <a:lumMod val="75000"/>
                  </a:schemeClr>
                </a:solidFill>
              </a:rPr>
              <a:t>private </a:t>
            </a:r>
            <a:r>
              <a:rPr lang="bg-BG" dirty="0">
                <a:solidFill>
                  <a:schemeClr val="tx2">
                    <a:lumMod val="75000"/>
                  </a:schemeClr>
                </a:solidFill>
              </a:rPr>
              <a:t>и</a:t>
            </a:r>
            <a:r>
              <a:rPr lang="en-US" dirty="0">
                <a:solidFill>
                  <a:schemeClr val="tx2">
                    <a:lumMod val="75000"/>
                  </a:schemeClr>
                </a:solidFill>
              </a:rPr>
              <a:t> static</a:t>
            </a:r>
            <a:r>
              <a:rPr lang="bg-BG" dirty="0">
                <a:solidFill>
                  <a:schemeClr val="tx2">
                    <a:lumMod val="75000"/>
                  </a:schemeClr>
                </a:solidFill>
              </a:rPr>
              <a:t> НЕ</a:t>
            </a:r>
            <a:r>
              <a:rPr lang="en-US" dirty="0">
                <a:solidFill>
                  <a:schemeClr val="tx2">
                    <a:lumMod val="75000"/>
                  </a:schemeClr>
                </a:solidFill>
              </a:rPr>
              <a:t> </a:t>
            </a:r>
            <a:r>
              <a:rPr lang="bg-BG" dirty="0"/>
              <a:t>могат да бъдат презаписани</a:t>
            </a:r>
            <a:endParaRPr lang="en-US" dirty="0"/>
          </a:p>
          <a:p>
            <a:pPr>
              <a:spcBef>
                <a:spcPts val="1200"/>
              </a:spcBef>
            </a:pPr>
            <a:r>
              <a:rPr lang="bg-BG" dirty="0"/>
              <a:t>Презаписващият метод </a:t>
            </a:r>
            <a:r>
              <a:rPr lang="bg-BG" dirty="0">
                <a:solidFill>
                  <a:schemeClr val="tx2">
                    <a:lumMod val="75000"/>
                  </a:schemeClr>
                </a:solidFill>
              </a:rPr>
              <a:t>не трябва</a:t>
            </a:r>
            <a:r>
              <a:rPr lang="en-US" dirty="0">
                <a:solidFill>
                  <a:schemeClr val="tx2">
                    <a:lumMod val="75000"/>
                  </a:schemeClr>
                </a:solidFill>
              </a:rPr>
              <a:t> </a:t>
            </a:r>
            <a:r>
              <a:rPr lang="bg-BG" dirty="0"/>
              <a:t>да хвърля нови или по-широко</a:t>
            </a:r>
            <a:r>
              <a:rPr lang="en-US" dirty="0"/>
              <a:t> </a:t>
            </a:r>
            <a:r>
              <a:rPr lang="bg-BG" dirty="0">
                <a:solidFill>
                  <a:schemeClr val="tx2">
                    <a:lumMod val="75000"/>
                  </a:schemeClr>
                </a:solidFill>
              </a:rPr>
              <a:t>проверяеми изключения</a:t>
            </a:r>
            <a:r>
              <a:rPr lang="en-US" dirty="0">
                <a:solidFill>
                  <a:schemeClr val="tx2">
                    <a:lumMod val="75000"/>
                  </a:schemeClr>
                </a:solidFill>
              </a:rPr>
              <a:t>.</a:t>
            </a:r>
          </a:p>
        </p:txBody>
      </p:sp>
      <p:sp>
        <p:nvSpPr>
          <p:cNvPr id="4" name="Title 3"/>
          <p:cNvSpPr>
            <a:spLocks noGrp="1"/>
          </p:cNvSpPr>
          <p:nvPr>
            <p:ph type="title"/>
          </p:nvPr>
        </p:nvSpPr>
        <p:spPr/>
        <p:txBody>
          <a:bodyPr/>
          <a:lstStyle/>
          <a:p>
            <a:r>
              <a:rPr lang="bg-BG" noProof="1"/>
              <a:t>Правила за презаписване на методи</a:t>
            </a:r>
            <a:endParaRPr lang="en-US" dirty="0"/>
          </a:p>
        </p:txBody>
      </p:sp>
      <p:sp>
        <p:nvSpPr>
          <p:cNvPr id="5" name="Slide Number Placeholder">
            <a:extLst>
              <a:ext uri="{FF2B5EF4-FFF2-40B4-BE49-F238E27FC236}">
                <a16:creationId xmlns:a16="http://schemas.microsoft.com/office/drawing/2014/main" id="{EC40C984-052A-4A2B-B005-7AC63E6DFF63}"/>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24856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84" y="5011645"/>
            <a:ext cx="9806728" cy="774883"/>
          </a:xfrm>
        </p:spPr>
        <p:txBody>
          <a:bodyPr/>
          <a:lstStyle/>
          <a:p>
            <a:pPr>
              <a:lnSpc>
                <a:spcPts val="5400"/>
              </a:lnSpc>
            </a:pPr>
            <a:r>
              <a:rPr lang="bg-BG"/>
              <a:t>Презареждане и презаписване</a:t>
            </a:r>
            <a:endParaRPr lang="en-US" dirty="0"/>
          </a:p>
        </p:txBody>
      </p:sp>
      <p:sp>
        <p:nvSpPr>
          <p:cNvPr id="3" name="Subtitle 2"/>
          <p:cNvSpPr>
            <a:spLocks noGrp="1"/>
          </p:cNvSpPr>
          <p:nvPr>
            <p:ph type="body" idx="1"/>
          </p:nvPr>
        </p:nvSpPr>
        <p:spPr>
          <a:xfrm>
            <a:off x="1012084" y="5831062"/>
            <a:ext cx="9806728" cy="719034"/>
          </a:xfrm>
        </p:spPr>
        <p:txBody>
          <a:bodyPr/>
          <a:lstStyle/>
          <a:p>
            <a:r>
              <a:rPr lang="bg-BG" dirty="0"/>
              <a:t>Лаб</a:t>
            </a:r>
            <a:endParaRPr lang="en-US" dirty="0"/>
          </a:p>
        </p:txBody>
      </p:sp>
      <p:pic>
        <p:nvPicPr>
          <p:cNvPr id="6" name="Picture 5"/>
          <p:cNvPicPr>
            <a:picLocks noChangeAspect="1"/>
          </p:cNvPicPr>
          <p:nvPr/>
        </p:nvPicPr>
        <p:blipFill>
          <a:blip r:embed="rId3"/>
          <a:stretch>
            <a:fillRect/>
          </a:stretch>
        </p:blipFill>
        <p:spPr>
          <a:xfrm>
            <a:off x="4018186" y="941696"/>
            <a:ext cx="3524026" cy="3637568"/>
          </a:xfrm>
          <a:prstGeom prst="rect">
            <a:avLst/>
          </a:prstGeom>
        </p:spPr>
      </p:pic>
      <p:sp>
        <p:nvSpPr>
          <p:cNvPr id="5" name="Slide Number Placeholder">
            <a:extLst>
              <a:ext uri="{FF2B5EF4-FFF2-40B4-BE49-F238E27FC236}">
                <a16:creationId xmlns:a16="http://schemas.microsoft.com/office/drawing/2014/main" id="{F6A8C41A-1C89-4AD4-9AA4-CB2052BA9291}"/>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57814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2" y="1151121"/>
            <a:ext cx="11804821" cy="5570355"/>
          </a:xfrm>
        </p:spPr>
        <p:txBody>
          <a:bodyPr>
            <a:noAutofit/>
          </a:bodyPr>
          <a:lstStyle/>
          <a:p>
            <a:pPr>
              <a:lnSpc>
                <a:spcPct val="100000"/>
              </a:lnSpc>
              <a:spcBef>
                <a:spcPts val="0"/>
              </a:spcBef>
            </a:pPr>
            <a:r>
              <a:rPr lang="bg-BG" sz="3600" dirty="0"/>
              <a:t>Какво е полиморфизъм?</a:t>
            </a:r>
            <a:endParaRPr lang="en-US" sz="3600" dirty="0"/>
          </a:p>
          <a:p>
            <a:pPr>
              <a:lnSpc>
                <a:spcPct val="100000"/>
              </a:lnSpc>
              <a:spcBef>
                <a:spcPts val="0"/>
              </a:spcBef>
            </a:pPr>
            <a:r>
              <a:rPr lang="bg-BG" sz="3600" dirty="0"/>
              <a:t>Видове полиморфизъм</a:t>
            </a:r>
            <a:endParaRPr lang="en-US" sz="3600" dirty="0"/>
          </a:p>
          <a:p>
            <a:pPr lvl="1">
              <a:lnSpc>
                <a:spcPct val="100000"/>
              </a:lnSpc>
              <a:spcBef>
                <a:spcPts val="0"/>
              </a:spcBef>
            </a:pPr>
            <a:r>
              <a:rPr lang="bg-BG" dirty="0"/>
              <a:t>Статичен (по време на компилиране)</a:t>
            </a:r>
            <a:endParaRPr lang="en-US" dirty="0"/>
          </a:p>
          <a:p>
            <a:pPr lvl="1">
              <a:lnSpc>
                <a:spcPct val="100000"/>
              </a:lnSpc>
              <a:spcBef>
                <a:spcPts val="0"/>
              </a:spcBef>
            </a:pPr>
            <a:r>
              <a:rPr lang="bg-BG" dirty="0"/>
              <a:t>Динамичен (по време на изпълнение)</a:t>
            </a:r>
            <a:endParaRPr lang="en-US" dirty="0"/>
          </a:p>
          <a:p>
            <a:pPr>
              <a:lnSpc>
                <a:spcPct val="100000"/>
              </a:lnSpc>
              <a:spcBef>
                <a:spcPts val="0"/>
              </a:spcBef>
            </a:pPr>
            <a:r>
              <a:rPr lang="bg-BG" sz="3600" dirty="0"/>
              <a:t>Презареждане на методи</a:t>
            </a:r>
            <a:endParaRPr lang="en-US" sz="3600" dirty="0"/>
          </a:p>
          <a:p>
            <a:pPr>
              <a:lnSpc>
                <a:spcPct val="100000"/>
              </a:lnSpc>
              <a:spcBef>
                <a:spcPts val="0"/>
              </a:spcBef>
            </a:pPr>
            <a:r>
              <a:rPr lang="bg-BG" sz="3600" dirty="0"/>
              <a:t>Презаписване на методи</a:t>
            </a:r>
            <a:endParaRPr lang="en-US" sz="3600" dirty="0"/>
          </a:p>
          <a:p>
            <a:pPr marL="0" indent="0">
              <a:lnSpc>
                <a:spcPct val="110000"/>
              </a:lnSpc>
              <a:buNone/>
            </a:pPr>
            <a:endParaRPr lang="bg-BG" sz="3200" dirty="0">
              <a:solidFill>
                <a:schemeClr val="tx2">
                  <a:lumMod val="75000"/>
                </a:schemeClr>
              </a:solidFill>
            </a:endParaRPr>
          </a:p>
        </p:txBody>
      </p:sp>
      <p:sp>
        <p:nvSpPr>
          <p:cNvPr id="4" name="Title 3"/>
          <p:cNvSpPr>
            <a:spLocks noGrp="1"/>
          </p:cNvSpPr>
          <p:nvPr>
            <p:ph type="title"/>
          </p:nvPr>
        </p:nvSpPr>
        <p:spPr/>
        <p:txBody>
          <a:bodyPr>
            <a:normAutofit/>
          </a:bodyPr>
          <a:lstStyle/>
          <a:p>
            <a:r>
              <a:rPr lang="bg-BG" dirty="0"/>
              <a:t>Какво научихме днес?</a:t>
            </a:r>
            <a:endParaRPr lang="en-US" dirty="0"/>
          </a:p>
        </p:txBody>
      </p:sp>
      <p:pic>
        <p:nvPicPr>
          <p:cNvPr id="7" name="Picture 2" descr="C:\Users\Ivan\Desktop\elements_presentations\summary_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412" y="1375553"/>
            <a:ext cx="3178806" cy="235824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a:extLst>
              <a:ext uri="{FF2B5EF4-FFF2-40B4-BE49-F238E27FC236}">
                <a16:creationId xmlns:a16="http://schemas.microsoft.com/office/drawing/2014/main" id="{60F362EB-262B-4391-A04D-200C0157A33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400078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bg-BG" dirty="0"/>
              <a:t>Презареждане и презаписване на методи</a:t>
            </a:r>
            <a:endParaRPr lang="en-US"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140460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4B3B4B05-D044-4559-BC57-739A7F8092B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346291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Съдържание</a:t>
            </a:r>
          </a:p>
        </p:txBody>
      </p:sp>
      <p:pic>
        <p:nvPicPr>
          <p:cNvPr id="7" name="Picture 6"/>
          <p:cNvPicPr>
            <a:picLocks noChangeAspect="1"/>
          </p:cNvPicPr>
          <p:nvPr/>
        </p:nvPicPr>
        <p:blipFill>
          <a:blip r:embed="rId3" cstate="print"/>
          <a:stretch>
            <a:fillRect/>
          </a:stretch>
        </p:blipFill>
        <p:spPr>
          <a:xfrm>
            <a:off x="8304212" y="2057400"/>
            <a:ext cx="3429001" cy="4421449"/>
          </a:xfrm>
          <a:prstGeom prst="rect">
            <a:avLst/>
          </a:prstGeom>
        </p:spPr>
      </p:pic>
      <p:sp>
        <p:nvSpPr>
          <p:cNvPr id="8" name="Rectangle 3"/>
          <p:cNvSpPr>
            <a:spLocks noGrp="1" noChangeArrowheads="1"/>
          </p:cNvSpPr>
          <p:nvPr>
            <p:ph idx="4294967295"/>
          </p:nvPr>
        </p:nvSpPr>
        <p:spPr>
          <a:xfrm>
            <a:off x="190413" y="1191467"/>
            <a:ext cx="11804822" cy="5530010"/>
          </a:xfrm>
        </p:spPr>
        <p:txBody>
          <a:bodyPr>
            <a:normAutofit/>
          </a:bodyPr>
          <a:lstStyle/>
          <a:p>
            <a:pPr marL="442913" indent="-442913">
              <a:lnSpc>
                <a:spcPct val="100000"/>
              </a:lnSpc>
              <a:spcBef>
                <a:spcPts val="500"/>
              </a:spcBef>
              <a:buFontTx/>
              <a:buAutoNum type="arabicPeriod"/>
            </a:pPr>
            <a:r>
              <a:rPr lang="bg-BG" dirty="0"/>
              <a:t>Презареждане</a:t>
            </a:r>
            <a:endParaRPr lang="en-US" dirty="0"/>
          </a:p>
          <a:p>
            <a:pPr marL="442913" indent="-442913">
              <a:lnSpc>
                <a:spcPct val="100000"/>
              </a:lnSpc>
              <a:spcBef>
                <a:spcPts val="500"/>
              </a:spcBef>
              <a:buFontTx/>
              <a:buAutoNum type="arabicPeriod"/>
            </a:pPr>
            <a:r>
              <a:rPr lang="bg-BG" dirty="0"/>
              <a:t>Презаписване</a:t>
            </a:r>
            <a:endParaRPr lang="en-US" dirty="0"/>
          </a:p>
        </p:txBody>
      </p:sp>
      <p:sp>
        <p:nvSpPr>
          <p:cNvPr id="6" name="Slide Number Placeholder">
            <a:extLst>
              <a:ext uri="{FF2B5EF4-FFF2-40B4-BE49-F238E27FC236}">
                <a16:creationId xmlns:a16="http://schemas.microsoft.com/office/drawing/2014/main" id="{AA038F29-7FBB-4179-8C0A-A7A59B1F4EB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2173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Grp="1" noChangeArrowheads="1"/>
          </p:cNvSpPr>
          <p:nvPr>
            <p:ph idx="1"/>
          </p:nvPr>
        </p:nvSpPr>
        <p:spPr/>
        <p:txBody>
          <a:bodyPr>
            <a:normAutofit/>
          </a:bodyPr>
          <a:lstStyle/>
          <a:p>
            <a:pPr>
              <a:lnSpc>
                <a:spcPct val="110000"/>
              </a:lnSpc>
            </a:pPr>
            <a:r>
              <a:rPr lang="bg-BG" dirty="0">
                <a:solidFill>
                  <a:schemeClr val="tx2">
                    <a:lumMod val="75000"/>
                  </a:schemeClr>
                </a:solidFill>
                <a:effectLst>
                  <a:outerShdw blurRad="38100" dist="38100" dir="2700000" algn="tl">
                    <a:srgbClr val="000000"/>
                  </a:outerShdw>
                </a:effectLst>
              </a:rPr>
              <a:t>Презареждане (</a:t>
            </a:r>
            <a:r>
              <a:rPr lang="en-US" dirty="0">
                <a:solidFill>
                  <a:schemeClr val="tx2">
                    <a:lumMod val="75000"/>
                  </a:schemeClr>
                </a:solidFill>
                <a:effectLst>
                  <a:outerShdw blurRad="38100" dist="38100" dir="2700000" algn="tl">
                    <a:srgbClr val="000000"/>
                  </a:outerShdw>
                </a:effectLst>
              </a:rPr>
              <a:t>overloading)</a:t>
            </a:r>
            <a:r>
              <a:rPr lang="bg-BG" dirty="0">
                <a:solidFill>
                  <a:schemeClr val="tx2">
                    <a:lumMod val="75000"/>
                  </a:schemeClr>
                </a:solidFill>
                <a:effectLst>
                  <a:outerShdw blurRad="38100" dist="38100" dir="2700000" algn="tl">
                    <a:srgbClr val="000000"/>
                  </a:outerShdw>
                </a:effectLst>
              </a:rPr>
              <a:t> </a:t>
            </a:r>
            <a:r>
              <a:rPr lang="en-US" dirty="0"/>
              <a:t>– </a:t>
            </a:r>
            <a:r>
              <a:rPr lang="bg-BG" dirty="0"/>
              <a:t>методи с едно и също име, но различни сигнатури.</a:t>
            </a:r>
          </a:p>
          <a:p>
            <a:pPr>
              <a:lnSpc>
                <a:spcPct val="110000"/>
              </a:lnSpc>
            </a:pPr>
            <a:r>
              <a:rPr lang="bg-BG" dirty="0"/>
              <a:t>При </a:t>
            </a:r>
            <a:r>
              <a:rPr lang="bg-BG" dirty="0">
                <a:solidFill>
                  <a:schemeClr val="tx2">
                    <a:lumMod val="75000"/>
                  </a:schemeClr>
                </a:solidFill>
                <a:effectLst>
                  <a:outerShdw blurRad="38100" dist="38100" dir="2700000" algn="tl">
                    <a:srgbClr val="000000"/>
                  </a:outerShdw>
                </a:effectLst>
              </a:rPr>
              <a:t>компилиране</a:t>
            </a:r>
            <a:r>
              <a:rPr lang="bg-BG" dirty="0"/>
              <a:t>, според подадените </a:t>
            </a:r>
            <a:r>
              <a:rPr lang="bg-BG" dirty="0">
                <a:solidFill>
                  <a:schemeClr val="tx2">
                    <a:lumMod val="75000"/>
                  </a:schemeClr>
                </a:solidFill>
                <a:effectLst>
                  <a:outerShdw blurRad="38100" dist="38100" dir="2700000" algn="tl">
                    <a:srgbClr val="000000"/>
                  </a:outerShdw>
                </a:effectLst>
              </a:rPr>
              <a:t>параметри</a:t>
            </a:r>
            <a:r>
              <a:rPr lang="bg-BG" dirty="0"/>
              <a:t> компилатора определя кой метод точно ще изпълни</a:t>
            </a:r>
            <a:endParaRPr lang="en-US" dirty="0"/>
          </a:p>
        </p:txBody>
      </p:sp>
      <p:sp>
        <p:nvSpPr>
          <p:cNvPr id="1233922" name="Rectangle 2"/>
          <p:cNvSpPr>
            <a:spLocks noGrp="1" noChangeArrowheads="1"/>
          </p:cNvSpPr>
          <p:nvPr>
            <p:ph type="title"/>
          </p:nvPr>
        </p:nvSpPr>
        <p:spPr/>
        <p:txBody>
          <a:bodyPr/>
          <a:lstStyle/>
          <a:p>
            <a:r>
              <a:rPr lang="bg-BG" dirty="0"/>
              <a:t>Презареждане на методи</a:t>
            </a:r>
          </a:p>
        </p:txBody>
      </p:sp>
      <p:sp>
        <p:nvSpPr>
          <p:cNvPr id="5" name="Slide Number Placeholder">
            <a:extLst>
              <a:ext uri="{FF2B5EF4-FFF2-40B4-BE49-F238E27FC236}">
                <a16:creationId xmlns:a16="http://schemas.microsoft.com/office/drawing/2014/main" id="{885A99D4-0149-4BE5-9C01-45DC9FB6298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6311563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a:t>
            </a:r>
            <a:r>
              <a:rPr lang="en-US" sz="4000" dirty="0"/>
              <a:t>: </a:t>
            </a:r>
            <a:r>
              <a:rPr lang="en-US" dirty="0" err="1"/>
              <a:t>MathOperation</a:t>
            </a:r>
            <a:endParaRPr lang="bg-BG" sz="4000" dirty="0"/>
          </a:p>
        </p:txBody>
      </p:sp>
      <p:sp>
        <p:nvSpPr>
          <p:cNvPr id="18" name="Rectangle 4"/>
          <p:cNvSpPr>
            <a:spLocks noChangeArrowheads="1"/>
          </p:cNvSpPr>
          <p:nvPr/>
        </p:nvSpPr>
        <p:spPr bwMode="auto">
          <a:xfrm>
            <a:off x="2002262" y="1579801"/>
            <a:ext cx="81843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algn="ctr" eaLnBrk="0" hangingPunct="0">
              <a:lnSpc>
                <a:spcPts val="3000"/>
              </a:lnSpc>
              <a:buClr>
                <a:schemeClr val="accent5">
                  <a:lumMod val="40000"/>
                  <a:lumOff val="60000"/>
                </a:schemeClr>
              </a:buClr>
              <a:buSzPct val="70000"/>
            </a:pPr>
            <a:r>
              <a:rPr lang="en-US" sz="2800" b="1" noProof="1">
                <a:latin typeface="Consolas" panose="020B0609020204030204" pitchFamily="49" charset="0"/>
              </a:rPr>
              <a:t>MathOperation</a:t>
            </a:r>
          </a:p>
        </p:txBody>
      </p:sp>
      <p:sp>
        <p:nvSpPr>
          <p:cNvPr id="19" name="Rectangle 18"/>
          <p:cNvSpPr>
            <a:spLocks noChangeArrowheads="1"/>
          </p:cNvSpPr>
          <p:nvPr/>
        </p:nvSpPr>
        <p:spPr bwMode="auto">
          <a:xfrm>
            <a:off x="2002262" y="2056855"/>
            <a:ext cx="8184300" cy="1246495"/>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+Add(int, int): int</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+Add(double, double, double): double</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+Add(decimal, decimal, decimal): decimal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697" y="4267200"/>
            <a:ext cx="6125430" cy="1314633"/>
          </a:xfrm>
          <a:prstGeom prst="rect">
            <a:avLst/>
          </a:prstGeom>
        </p:spPr>
      </p:pic>
      <p:sp>
        <p:nvSpPr>
          <p:cNvPr id="7" name="Slide Number Placeholder">
            <a:extLst>
              <a:ext uri="{FF2B5EF4-FFF2-40B4-BE49-F238E27FC236}">
                <a16:creationId xmlns:a16="http://schemas.microsoft.com/office/drawing/2014/main" id="{B5584AB9-B689-4A76-8C36-8D11256A6247}"/>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540059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Решение</a:t>
            </a:r>
            <a:r>
              <a:rPr lang="en-US" sz="4000" dirty="0"/>
              <a:t>: </a:t>
            </a:r>
            <a:r>
              <a:rPr lang="en-US" dirty="0" err="1"/>
              <a:t>MathOperation</a:t>
            </a:r>
            <a:endParaRPr lang="bg-BG" sz="4000" dirty="0"/>
          </a:p>
        </p:txBody>
      </p:sp>
      <p:sp>
        <p:nvSpPr>
          <p:cNvPr id="11" name="Text Placeholder 5"/>
          <p:cNvSpPr txBox="1">
            <a:spLocks/>
          </p:cNvSpPr>
          <p:nvPr/>
        </p:nvSpPr>
        <p:spPr>
          <a:xfrm>
            <a:off x="455612" y="1084747"/>
            <a:ext cx="11277600" cy="5316053"/>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t>public int Add(int a, int b)</a:t>
            </a:r>
          </a:p>
          <a:p>
            <a:r>
              <a:rPr lang="en-US" sz="2800" dirty="0"/>
              <a:t>{</a:t>
            </a:r>
          </a:p>
          <a:p>
            <a:r>
              <a:rPr lang="en-US" sz="2800" dirty="0"/>
              <a:t>  return a + b;</a:t>
            </a:r>
          </a:p>
          <a:p>
            <a:r>
              <a:rPr lang="en-US" sz="2800" dirty="0"/>
              <a:t>}</a:t>
            </a:r>
          </a:p>
          <a:p>
            <a:r>
              <a:rPr lang="en-US" sz="2800" dirty="0"/>
              <a:t>public double Add(double a, double b, double c)</a:t>
            </a:r>
          </a:p>
          <a:p>
            <a:r>
              <a:rPr lang="en-US" sz="2800" dirty="0"/>
              <a:t>{</a:t>
            </a:r>
          </a:p>
          <a:p>
            <a:r>
              <a:rPr lang="en-US" sz="2800" dirty="0"/>
              <a:t>  return a + b + c;</a:t>
            </a:r>
          </a:p>
          <a:p>
            <a:r>
              <a:rPr lang="en-US" sz="2800" dirty="0"/>
              <a:t>}</a:t>
            </a:r>
          </a:p>
          <a:p>
            <a:r>
              <a:rPr lang="en-US" sz="2800" dirty="0"/>
              <a:t>public decimal Add(decimal a, decimal b, decimal c)</a:t>
            </a:r>
          </a:p>
          <a:p>
            <a:r>
              <a:rPr lang="en-US" sz="2800" dirty="0"/>
              <a:t>{</a:t>
            </a:r>
          </a:p>
          <a:p>
            <a:r>
              <a:rPr lang="en-US" sz="2800" dirty="0"/>
              <a:t>  return a + b + c;</a:t>
            </a:r>
          </a:p>
          <a:p>
            <a:r>
              <a:rPr lang="en-US" sz="2800" dirty="0"/>
              <a:t>}</a:t>
            </a:r>
            <a:endParaRPr lang="en-US" sz="3200" dirty="0">
              <a:solidFill>
                <a:schemeClr val="accent1">
                  <a:lumMod val="20000"/>
                  <a:lumOff val="80000"/>
                </a:schemeClr>
              </a:solidFill>
            </a:endParaRPr>
          </a:p>
        </p:txBody>
      </p:sp>
      <p:sp>
        <p:nvSpPr>
          <p:cNvPr id="6" name="Slide Number Placeholder">
            <a:extLst>
              <a:ext uri="{FF2B5EF4-FFF2-40B4-BE49-F238E27FC236}">
                <a16:creationId xmlns:a16="http://schemas.microsoft.com/office/drawing/2014/main" id="{53904E97-D25F-4ACE-BD2F-82E0CDB76E11}"/>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9693810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Bef>
                <a:spcPts val="1800"/>
              </a:spcBef>
            </a:pPr>
            <a:r>
              <a:rPr lang="bg-BG" dirty="0">
                <a:solidFill>
                  <a:schemeClr val="tx2">
                    <a:lumMod val="75000"/>
                  </a:schemeClr>
                </a:solidFill>
              </a:rPr>
              <a:t>Презареждането</a:t>
            </a:r>
            <a:r>
              <a:rPr lang="en-US" dirty="0"/>
              <a:t> </a:t>
            </a:r>
            <a:r>
              <a:rPr lang="bg-BG" dirty="0"/>
              <a:t>може да се случи в </a:t>
            </a:r>
            <a:r>
              <a:rPr lang="bg-BG" dirty="0">
                <a:solidFill>
                  <a:schemeClr val="tx2">
                    <a:lumMod val="75000"/>
                  </a:schemeClr>
                </a:solidFill>
              </a:rPr>
              <a:t>същия клас</a:t>
            </a:r>
            <a:r>
              <a:rPr lang="en-US" dirty="0">
                <a:solidFill>
                  <a:schemeClr val="tx2">
                    <a:lumMod val="75000"/>
                  </a:schemeClr>
                </a:solidFill>
              </a:rPr>
              <a:t> </a:t>
            </a:r>
            <a:r>
              <a:rPr lang="bg-BG" dirty="0"/>
              <a:t>или в него</a:t>
            </a:r>
            <a:r>
              <a:rPr lang="en-US" dirty="0"/>
              <a:t> </a:t>
            </a:r>
            <a:r>
              <a:rPr lang="bg-BG" dirty="0">
                <a:solidFill>
                  <a:schemeClr val="tx2">
                    <a:lumMod val="75000"/>
                  </a:schemeClr>
                </a:solidFill>
              </a:rPr>
              <a:t>подклас</a:t>
            </a:r>
            <a:r>
              <a:rPr lang="en-US" dirty="0">
                <a:solidFill>
                  <a:schemeClr val="tx2">
                    <a:lumMod val="75000"/>
                  </a:schemeClr>
                </a:solidFill>
              </a:rPr>
              <a:t>.</a:t>
            </a:r>
          </a:p>
          <a:p>
            <a:pPr>
              <a:spcBef>
                <a:spcPts val="1800"/>
              </a:spcBef>
            </a:pPr>
            <a:r>
              <a:rPr lang="bg-BG" dirty="0">
                <a:solidFill>
                  <a:schemeClr val="tx2">
                    <a:lumMod val="75000"/>
                  </a:schemeClr>
                </a:solidFill>
              </a:rPr>
              <a:t>Конструкторите</a:t>
            </a:r>
            <a:r>
              <a:rPr lang="en-US" dirty="0"/>
              <a:t> </a:t>
            </a:r>
            <a:r>
              <a:rPr lang="bg-BG" dirty="0"/>
              <a:t>могат да бъдат</a:t>
            </a:r>
            <a:r>
              <a:rPr lang="en-US" dirty="0"/>
              <a:t> </a:t>
            </a:r>
            <a:r>
              <a:rPr lang="bg-BG" dirty="0">
                <a:solidFill>
                  <a:schemeClr val="tx2">
                    <a:lumMod val="75000"/>
                  </a:schemeClr>
                </a:solidFill>
              </a:rPr>
              <a:t>презаредени</a:t>
            </a:r>
            <a:endParaRPr lang="en-US" dirty="0">
              <a:solidFill>
                <a:schemeClr val="tx2">
                  <a:lumMod val="75000"/>
                </a:schemeClr>
              </a:solidFill>
            </a:endParaRPr>
          </a:p>
          <a:p>
            <a:pPr>
              <a:spcBef>
                <a:spcPts val="1800"/>
              </a:spcBef>
            </a:pPr>
            <a:r>
              <a:rPr lang="bg-BG" dirty="0"/>
              <a:t>Презаредените методи трябва да имат различни един от друг</a:t>
            </a:r>
            <a:r>
              <a:rPr lang="en-US" dirty="0"/>
              <a:t> </a:t>
            </a:r>
            <a:r>
              <a:rPr lang="bg-BG" dirty="0">
                <a:solidFill>
                  <a:schemeClr val="tx2">
                    <a:lumMod val="75000"/>
                  </a:schemeClr>
                </a:solidFill>
              </a:rPr>
              <a:t>параметри</a:t>
            </a:r>
            <a:r>
              <a:rPr lang="en-US" dirty="0">
                <a:solidFill>
                  <a:schemeClr val="tx2">
                    <a:lumMod val="75000"/>
                  </a:schemeClr>
                </a:solidFill>
              </a:rPr>
              <a:t>.</a:t>
            </a:r>
          </a:p>
          <a:p>
            <a:pPr>
              <a:spcBef>
                <a:spcPts val="1800"/>
              </a:spcBef>
            </a:pPr>
            <a:r>
              <a:rPr lang="bg-BG" dirty="0"/>
              <a:t>Презаредените методи винаги трябва да бъдат част от съшия клас</a:t>
            </a:r>
            <a:r>
              <a:rPr lang="en-US" dirty="0"/>
              <a:t> (</a:t>
            </a:r>
            <a:r>
              <a:rPr lang="bg-BG" dirty="0"/>
              <a:t>подклас</a:t>
            </a:r>
            <a:r>
              <a:rPr lang="en-US" dirty="0"/>
              <a:t>), </a:t>
            </a:r>
            <a:r>
              <a:rPr lang="bg-BG" dirty="0"/>
              <a:t>с </a:t>
            </a:r>
            <a:r>
              <a:rPr lang="bg-BG" dirty="0">
                <a:solidFill>
                  <a:schemeClr val="tx2">
                    <a:lumMod val="75000"/>
                  </a:schemeClr>
                </a:solidFill>
              </a:rPr>
              <a:t>едно и също име</a:t>
            </a:r>
            <a:r>
              <a:rPr lang="bg-BG" dirty="0"/>
              <a:t>, но с</a:t>
            </a:r>
            <a:r>
              <a:rPr lang="en-US" dirty="0"/>
              <a:t> </a:t>
            </a:r>
            <a:r>
              <a:rPr lang="bg-BG" dirty="0">
                <a:solidFill>
                  <a:schemeClr val="tx2">
                    <a:lumMod val="75000"/>
                  </a:schemeClr>
                </a:solidFill>
              </a:rPr>
              <a:t>различни параметри.</a:t>
            </a:r>
            <a:endParaRPr lang="en-US" dirty="0">
              <a:solidFill>
                <a:schemeClr val="tx2">
                  <a:lumMod val="75000"/>
                </a:schemeClr>
              </a:solidFill>
            </a:endParaRPr>
          </a:p>
          <a:p>
            <a:pPr>
              <a:spcBef>
                <a:spcPts val="1800"/>
              </a:spcBef>
            </a:pPr>
            <a:r>
              <a:rPr lang="bg-BG" dirty="0"/>
              <a:t>Могат да имат </a:t>
            </a:r>
            <a:r>
              <a:rPr lang="bg-BG" dirty="0">
                <a:solidFill>
                  <a:schemeClr val="tx2">
                    <a:lumMod val="75000"/>
                  </a:schemeClr>
                </a:solidFill>
              </a:rPr>
              <a:t>едни и същи</a:t>
            </a:r>
            <a:r>
              <a:rPr lang="en-US" dirty="0"/>
              <a:t> </a:t>
            </a:r>
            <a:r>
              <a:rPr lang="bg-BG" dirty="0"/>
              <a:t>или</a:t>
            </a:r>
            <a:r>
              <a:rPr lang="en-US" dirty="0"/>
              <a:t> </a:t>
            </a:r>
            <a:r>
              <a:rPr lang="bg-BG" dirty="0">
                <a:solidFill>
                  <a:schemeClr val="tx2">
                    <a:lumMod val="75000"/>
                  </a:schemeClr>
                </a:solidFill>
              </a:rPr>
              <a:t>различни типове на връщана стойност</a:t>
            </a:r>
            <a:r>
              <a:rPr lang="en-US" dirty="0">
                <a:solidFill>
                  <a:schemeClr val="tx2">
                    <a:lumMod val="75000"/>
                  </a:schemeClr>
                </a:solidFill>
              </a:rPr>
              <a:t>.</a:t>
            </a:r>
          </a:p>
        </p:txBody>
      </p:sp>
      <p:sp>
        <p:nvSpPr>
          <p:cNvPr id="4" name="Title 3"/>
          <p:cNvSpPr>
            <a:spLocks noGrp="1"/>
          </p:cNvSpPr>
          <p:nvPr>
            <p:ph type="title"/>
          </p:nvPr>
        </p:nvSpPr>
        <p:spPr/>
        <p:txBody>
          <a:bodyPr/>
          <a:lstStyle/>
          <a:p>
            <a:r>
              <a:rPr lang="bg-BG" noProof="1"/>
              <a:t>Правила за презареждане на методи</a:t>
            </a:r>
            <a:endParaRPr lang="en-US" dirty="0"/>
          </a:p>
        </p:txBody>
      </p:sp>
      <p:sp>
        <p:nvSpPr>
          <p:cNvPr id="5" name="Slide Number Placeholder">
            <a:extLst>
              <a:ext uri="{FF2B5EF4-FFF2-40B4-BE49-F238E27FC236}">
                <a16:creationId xmlns:a16="http://schemas.microsoft.com/office/drawing/2014/main" id="{1C7F3516-8A5E-4ED2-A4F0-7D5A0399B3E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40472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Grp="1" noChangeArrowheads="1"/>
          </p:cNvSpPr>
          <p:nvPr>
            <p:ph idx="1"/>
          </p:nvPr>
        </p:nvSpPr>
        <p:spPr/>
        <p:txBody>
          <a:bodyPr>
            <a:normAutofit/>
          </a:bodyPr>
          <a:lstStyle/>
          <a:p>
            <a:pPr>
              <a:lnSpc>
                <a:spcPct val="110000"/>
              </a:lnSpc>
            </a:pPr>
            <a:r>
              <a:rPr lang="bg-BG" dirty="0">
                <a:solidFill>
                  <a:schemeClr val="tx2">
                    <a:lumMod val="75000"/>
                  </a:schemeClr>
                </a:solidFill>
                <a:effectLst>
                  <a:outerShdw blurRad="38100" dist="38100" dir="2700000" algn="tl">
                    <a:srgbClr val="000000"/>
                  </a:outerShdw>
                </a:effectLst>
              </a:rPr>
              <a:t>Презаписване (</a:t>
            </a:r>
            <a:r>
              <a:rPr lang="en-US" dirty="0">
                <a:solidFill>
                  <a:schemeClr val="tx2">
                    <a:lumMod val="75000"/>
                  </a:schemeClr>
                </a:solidFill>
                <a:effectLst>
                  <a:outerShdw blurRad="38100" dist="38100" dir="2700000" algn="tl">
                    <a:srgbClr val="000000"/>
                  </a:outerShdw>
                </a:effectLst>
              </a:rPr>
              <a:t>overriding)</a:t>
            </a:r>
            <a:r>
              <a:rPr lang="bg-BG" dirty="0">
                <a:solidFill>
                  <a:schemeClr val="tx2">
                    <a:lumMod val="75000"/>
                  </a:schemeClr>
                </a:solidFill>
                <a:effectLst>
                  <a:outerShdw blurRad="38100" dist="38100" dir="2700000" algn="tl">
                    <a:srgbClr val="000000"/>
                  </a:outerShdw>
                </a:effectLst>
              </a:rPr>
              <a:t> на метод </a:t>
            </a:r>
            <a:r>
              <a:rPr lang="en-US" dirty="0"/>
              <a:t>–</a:t>
            </a:r>
            <a:r>
              <a:rPr lang="bg-BG" dirty="0"/>
              <a:t> създаване на метод със същото име и сигнатура в подклас</a:t>
            </a:r>
            <a:r>
              <a:rPr lang="en-US" dirty="0"/>
              <a:t> </a:t>
            </a:r>
            <a:endParaRPr lang="bg-BG" dirty="0"/>
          </a:p>
          <a:p>
            <a:pPr>
              <a:lnSpc>
                <a:spcPct val="110000"/>
              </a:lnSpc>
            </a:pPr>
            <a:r>
              <a:rPr lang="bg-BG" dirty="0"/>
              <a:t>В </a:t>
            </a:r>
            <a:r>
              <a:rPr lang="en-US" dirty="0"/>
              <a:t>C#</a:t>
            </a:r>
            <a:r>
              <a:rPr lang="bg-BG" dirty="0"/>
              <a:t>, за да позволим даден метод да бъде презаписан поставяме ключовата дума </a:t>
            </a:r>
            <a:r>
              <a:rPr lang="en-US" dirty="0">
                <a:solidFill>
                  <a:schemeClr val="tx2">
                    <a:lumMod val="75000"/>
                  </a:schemeClr>
                </a:solidFill>
                <a:effectLst>
                  <a:outerShdw blurRad="38100" dist="38100" dir="2700000" algn="tl">
                    <a:srgbClr val="000000"/>
                  </a:outerShdw>
                </a:effectLst>
              </a:rPr>
              <a:t>virtual</a:t>
            </a:r>
            <a:r>
              <a:rPr lang="bg-BG" dirty="0"/>
              <a:t> пред него.</a:t>
            </a:r>
          </a:p>
          <a:p>
            <a:pPr>
              <a:lnSpc>
                <a:spcPct val="110000"/>
              </a:lnSpc>
            </a:pPr>
            <a:r>
              <a:rPr lang="bg-BG" dirty="0"/>
              <a:t>За да окажем, че даден метод в подкласа</a:t>
            </a:r>
            <a:r>
              <a:rPr lang="en-US" dirty="0"/>
              <a:t>,</a:t>
            </a:r>
            <a:r>
              <a:rPr lang="bg-BG" dirty="0"/>
              <a:t> презаписва метод от базовия клас, поставяме ключовата дума </a:t>
            </a:r>
            <a:r>
              <a:rPr lang="en-US" dirty="0">
                <a:solidFill>
                  <a:schemeClr val="tx2">
                    <a:lumMod val="75000"/>
                  </a:schemeClr>
                </a:solidFill>
                <a:effectLst>
                  <a:outerShdw blurRad="38100" dist="38100" dir="2700000" algn="tl">
                    <a:srgbClr val="000000"/>
                  </a:outerShdw>
                </a:effectLst>
              </a:rPr>
              <a:t>overrides</a:t>
            </a:r>
            <a:endParaRPr lang="en-US" dirty="0"/>
          </a:p>
        </p:txBody>
      </p:sp>
      <p:sp>
        <p:nvSpPr>
          <p:cNvPr id="1233922" name="Rectangle 2"/>
          <p:cNvSpPr>
            <a:spLocks noGrp="1" noChangeArrowheads="1"/>
          </p:cNvSpPr>
          <p:nvPr>
            <p:ph type="title"/>
          </p:nvPr>
        </p:nvSpPr>
        <p:spPr/>
        <p:txBody>
          <a:bodyPr/>
          <a:lstStyle/>
          <a:p>
            <a:r>
              <a:rPr lang="bg-BG" dirty="0"/>
              <a:t>Презаписване на методи</a:t>
            </a:r>
          </a:p>
        </p:txBody>
      </p:sp>
      <p:sp>
        <p:nvSpPr>
          <p:cNvPr id="5" name="Slide Number Placeholder">
            <a:extLst>
              <a:ext uri="{FF2B5EF4-FFF2-40B4-BE49-F238E27FC236}">
                <a16:creationId xmlns:a16="http://schemas.microsoft.com/office/drawing/2014/main" id="{31F60F1F-99BB-4677-90FF-062185004F2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21842913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dirty="0"/>
              <a:t>Задача: Животни</a:t>
            </a:r>
            <a:endParaRPr lang="bg-BG" sz="4000" dirty="0"/>
          </a:p>
        </p:txBody>
      </p:sp>
      <p:sp>
        <p:nvSpPr>
          <p:cNvPr id="18" name="Rectangle 4"/>
          <p:cNvSpPr>
            <a:spLocks noChangeArrowheads="1"/>
          </p:cNvSpPr>
          <p:nvPr/>
        </p:nvSpPr>
        <p:spPr bwMode="auto">
          <a:xfrm>
            <a:off x="3617912" y="1683841"/>
            <a:ext cx="49530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algn="ctr" eaLnBrk="0" hangingPunct="0">
              <a:lnSpc>
                <a:spcPts val="3000"/>
              </a:lnSpc>
              <a:buClr>
                <a:schemeClr val="accent5">
                  <a:lumMod val="40000"/>
                  <a:lumOff val="60000"/>
                </a:schemeClr>
              </a:buClr>
              <a:buSzPct val="70000"/>
            </a:pPr>
            <a:r>
              <a:rPr lang="en-US" sz="2800" b="1" noProof="1">
                <a:latin typeface="Consolas" panose="020B0609020204030204" pitchFamily="49" charset="0"/>
              </a:rPr>
              <a:t>Animal</a:t>
            </a:r>
          </a:p>
        </p:txBody>
      </p:sp>
      <p:sp>
        <p:nvSpPr>
          <p:cNvPr id="19" name="Rectangle 18"/>
          <p:cNvSpPr>
            <a:spLocks noChangeArrowheads="1"/>
          </p:cNvSpPr>
          <p:nvPr/>
        </p:nvSpPr>
        <p:spPr bwMode="auto">
          <a:xfrm>
            <a:off x="3617912" y="2160895"/>
            <a:ext cx="4953000" cy="86177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-string name</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-string favouriteFood</a:t>
            </a:r>
          </a:p>
        </p:txBody>
      </p:sp>
      <p:sp>
        <p:nvSpPr>
          <p:cNvPr id="10" name="Rectangle 9"/>
          <p:cNvSpPr>
            <a:spLocks noChangeArrowheads="1"/>
          </p:cNvSpPr>
          <p:nvPr/>
        </p:nvSpPr>
        <p:spPr bwMode="auto">
          <a:xfrm>
            <a:off x="3616324" y="3008972"/>
            <a:ext cx="49530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+ExplainMyself():string</a:t>
            </a:r>
          </a:p>
        </p:txBody>
      </p:sp>
      <p:sp>
        <p:nvSpPr>
          <p:cNvPr id="11" name="Rectangle 4"/>
          <p:cNvSpPr>
            <a:spLocks noChangeArrowheads="1"/>
          </p:cNvSpPr>
          <p:nvPr/>
        </p:nvSpPr>
        <p:spPr bwMode="auto">
          <a:xfrm>
            <a:off x="836612" y="4495800"/>
            <a:ext cx="49530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algn="ctr" eaLnBrk="0" hangingPunct="0">
              <a:lnSpc>
                <a:spcPts val="3000"/>
              </a:lnSpc>
              <a:buClr>
                <a:schemeClr val="accent5">
                  <a:lumMod val="40000"/>
                  <a:lumOff val="60000"/>
                </a:schemeClr>
              </a:buClr>
              <a:buSzPct val="70000"/>
            </a:pPr>
            <a:r>
              <a:rPr lang="en-US" sz="2800" b="1" noProof="1">
                <a:latin typeface="Consolas" panose="020B0609020204030204" pitchFamily="49" charset="0"/>
              </a:rPr>
              <a:t>Cat</a:t>
            </a:r>
          </a:p>
        </p:txBody>
      </p:sp>
      <p:sp>
        <p:nvSpPr>
          <p:cNvPr id="14" name="Rectangle 13"/>
          <p:cNvSpPr>
            <a:spLocks noChangeArrowheads="1"/>
          </p:cNvSpPr>
          <p:nvPr/>
        </p:nvSpPr>
        <p:spPr bwMode="auto">
          <a:xfrm>
            <a:off x="836612" y="5008096"/>
            <a:ext cx="49530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a:t>
            </a:r>
            <a:r>
              <a:rPr lang="en-US" sz="2800" b="1" dirty="0">
                <a:latin typeface="Consolas" panose="020B0609020204030204" pitchFamily="49" charset="0"/>
              </a:rPr>
              <a:t> </a:t>
            </a:r>
            <a:r>
              <a:rPr lang="en-US" sz="2800" b="1" noProof="1">
                <a:latin typeface="Consolas" panose="020B0609020204030204" pitchFamily="49" charset="0"/>
              </a:rPr>
              <a:t>ExplainMyself():string</a:t>
            </a:r>
          </a:p>
        </p:txBody>
      </p:sp>
      <p:cxnSp>
        <p:nvCxnSpPr>
          <p:cNvPr id="6" name="Straight Arrow Connector 5"/>
          <p:cNvCxnSpPr/>
          <p:nvPr/>
        </p:nvCxnSpPr>
        <p:spPr>
          <a:xfrm flipV="1">
            <a:off x="4951412" y="3486026"/>
            <a:ext cx="0" cy="10097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6475412" y="4495800"/>
            <a:ext cx="49530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algn="ctr" eaLnBrk="0" hangingPunct="0">
              <a:lnSpc>
                <a:spcPts val="3000"/>
              </a:lnSpc>
              <a:buClr>
                <a:schemeClr val="accent5">
                  <a:lumMod val="40000"/>
                  <a:lumOff val="60000"/>
                </a:schemeClr>
              </a:buClr>
              <a:buSzPct val="70000"/>
            </a:pPr>
            <a:r>
              <a:rPr lang="en-US" sz="2800" b="1" noProof="1">
                <a:latin typeface="Consolas" panose="020B0609020204030204" pitchFamily="49" charset="0"/>
              </a:rPr>
              <a:t>Dog</a:t>
            </a:r>
          </a:p>
        </p:txBody>
      </p:sp>
      <p:sp>
        <p:nvSpPr>
          <p:cNvPr id="15" name="Rectangle 14"/>
          <p:cNvSpPr>
            <a:spLocks noChangeArrowheads="1"/>
          </p:cNvSpPr>
          <p:nvPr/>
        </p:nvSpPr>
        <p:spPr bwMode="auto">
          <a:xfrm>
            <a:off x="6475412" y="5008096"/>
            <a:ext cx="49530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a:t>
            </a:r>
            <a:r>
              <a:rPr lang="en-US" sz="2800" b="1" dirty="0">
                <a:latin typeface="Consolas" panose="020B0609020204030204" pitchFamily="49" charset="0"/>
              </a:rPr>
              <a:t> </a:t>
            </a:r>
            <a:r>
              <a:rPr lang="en-US" sz="2800" b="1" noProof="1">
                <a:latin typeface="Consolas" panose="020B0609020204030204" pitchFamily="49" charset="0"/>
              </a:rPr>
              <a:t>ExplainMyself():string</a:t>
            </a:r>
          </a:p>
        </p:txBody>
      </p:sp>
      <p:cxnSp>
        <p:nvCxnSpPr>
          <p:cNvPr id="16" name="Straight Arrow Connector 15"/>
          <p:cNvCxnSpPr/>
          <p:nvPr/>
        </p:nvCxnSpPr>
        <p:spPr>
          <a:xfrm flipV="1">
            <a:off x="7466012" y="3486026"/>
            <a:ext cx="0" cy="10097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a:extLst>
              <a:ext uri="{FF2B5EF4-FFF2-40B4-BE49-F238E27FC236}">
                <a16:creationId xmlns:a16="http://schemas.microsoft.com/office/drawing/2014/main" id="{75C1C9E2-2D32-4697-867F-B17F2CD90257}"/>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3403488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Решение</a:t>
            </a:r>
            <a:r>
              <a:rPr lang="en-US" sz="4000" dirty="0"/>
              <a:t>: </a:t>
            </a:r>
            <a:r>
              <a:rPr lang="bg-BG" sz="4000" dirty="0"/>
              <a:t>Животни</a:t>
            </a:r>
          </a:p>
        </p:txBody>
      </p:sp>
      <p:sp>
        <p:nvSpPr>
          <p:cNvPr id="11" name="Text Placeholder 5"/>
          <p:cNvSpPr txBox="1">
            <a:spLocks/>
          </p:cNvSpPr>
          <p:nvPr/>
        </p:nvSpPr>
        <p:spPr>
          <a:xfrm>
            <a:off x="411403" y="1371600"/>
            <a:ext cx="11182398" cy="4454278"/>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solidFill>
                  <a:schemeClr val="accent1">
                    <a:lumMod val="20000"/>
                    <a:lumOff val="80000"/>
                  </a:schemeClr>
                </a:solidFill>
              </a:rPr>
              <a:t>public class Animal</a:t>
            </a:r>
          </a:p>
          <a:p>
            <a:r>
              <a:rPr lang="en-US" sz="2800" dirty="0">
                <a:solidFill>
                  <a:schemeClr val="accent1">
                    <a:lumMod val="20000"/>
                    <a:lumOff val="80000"/>
                  </a:schemeClr>
                </a:solidFill>
              </a:rPr>
              <a:t>{</a:t>
            </a:r>
          </a:p>
          <a:p>
            <a:r>
              <a:rPr lang="en-US" sz="2800" dirty="0">
                <a:solidFill>
                  <a:schemeClr val="accent1">
                    <a:lumMod val="20000"/>
                    <a:lumOff val="80000"/>
                  </a:schemeClr>
                </a:solidFill>
              </a:rPr>
              <a:t>  public string Name { get; protected set; }</a:t>
            </a:r>
          </a:p>
          <a:p>
            <a:r>
              <a:rPr lang="en-US" sz="2800" dirty="0">
                <a:solidFill>
                  <a:schemeClr val="accent1">
                    <a:lumMod val="20000"/>
                    <a:lumOff val="80000"/>
                  </a:schemeClr>
                </a:solidFill>
              </a:rPr>
              <a:t>  public string </a:t>
            </a:r>
            <a:r>
              <a:rPr lang="en-US" sz="2800" dirty="0" err="1">
                <a:solidFill>
                  <a:schemeClr val="accent1">
                    <a:lumMod val="20000"/>
                    <a:lumOff val="80000"/>
                  </a:schemeClr>
                </a:solidFill>
              </a:rPr>
              <a:t>FavouriteFood</a:t>
            </a:r>
            <a:r>
              <a:rPr lang="en-US" sz="2800" dirty="0">
                <a:solidFill>
                  <a:schemeClr val="accent1">
                    <a:lumMod val="20000"/>
                    <a:lumOff val="80000"/>
                  </a:schemeClr>
                </a:solidFill>
              </a:rPr>
              <a:t> { get; protected set; }</a:t>
            </a:r>
          </a:p>
          <a:p>
            <a:r>
              <a:rPr lang="en-US" sz="2800" dirty="0">
                <a:solidFill>
                  <a:schemeClr val="accent1">
                    <a:lumMod val="20000"/>
                    <a:lumOff val="80000"/>
                  </a:schemeClr>
                </a:solidFill>
              </a:rPr>
              <a:t>  public virtual string </a:t>
            </a:r>
            <a:r>
              <a:rPr lang="en-US" sz="2800" dirty="0" err="1">
                <a:solidFill>
                  <a:schemeClr val="accent1">
                    <a:lumMod val="20000"/>
                    <a:lumOff val="80000"/>
                  </a:schemeClr>
                </a:solidFill>
              </a:rPr>
              <a:t>ExplainMyself</a:t>
            </a:r>
            <a:r>
              <a:rPr lang="en-US" sz="2800" dirty="0">
                <a:solidFill>
                  <a:schemeClr val="accent1">
                    <a:lumMod val="20000"/>
                    <a:lumOff val="80000"/>
                  </a:schemeClr>
                </a:solidFill>
              </a:rPr>
              <a:t>()</a:t>
            </a:r>
          </a:p>
          <a:p>
            <a:r>
              <a:rPr lang="en-US" sz="2800" dirty="0">
                <a:solidFill>
                  <a:schemeClr val="accent1">
                    <a:lumMod val="20000"/>
                    <a:lumOff val="80000"/>
                  </a:schemeClr>
                </a:solidFill>
              </a:rPr>
              <a:t>  {</a:t>
            </a:r>
          </a:p>
          <a:p>
            <a:r>
              <a:rPr lang="en-US" sz="2800" dirty="0">
                <a:solidFill>
                  <a:schemeClr val="accent1">
                    <a:lumMod val="20000"/>
                    <a:lumOff val="80000"/>
                  </a:schemeClr>
                </a:solidFill>
              </a:rPr>
              <a:t>    return $"I am {</a:t>
            </a:r>
            <a:r>
              <a:rPr lang="en-US" sz="2800" dirty="0" err="1">
                <a:solidFill>
                  <a:schemeClr val="accent1">
                    <a:lumMod val="20000"/>
                    <a:lumOff val="80000"/>
                  </a:schemeClr>
                </a:solidFill>
              </a:rPr>
              <a:t>this.Name</a:t>
            </a:r>
            <a:r>
              <a:rPr lang="en-US" sz="2800" dirty="0">
                <a:solidFill>
                  <a:schemeClr val="accent1">
                    <a:lumMod val="20000"/>
                    <a:lumOff val="80000"/>
                  </a:schemeClr>
                </a:solidFill>
              </a:rPr>
              <a:t>} and my </a:t>
            </a:r>
            <a:r>
              <a:rPr lang="en-US" sz="2800" dirty="0" err="1">
                <a:solidFill>
                  <a:schemeClr val="accent1">
                    <a:lumMod val="20000"/>
                    <a:lumOff val="80000"/>
                  </a:schemeClr>
                </a:solidFill>
              </a:rPr>
              <a:t>fovourite</a:t>
            </a:r>
            <a:r>
              <a:rPr lang="en-US" sz="2800" dirty="0">
                <a:solidFill>
                  <a:schemeClr val="accent1">
                    <a:lumMod val="20000"/>
                    <a:lumOff val="80000"/>
                  </a:schemeClr>
                </a:solidFill>
              </a:rPr>
              <a:t> food is     </a:t>
            </a:r>
          </a:p>
          <a:p>
            <a:r>
              <a:rPr lang="en-US" sz="2800" dirty="0">
                <a:solidFill>
                  <a:schemeClr val="accent1">
                    <a:lumMod val="20000"/>
                    <a:lumOff val="80000"/>
                  </a:schemeClr>
                </a:solidFill>
              </a:rPr>
              <a:t>    </a:t>
            </a:r>
            <a:r>
              <a:rPr lang="bg-BG" sz="2800" dirty="0">
                <a:solidFill>
                  <a:schemeClr val="accent1">
                    <a:lumMod val="20000"/>
                    <a:lumOff val="80000"/>
                  </a:schemeClr>
                </a:solidFill>
              </a:rPr>
              <a:t>  </a:t>
            </a:r>
            <a:r>
              <a:rPr lang="en-US" sz="2800" dirty="0">
                <a:solidFill>
                  <a:schemeClr val="accent1">
                    <a:lumMod val="20000"/>
                    <a:lumOff val="80000"/>
                  </a:schemeClr>
                </a:solidFill>
              </a:rPr>
              <a:t>{</a:t>
            </a:r>
            <a:r>
              <a:rPr lang="en-US" sz="2800" dirty="0" err="1">
                <a:solidFill>
                  <a:schemeClr val="accent1">
                    <a:lumMod val="20000"/>
                    <a:lumOff val="80000"/>
                  </a:schemeClr>
                </a:solidFill>
              </a:rPr>
              <a:t>this.FavouriteFood</a:t>
            </a:r>
            <a:r>
              <a:rPr lang="en-US" sz="2800" dirty="0">
                <a:solidFill>
                  <a:schemeClr val="accent1">
                    <a:lumMod val="20000"/>
                    <a:lumOff val="80000"/>
                  </a:schemeClr>
                </a:solidFill>
              </a:rPr>
              <a:t>}";</a:t>
            </a:r>
          </a:p>
          <a:p>
            <a:r>
              <a:rPr lang="en-US" sz="2800" dirty="0">
                <a:solidFill>
                  <a:schemeClr val="accent1">
                    <a:lumMod val="20000"/>
                    <a:lumOff val="80000"/>
                  </a:schemeClr>
                </a:solidFill>
              </a:rPr>
              <a:t>  }</a:t>
            </a:r>
          </a:p>
          <a:p>
            <a:r>
              <a:rPr lang="en-US" sz="2800" dirty="0">
                <a:solidFill>
                  <a:schemeClr val="accent1">
                    <a:lumMod val="20000"/>
                    <a:lumOff val="80000"/>
                  </a:schemeClr>
                </a:solidFill>
              </a:rPr>
              <a:t>}</a:t>
            </a:r>
          </a:p>
        </p:txBody>
      </p:sp>
      <p:sp>
        <p:nvSpPr>
          <p:cNvPr id="6" name="Slide Number Placeholder">
            <a:extLst>
              <a:ext uri="{FF2B5EF4-FFF2-40B4-BE49-F238E27FC236}">
                <a16:creationId xmlns:a16="http://schemas.microsoft.com/office/drawing/2014/main" id="{31A420F7-C538-4AFD-81A4-54D73DD97C7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877537268"/>
      </p:ext>
    </p:extLst>
  </p:cSld>
  <p:clrMapOvr>
    <a:masterClrMapping/>
  </p:clrMapOvr>
  <p:transition/>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7184</TotalTime>
  <Words>1700</Words>
  <Application>Microsoft Office PowerPoint</Application>
  <PresentationFormat>Custom</PresentationFormat>
  <Paragraphs>198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Consolas</vt:lpstr>
      <vt:lpstr>Wingdings</vt:lpstr>
      <vt:lpstr>Wingdings 2</vt:lpstr>
      <vt:lpstr>SoftUni 16x9</vt:lpstr>
      <vt:lpstr>PowerPoint Presentation</vt:lpstr>
      <vt:lpstr>Съдържание</vt:lpstr>
      <vt:lpstr>Презареждане на методи</vt:lpstr>
      <vt:lpstr>Задача: MathOperation</vt:lpstr>
      <vt:lpstr>Решение: MathOperation</vt:lpstr>
      <vt:lpstr>Правила за презареждане на методи</vt:lpstr>
      <vt:lpstr>Презаписване на методи</vt:lpstr>
      <vt:lpstr>Задача: Животни</vt:lpstr>
      <vt:lpstr>Решение: Животни</vt:lpstr>
      <vt:lpstr>Решение: Животни (2)</vt:lpstr>
      <vt:lpstr>Правила за презаписване на методи</vt:lpstr>
      <vt:lpstr>Презареждане и презаписване</vt:lpstr>
      <vt:lpstr>Какво научихме днес?</vt:lpstr>
      <vt:lpstr>Презареждане и презаписване на методи</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Classes</dc:title>
  <dc:subject>C# Basics Course</dc:subject>
  <dc:creator>Software University Foundation</dc:creator>
  <cp:keywords>C#; class; object; fields; methods; properties; constructors; static</cp:keywords>
  <dc:description>Фондация "Софтуерен университет" - http://softuni.foundation</dc:description>
  <cp:lastModifiedBy>Svetlin Nakov</cp:lastModifiedBy>
  <cp:revision>296</cp:revision>
  <dcterms:created xsi:type="dcterms:W3CDTF">2014-01-02T17:00:34Z</dcterms:created>
  <dcterms:modified xsi:type="dcterms:W3CDTF">2019-12-17T09:14:01Z</dcterms:modified>
  <cp:category>programming; software engineering; C#;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