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16"/>
  </p:notesMasterIdLst>
  <p:handoutMasterIdLst>
    <p:handoutMasterId r:id="rId17"/>
  </p:handoutMasterIdLst>
  <p:sldIdLst>
    <p:sldId id="394" r:id="rId3"/>
    <p:sldId id="625" r:id="rId4"/>
    <p:sldId id="626" r:id="rId5"/>
    <p:sldId id="627" r:id="rId6"/>
    <p:sldId id="628" r:id="rId7"/>
    <p:sldId id="629" r:id="rId8"/>
    <p:sldId id="630" r:id="rId9"/>
    <p:sldId id="631" r:id="rId10"/>
    <p:sldId id="632" r:id="rId11"/>
    <p:sldId id="633" r:id="rId12"/>
    <p:sldId id="639" r:id="rId13"/>
    <p:sldId id="594" r:id="rId14"/>
    <p:sldId id="481" r:id="rId1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FDD6079-598F-4358-8995-0A49C37EBCBD}">
          <p14:sldIdLst>
            <p14:sldId id="394"/>
            <p14:sldId id="625"/>
            <p14:sldId id="626"/>
            <p14:sldId id="627"/>
            <p14:sldId id="628"/>
            <p14:sldId id="629"/>
            <p14:sldId id="630"/>
            <p14:sldId id="631"/>
            <p14:sldId id="632"/>
            <p14:sldId id="633"/>
            <p14:sldId id="639"/>
          </p14:sldIdLst>
        </p14:section>
        <p14:section name="Conclusion" id="{0645CC98-AB9A-4532-9692-757803E79585}">
          <p14:sldIdLst>
            <p14:sldId id="594"/>
            <p14:sldId id="481"/>
          </p14:sldIdLst>
        </p14:section>
      </p14:sectionLst>
    </p:ex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17-Dec-19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17-Dec-19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a:extLst>
              <a:ext uri="{FF2B5EF4-FFF2-40B4-BE49-F238E27FC236}">
                <a16:creationId xmlns:a16="http://schemas.microsoft.com/office/drawing/2014/main" id="{6481321A-FB3E-43B7-A23D-B4E334F6A9A5}"/>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4173243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13</a:t>
            </a:fld>
            <a:endParaRPr lang="en-US" dirty="0"/>
          </a:p>
        </p:txBody>
      </p:sp>
      <p:sp>
        <p:nvSpPr>
          <p:cNvPr id="6" name="Footer Placeholder">
            <a:extLst>
              <a:ext uri="{FF2B5EF4-FFF2-40B4-BE49-F238E27FC236}">
                <a16:creationId xmlns:a16="http://schemas.microsoft.com/office/drawing/2014/main" id="{32C25AC8-7670-4199-BD00-75B8F09681C8}"/>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76117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2</a:t>
            </a:fld>
            <a:endParaRPr lang="en-US" dirty="0"/>
          </a:p>
        </p:txBody>
      </p:sp>
      <p:sp>
        <p:nvSpPr>
          <p:cNvPr id="6" name="Footer Placeholder">
            <a:extLst>
              <a:ext uri="{FF2B5EF4-FFF2-40B4-BE49-F238E27FC236}">
                <a16:creationId xmlns:a16="http://schemas.microsoft.com/office/drawing/2014/main" id="{ECB89490-422C-4006-999C-754D51C48151}"/>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56641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1218987" rtl="0" eaLnBrk="1" fontAlgn="auto" latinLnBrk="0" hangingPunct="1">
              <a:lnSpc>
                <a:spcPct val="100000"/>
              </a:lnSpc>
              <a:spcBef>
                <a:spcPts val="0"/>
              </a:spcBef>
              <a:spcAft>
                <a:spcPts val="0"/>
              </a:spcAft>
              <a:buClrTx/>
              <a:buSzTx/>
              <a:buFontTx/>
              <a:buNone/>
              <a:tabLst/>
              <a:defRPr/>
            </a:pPr>
            <a:r>
              <a:rPr lang="en-US" dirty="0">
                <a:solidFill>
                  <a:schemeClr val="tx1">
                    <a:lumMod val="40000"/>
                    <a:lumOff val="60000"/>
                  </a:schemeClr>
                </a:solidFill>
              </a:rPr>
              <a:t>But they can be </a:t>
            </a:r>
            <a:r>
              <a:rPr lang="en-US" dirty="0" err="1">
                <a:solidFill>
                  <a:schemeClr val="tx1">
                    <a:lumMod val="40000"/>
                    <a:lumOff val="60000"/>
                  </a:schemeClr>
                </a:solidFill>
              </a:rPr>
              <a:t>subclassed</a:t>
            </a:r>
            <a:r>
              <a:rPr lang="en-US" dirty="0">
                <a:solidFill>
                  <a:schemeClr val="tx1">
                    <a:lumMod val="40000"/>
                    <a:lumOff val="60000"/>
                  </a:schemeClr>
                </a:solidFill>
              </a:rPr>
              <a:t>.</a:t>
            </a:r>
            <a:endParaRPr lang="bg-BG"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4</a:t>
            </a:fld>
            <a:endParaRPr lang="en-US" dirty="0"/>
          </a:p>
        </p:txBody>
      </p:sp>
      <p:sp>
        <p:nvSpPr>
          <p:cNvPr id="6" name="Footer Placeholder">
            <a:extLst>
              <a:ext uri="{FF2B5EF4-FFF2-40B4-BE49-F238E27FC236}">
                <a16:creationId xmlns:a16="http://schemas.microsoft.com/office/drawing/2014/main" id="{7E39D2EB-FFDA-4F6D-A1AC-B8A42E9479EE}"/>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27965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5</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5</a:t>
            </a:fld>
            <a:r>
              <a:rPr lang="en-US" sz="1000" i="1" dirty="0"/>
              <a:t>##</a:t>
            </a:r>
            <a:endParaRPr lang="en-US" sz="1200" i="1" dirty="0"/>
          </a:p>
        </p:txBody>
      </p:sp>
      <p:sp>
        <p:nvSpPr>
          <p:cNvPr id="10" name="Footer Placeholder">
            <a:extLst>
              <a:ext uri="{FF2B5EF4-FFF2-40B4-BE49-F238E27FC236}">
                <a16:creationId xmlns:a16="http://schemas.microsoft.com/office/drawing/2014/main" id="{32CC0565-19BB-48B6-8975-D46B19DE4C8B}"/>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64531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6</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6</a:t>
            </a:fld>
            <a:r>
              <a:rPr lang="en-US" sz="1000" i="1" dirty="0"/>
              <a:t>##</a:t>
            </a:r>
            <a:endParaRPr lang="en-US" sz="1200" i="1" dirty="0"/>
          </a:p>
        </p:txBody>
      </p:sp>
      <p:sp>
        <p:nvSpPr>
          <p:cNvPr id="10" name="Footer Placeholder">
            <a:extLst>
              <a:ext uri="{FF2B5EF4-FFF2-40B4-BE49-F238E27FC236}">
                <a16:creationId xmlns:a16="http://schemas.microsoft.com/office/drawing/2014/main" id="{4C35D723-6F09-4942-896B-41C4D30635D9}"/>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46948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7</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7</a:t>
            </a:fld>
            <a:r>
              <a:rPr lang="en-US" sz="1000" i="1" dirty="0"/>
              <a:t>##</a:t>
            </a:r>
            <a:endParaRPr lang="en-US" sz="1200" i="1" dirty="0"/>
          </a:p>
        </p:txBody>
      </p:sp>
      <p:sp>
        <p:nvSpPr>
          <p:cNvPr id="10" name="Footer Placeholder">
            <a:extLst>
              <a:ext uri="{FF2B5EF4-FFF2-40B4-BE49-F238E27FC236}">
                <a16:creationId xmlns:a16="http://schemas.microsoft.com/office/drawing/2014/main" id="{7F85006B-6D0F-4181-8430-8076DDD8DC53}"/>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06273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8</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8</a:t>
            </a:fld>
            <a:r>
              <a:rPr lang="en-US" sz="1000" i="1" dirty="0"/>
              <a:t>##</a:t>
            </a:r>
            <a:endParaRPr lang="en-US" sz="1200" i="1" dirty="0"/>
          </a:p>
        </p:txBody>
      </p:sp>
      <p:sp>
        <p:nvSpPr>
          <p:cNvPr id="10" name="Footer Placeholder">
            <a:extLst>
              <a:ext uri="{FF2B5EF4-FFF2-40B4-BE49-F238E27FC236}">
                <a16:creationId xmlns:a16="http://schemas.microsoft.com/office/drawing/2014/main" id="{CE231BB2-F0F1-4552-B1D9-33B719ADBBDF}"/>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514480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p>
        </p:txBody>
      </p:sp>
      <p:sp>
        <p:nvSpPr>
          <p:cNvPr id="6" name="Rectangle 7"/>
          <p:cNvSpPr>
            <a:spLocks noGrp="1" noChangeArrowheads="1"/>
          </p:cNvSpPr>
          <p:nvPr>
            <p:ph type="sldNum" sz="quarter" idx="5"/>
          </p:nvPr>
        </p:nvSpPr>
        <p:spPr>
          <a:ln/>
        </p:spPr>
        <p:txBody>
          <a:bodyPr/>
          <a:lstStyle/>
          <a:p>
            <a:fld id="{7BE65B3B-E6E2-4525-8F2E-49AC8F612DB9}" type="slidenum">
              <a:rPr lang="en-US"/>
              <a:pPr/>
              <a:t>11</a:t>
            </a:fld>
            <a:r>
              <a:rPr lang="en-US" dirty="0"/>
              <a:t>##</a:t>
            </a:r>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bg-BG" dirty="0"/>
          </a:p>
        </p:txBody>
      </p:sp>
      <p:sp>
        <p:nvSpPr>
          <p:cNvPr id="7" name="Footer Placeholder">
            <a:extLst>
              <a:ext uri="{FF2B5EF4-FFF2-40B4-BE49-F238E27FC236}">
                <a16:creationId xmlns:a16="http://schemas.microsoft.com/office/drawing/2014/main" id="{CF69C214-D7B3-4052-BBFB-ED3F5B01B677}"/>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54464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t>12</a:t>
            </a:fld>
            <a:endParaRPr lang="en-US" dirty="0">
              <a:solidFill>
                <a:prstClr val="black"/>
              </a:solidFill>
            </a:endParaRPr>
          </a:p>
        </p:txBody>
      </p:sp>
      <p:sp>
        <p:nvSpPr>
          <p:cNvPr id="6" name="Footer Placeholder">
            <a:extLst>
              <a:ext uri="{FF2B5EF4-FFF2-40B4-BE49-F238E27FC236}">
                <a16:creationId xmlns:a16="http://schemas.microsoft.com/office/drawing/2014/main" id="{8ADD4B1C-AEE3-4E6E-9A10-693E2E40D6C3}"/>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42079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it-kariera.mon.bg/e-learn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creativecommons.org/licenses/by-nc-sa/4.0/"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t-kariera.mon.bg/e-learnin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creativecommons.org/licenses/by-nc-sa/4.0" TargetMode="External"/><Relationship Id="rId7" Type="http://schemas.openxmlformats.org/officeDocument/2006/relationships/hyperlink" Target="https://mon.b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softuni.foundation/" TargetMode="External"/><Relationship Id="rId10" Type="http://schemas.openxmlformats.org/officeDocument/2006/relationships/image" Target="../media/image17.jpeg"/><Relationship Id="rId4" Type="http://schemas.openxmlformats.org/officeDocument/2006/relationships/image" Target="../media/image14.png"/><Relationship Id="rId9" Type="http://schemas.openxmlformats.org/officeDocument/2006/relationships/hyperlink" Target="https://it-kariera.mon.bg/e-lear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p:cNvSpPr txBox="1">
            <a:spLocks/>
          </p:cNvSpPr>
          <p:nvPr/>
        </p:nvSpPr>
        <p:spPr>
          <a:xfrm>
            <a:off x="2589212" y="762000"/>
            <a:ext cx="8977099" cy="1752600"/>
          </a:xfrm>
          <a:prstGeom prst="rect">
            <a:avLst/>
          </a:prstGeom>
        </p:spPr>
        <p:txBody>
          <a:bodyPr vert="horz" lIns="0" tIns="0" rIns="0" bIns="0" rtlCol="0" anchor="ctr" anchorCtr="0">
            <a:normAutofit/>
          </a:bodyPr>
          <a:lstStyle>
            <a:lvl1pPr algn="r" defTabSz="1218987" rtl="0" eaLnBrk="1" latinLnBrk="0" hangingPunct="1">
              <a:lnSpc>
                <a:spcPct val="90000"/>
              </a:lnSpc>
              <a:spcBef>
                <a:spcPct val="0"/>
              </a:spcBef>
              <a:buNone/>
              <a:defRPr sz="5400" b="1" kern="1200">
                <a:solidFill>
                  <a:srgbClr val="F6D18E"/>
                </a:solidFill>
                <a:latin typeface="+mj-lt"/>
                <a:ea typeface="+mj-ea"/>
                <a:cs typeface="+mj-cs"/>
              </a:defRPr>
            </a:lvl1pPr>
          </a:lstStyle>
          <a:p>
            <a:r>
              <a:rPr lang="bg-BG" dirty="0"/>
              <a:t>Абстрактни класове и полиморфизъм</a:t>
            </a:r>
            <a:endParaRPr lang="en-US" dirty="0"/>
          </a:p>
        </p:txBody>
      </p:sp>
      <p:sp>
        <p:nvSpPr>
          <p:cNvPr id="22" name="Subtitle 5"/>
          <p:cNvSpPr txBox="1">
            <a:spLocks/>
          </p:cNvSpPr>
          <p:nvPr/>
        </p:nvSpPr>
        <p:spPr>
          <a:xfrm>
            <a:off x="3503612" y="1915602"/>
            <a:ext cx="8062699" cy="1335052"/>
          </a:xfrm>
          <a:prstGeom prst="rect">
            <a:avLst/>
          </a:prstGeom>
        </p:spPr>
        <p:txBody>
          <a:bodyPr vert="horz" lIns="0" tIns="0" rIns="0" bIns="0" rtlCol="0">
            <a:normAutofit/>
          </a:bodyPr>
          <a:lstStyle>
            <a:lvl1pPr marL="0" indent="0" algn="r" defTabSz="1218987" rtl="0" eaLnBrk="1" latinLnBrk="0" hangingPunct="1">
              <a:lnSpc>
                <a:spcPct val="105000"/>
              </a:lnSpc>
              <a:spcBef>
                <a:spcPts val="0"/>
              </a:spcBef>
              <a:spcAft>
                <a:spcPts val="600"/>
              </a:spcAft>
              <a:buClr>
                <a:srgbClr val="F2B254"/>
              </a:buClr>
              <a:buSzPct val="100000"/>
              <a:buFont typeface="Wingdings" panose="05000000000000000000" pitchFamily="2" charset="2"/>
              <a:buNone/>
              <a:defRPr sz="4000" b="0" kern="1200" cap="none" spc="200" baseline="0">
                <a:solidFill>
                  <a:schemeClr val="accent1"/>
                </a:solidFill>
                <a:latin typeface="+mn-lt"/>
                <a:ea typeface="+mn-ea"/>
                <a:cs typeface="+mn-cs"/>
              </a:defRPr>
            </a:lvl1pPr>
            <a:lvl2pPr marL="609493" indent="0" algn="ctr"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3200" b="0" kern="1200">
                <a:solidFill>
                  <a:schemeClr val="tx1">
                    <a:tint val="75000"/>
                  </a:schemeClr>
                </a:solidFill>
                <a:latin typeface="+mn-lt"/>
                <a:ea typeface="+mn-ea"/>
                <a:cs typeface="+mn-cs"/>
              </a:defRPr>
            </a:lvl2pPr>
            <a:lvl3pPr marL="1218987" indent="0" algn="ctr"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None/>
              <a:defRPr sz="3000" b="0" kern="1200">
                <a:solidFill>
                  <a:schemeClr val="tx1">
                    <a:tint val="75000"/>
                  </a:schemeClr>
                </a:solidFill>
                <a:latin typeface="+mn-lt"/>
                <a:ea typeface="+mn-ea"/>
                <a:cs typeface="+mn-cs"/>
              </a:defRPr>
            </a:lvl3pPr>
            <a:lvl4pPr marL="1828480" indent="0" algn="ctr"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None/>
              <a:defRPr sz="2800" b="0" kern="1200">
                <a:solidFill>
                  <a:schemeClr val="tx1">
                    <a:tint val="75000"/>
                  </a:schemeClr>
                </a:solidFill>
                <a:latin typeface="+mn-lt"/>
                <a:ea typeface="+mn-ea"/>
                <a:cs typeface="+mn-cs"/>
              </a:defRPr>
            </a:lvl4pPr>
            <a:lvl5pPr marL="2437972" indent="0" algn="ctr"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None/>
              <a:defRPr sz="2600" b="0" kern="1200">
                <a:solidFill>
                  <a:schemeClr val="tx1">
                    <a:tint val="75000"/>
                  </a:schemeClr>
                </a:solidFill>
                <a:latin typeface="+mn-lt"/>
                <a:ea typeface="+mn-ea"/>
                <a:cs typeface="+mn-cs"/>
              </a:defRPr>
            </a:lvl5pPr>
            <a:lvl6pPr marL="3047466"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pPr>
              <a:lnSpc>
                <a:spcPct val="110000"/>
              </a:lnSpc>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558" y="3735977"/>
            <a:ext cx="4652811" cy="2543175"/>
          </a:xfrm>
          <a:prstGeom prst="rect">
            <a:avLst/>
          </a:prstGeom>
        </p:spPr>
      </p:pic>
      <p:grpSp>
        <p:nvGrpSpPr>
          <p:cNvPr id="23" name="Group 22">
            <a:extLst>
              <a:ext uri="{FF2B5EF4-FFF2-40B4-BE49-F238E27FC236}">
                <a16:creationId xmlns:a16="http://schemas.microsoft.com/office/drawing/2014/main" id="{A0ADD6E4-664D-4B27-BE61-5A56E60D9702}"/>
              </a:ext>
            </a:extLst>
          </p:cNvPr>
          <p:cNvGrpSpPr/>
          <p:nvPr/>
        </p:nvGrpSpPr>
        <p:grpSpPr>
          <a:xfrm>
            <a:off x="745783" y="3624633"/>
            <a:ext cx="5399660" cy="2524722"/>
            <a:chOff x="745783" y="3624633"/>
            <a:chExt cx="5399660" cy="2524722"/>
          </a:xfrm>
        </p:grpSpPr>
        <p:pic>
          <p:nvPicPr>
            <p:cNvPr id="24" name="Picture 23" descr="http://softuni.bg">
              <a:extLst>
                <a:ext uri="{FF2B5EF4-FFF2-40B4-BE49-F238E27FC236}">
                  <a16:creationId xmlns:a16="http://schemas.microsoft.com/office/drawing/2014/main" id="{09FAB067-40A6-4A38-93D1-07FB4AB7C7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812" y="3624633"/>
              <a:ext cx="1828798" cy="2006988"/>
            </a:xfrm>
            <a:prstGeom prst="rect">
              <a:avLst/>
            </a:prstGeom>
          </p:spPr>
        </p:pic>
        <p:sp>
          <p:nvSpPr>
            <p:cNvPr id="25" name="TextBox 24">
              <a:extLst>
                <a:ext uri="{FF2B5EF4-FFF2-40B4-BE49-F238E27FC236}">
                  <a16:creationId xmlns:a16="http://schemas.microsoft.com/office/drawing/2014/main" id="{4F5A4366-F5D6-4393-BD7A-141ED3660C17}"/>
                </a:ext>
              </a:extLst>
            </p:cNvPr>
            <p:cNvSpPr txBox="1"/>
            <p:nvPr/>
          </p:nvSpPr>
          <p:spPr>
            <a:xfrm rot="576164">
              <a:off x="5433389" y="3706052"/>
              <a:ext cx="712054" cy="356251"/>
            </a:xfrm>
            <a:prstGeom prst="rect">
              <a:avLst/>
            </a:prstGeom>
            <a:noFill/>
          </p:spPr>
          <p:txBody>
            <a:bodyPr wrap="none" rtlCol="0">
              <a:spAutoFit/>
            </a:bodyPr>
            <a:lstStyle/>
            <a:p>
              <a:pPr algn="ctr">
                <a:lnSpc>
                  <a:spcPct val="85000"/>
                </a:lnSpc>
              </a:pPr>
              <a:r>
                <a:rPr lang="bg-BG" sz="2000" b="1" spc="50" dirty="0">
                  <a:ln w="9525" cmpd="sng">
                    <a:solidFill>
                      <a:srgbClr val="FFA72A"/>
                    </a:solidFill>
                    <a:prstDash val="solid"/>
                  </a:ln>
                  <a:solidFill>
                    <a:srgbClr val="FFF0D9"/>
                  </a:solidFill>
                  <a:effectLst>
                    <a:glow rad="38100">
                      <a:srgbClr val="F0A22E">
                        <a:alpha val="40000"/>
                      </a:srgbClr>
                    </a:glow>
                  </a:effectLst>
                </a:rPr>
                <a:t>ООП</a:t>
              </a:r>
              <a:endParaRPr lang="en-US" sz="2000" b="1" spc="50" dirty="0">
                <a:ln w="9525" cmpd="sng">
                  <a:solidFill>
                    <a:srgbClr val="FFA72A"/>
                  </a:solidFill>
                  <a:prstDash val="solid"/>
                </a:ln>
                <a:solidFill>
                  <a:srgbClr val="FFF0D9"/>
                </a:solidFill>
                <a:effectLst>
                  <a:glow rad="38100">
                    <a:srgbClr val="F0A22E">
                      <a:alpha val="40000"/>
                    </a:srgbClr>
                  </a:glow>
                </a:effectLst>
              </a:endParaRPr>
            </a:p>
          </p:txBody>
        </p:sp>
        <p:pic>
          <p:nvPicPr>
            <p:cNvPr id="26" name="Picture 4" title="CC-BY-NC-SA License">
              <a:hlinkClick r:id="rId5" tooltip="This work is licensed under the &quot;Creative Commons Attribution-NonCommercial-ShareAlike 4.0 International&quot; license"/>
              <a:extLst>
                <a:ext uri="{FF2B5EF4-FFF2-40B4-BE49-F238E27FC236}">
                  <a16:creationId xmlns:a16="http://schemas.microsoft.com/office/drawing/2014/main" id="{56E2204D-C57C-439A-9210-E0B131EC6C08}"/>
                </a:ext>
              </a:extLst>
            </p:cNvPr>
            <p:cNvPicPr>
              <a:picLocks noChangeAspect="1" noChangeArrowheads="1"/>
            </p:cNvPicPr>
            <p:nvPr/>
          </p:nvPicPr>
          <p:blipFill>
            <a:blip r:embed="rId6"/>
            <a:srcRect/>
            <a:stretch>
              <a:fillRect/>
            </a:stretch>
          </p:blipFill>
          <p:spPr bwMode="auto">
            <a:xfrm>
              <a:off x="745783" y="4076772"/>
              <a:ext cx="2175525" cy="761165"/>
            </a:xfrm>
            <a:prstGeom prst="roundRect">
              <a:avLst>
                <a:gd name="adj" fmla="val 3940"/>
              </a:avLst>
            </a:prstGeom>
            <a:solidFill>
              <a:srgbClr val="231F20">
                <a:alpha val="50000"/>
              </a:srgbClr>
            </a:solidFill>
            <a:ln>
              <a:solidFill>
                <a:schemeClr val="accent1">
                  <a:lumMod val="75000"/>
                  <a:alpha val="50000"/>
                </a:schemeClr>
              </a:solidFill>
            </a:ln>
          </p:spPr>
        </p:pic>
        <p:sp>
          <p:nvSpPr>
            <p:cNvPr id="27" name="Text Placeholder 7">
              <a:extLst>
                <a:ext uri="{FF2B5EF4-FFF2-40B4-BE49-F238E27FC236}">
                  <a16:creationId xmlns:a16="http://schemas.microsoft.com/office/drawing/2014/main" id="{DEC0E384-8CE2-4278-814B-20BBC04E2118}"/>
                </a:ext>
              </a:extLst>
            </p:cNvPr>
            <p:cNvSpPr txBox="1">
              <a:spLocks/>
            </p:cNvSpPr>
            <p:nvPr/>
          </p:nvSpPr>
          <p:spPr bwMode="auto">
            <a:xfrm>
              <a:off x="760413" y="4998598"/>
              <a:ext cx="3187614" cy="444343"/>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300" b="1" kern="1200" dirty="0" smtClean="0">
                  <a:solidFill>
                    <a:srgbClr val="F4B36C"/>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noProof="1"/>
                <a:t>Учителски</a:t>
              </a:r>
              <a:r>
                <a:rPr lang="bg-BG"/>
                <a:t> екип</a:t>
              </a:r>
            </a:p>
          </p:txBody>
        </p:sp>
        <p:sp>
          <p:nvSpPr>
            <p:cNvPr id="28" name="Text Placeholder 10">
              <a:extLst>
                <a:ext uri="{FF2B5EF4-FFF2-40B4-BE49-F238E27FC236}">
                  <a16:creationId xmlns:a16="http://schemas.microsoft.com/office/drawing/2014/main" id="{6B9D00F6-6C28-4C4E-8777-DB21EB7CFB3A}"/>
                </a:ext>
              </a:extLst>
            </p:cNvPr>
            <p:cNvSpPr txBox="1">
              <a:spLocks/>
            </p:cNvSpPr>
            <p:nvPr/>
          </p:nvSpPr>
          <p:spPr bwMode="auto">
            <a:xfrm>
              <a:off x="760412" y="5403725"/>
              <a:ext cx="3187613" cy="382788"/>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000" b="1" kern="1200" dirty="0" smtClean="0">
                  <a:solidFill>
                    <a:schemeClr val="accent1">
                      <a:lumMod val="40000"/>
                      <a:lumOff val="60000"/>
                    </a:schemeClr>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a:t>Обучение за ИТ кариера</a:t>
              </a:r>
            </a:p>
          </p:txBody>
        </p:sp>
        <p:sp>
          <p:nvSpPr>
            <p:cNvPr id="29" name="Text Placeholder 11">
              <a:extLst>
                <a:ext uri="{FF2B5EF4-FFF2-40B4-BE49-F238E27FC236}">
                  <a16:creationId xmlns:a16="http://schemas.microsoft.com/office/drawing/2014/main" id="{F4228145-6F82-4534-95DE-2617A32E17BF}"/>
                </a:ext>
              </a:extLst>
            </p:cNvPr>
            <p:cNvSpPr txBox="1">
              <a:spLocks/>
            </p:cNvSpPr>
            <p:nvPr/>
          </p:nvSpPr>
          <p:spPr bwMode="auto">
            <a:xfrm>
              <a:off x="760412" y="5690893"/>
              <a:ext cx="3810000" cy="458462"/>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1800" b="1" kern="1200" dirty="0" smtClean="0">
                  <a:solidFill>
                    <a:srgbClr val="F27A44"/>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GB">
                  <a:hlinkClick r:id="rId7"/>
                </a:rPr>
                <a:t>https://it-kariera.mon.bg/e-learning/</a:t>
              </a:r>
              <a:endParaRPr lang="en-GB"/>
            </a:p>
          </p:txBody>
        </p:sp>
      </p:grpSp>
    </p:spTree>
    <p:extLst>
      <p:ext uri="{BB962C8B-B14F-4D97-AF65-F5344CB8AC3E}">
        <p14:creationId xmlns:p14="http://schemas.microsoft.com/office/powerpoint/2010/main" val="2467717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77938" y="1052885"/>
            <a:ext cx="11804822" cy="5570355"/>
          </a:xfrm>
        </p:spPr>
        <p:txBody>
          <a:bodyPr/>
          <a:lstStyle/>
          <a:p>
            <a:r>
              <a:rPr lang="bg-BG" dirty="0">
                <a:solidFill>
                  <a:schemeClr val="tx2">
                    <a:lumMod val="75000"/>
                  </a:schemeClr>
                </a:solidFill>
              </a:rPr>
              <a:t>Позволява</a:t>
            </a:r>
            <a:r>
              <a:rPr lang="en-US" dirty="0"/>
              <a:t> </a:t>
            </a:r>
            <a:r>
              <a:rPr lang="bg-BG" dirty="0">
                <a:solidFill>
                  <a:schemeClr val="tx2">
                    <a:lumMod val="75000"/>
                  </a:schemeClr>
                </a:solidFill>
              </a:rPr>
              <a:t>наследяване</a:t>
            </a:r>
            <a:r>
              <a:rPr lang="en-US" dirty="0"/>
              <a:t> </a:t>
            </a:r>
            <a:r>
              <a:rPr lang="bg-BG" dirty="0"/>
              <a:t>от класа и</a:t>
            </a:r>
            <a:r>
              <a:rPr lang="en-US" dirty="0"/>
              <a:t> </a:t>
            </a:r>
            <a:r>
              <a:rPr lang="bg-BG" dirty="0">
                <a:solidFill>
                  <a:schemeClr val="tx2">
                    <a:lumMod val="75000"/>
                  </a:schemeClr>
                </a:solidFill>
              </a:rPr>
              <a:t>предотвратява</a:t>
            </a:r>
            <a:r>
              <a:rPr lang="en-US" dirty="0"/>
              <a:t> </a:t>
            </a:r>
            <a:r>
              <a:rPr lang="bg-BG" dirty="0">
                <a:solidFill>
                  <a:schemeClr val="tx2">
                    <a:lumMod val="75000"/>
                  </a:schemeClr>
                </a:solidFill>
              </a:rPr>
              <a:t>презаписване</a:t>
            </a:r>
            <a:r>
              <a:rPr lang="en-US" dirty="0"/>
              <a:t> </a:t>
            </a:r>
            <a:r>
              <a:rPr lang="bg-BG" dirty="0"/>
              <a:t>на конкретен</a:t>
            </a:r>
            <a:r>
              <a:rPr lang="en-US" dirty="0"/>
              <a:t> </a:t>
            </a:r>
            <a:r>
              <a:rPr lang="bg-BG" dirty="0">
                <a:solidFill>
                  <a:schemeClr val="tx2">
                    <a:lumMod val="75000"/>
                  </a:schemeClr>
                </a:solidFill>
              </a:rPr>
              <a:t>виртуален метод</a:t>
            </a:r>
            <a:r>
              <a:rPr lang="en-US" dirty="0">
                <a:solidFill>
                  <a:schemeClr val="tx2">
                    <a:lumMod val="75000"/>
                  </a:schemeClr>
                </a:solidFill>
              </a:rPr>
              <a:t> </a:t>
            </a:r>
            <a:r>
              <a:rPr lang="bg-BG" dirty="0"/>
              <a:t>или свойства</a:t>
            </a:r>
            <a:r>
              <a:rPr lang="en-US" dirty="0"/>
              <a:t>.</a:t>
            </a:r>
            <a:endParaRPr lang="bg-BG" dirty="0">
              <a:solidFill>
                <a:schemeClr val="tx2">
                  <a:lumMod val="75000"/>
                </a:schemeClr>
              </a:solidFill>
            </a:endParaRPr>
          </a:p>
        </p:txBody>
      </p:sp>
      <p:sp>
        <p:nvSpPr>
          <p:cNvPr id="4" name="Title 3"/>
          <p:cNvSpPr>
            <a:spLocks noGrp="1"/>
          </p:cNvSpPr>
          <p:nvPr>
            <p:ph type="title"/>
          </p:nvPr>
        </p:nvSpPr>
        <p:spPr/>
        <p:txBody>
          <a:bodyPr/>
          <a:lstStyle/>
          <a:p>
            <a:r>
              <a:rPr lang="bg-BG"/>
              <a:t>Ключова дума – </a:t>
            </a:r>
            <a:r>
              <a:rPr lang="en-US"/>
              <a:t>Sealed</a:t>
            </a:r>
            <a:endParaRPr lang="en-US" dirty="0">
              <a:latin typeface="Consolas" panose="020B0609020204030204" pitchFamily="49" charset="0"/>
            </a:endParaRPr>
          </a:p>
        </p:txBody>
      </p:sp>
      <p:sp>
        <p:nvSpPr>
          <p:cNvPr id="7" name="Rectangle 6"/>
          <p:cNvSpPr>
            <a:spLocks noChangeArrowheads="1"/>
          </p:cNvSpPr>
          <p:nvPr/>
        </p:nvSpPr>
        <p:spPr bwMode="auto">
          <a:xfrm>
            <a:off x="563049" y="2419434"/>
            <a:ext cx="11034600" cy="3970318"/>
          </a:xfrm>
          <a:prstGeom prst="rect">
            <a:avLst/>
          </a:prstGeom>
          <a:solidFill>
            <a:schemeClr val="accent5">
              <a:lumMod val="40000"/>
              <a:lumOff val="60000"/>
              <a:alpha val="20000"/>
            </a:schemeClr>
          </a:solidFill>
          <a:ln w="12700">
            <a:solidFill>
              <a:schemeClr val="accent5">
                <a:lumMod val="60000"/>
                <a:lumOff val="40000"/>
              </a:schemeClr>
            </a:solidFill>
          </a:ln>
        </p:spPr>
        <p:txBody>
          <a:bodyPr wrap="square">
            <a:spAutoFit/>
          </a:bodyPr>
          <a:lstStyle/>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public class Rectangle : Shape</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bg-BG"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public </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sealed override </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double GetArea() {}</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public class Sqaure : Rectangle </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public </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override</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double GetArea() {}</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bg-BG"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Compile time error</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a:t>
            </a:r>
          </a:p>
        </p:txBody>
      </p:sp>
      <p:sp>
        <p:nvSpPr>
          <p:cNvPr id="6" name="Slide Number Placeholder">
            <a:extLst>
              <a:ext uri="{FF2B5EF4-FFF2-40B4-BE49-F238E27FC236}">
                <a16:creationId xmlns:a16="http://schemas.microsoft.com/office/drawing/2014/main" id="{19F94CFB-78FE-4C62-8568-1306B3EC0D41}"/>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394937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bg-BG" dirty="0"/>
              <a:t>Какво научихме днес?</a:t>
            </a:r>
          </a:p>
        </p:txBody>
      </p:sp>
      <p:sp>
        <p:nvSpPr>
          <p:cNvPr id="434179" name="Rectangle 3"/>
          <p:cNvSpPr>
            <a:spLocks noGrp="1" noChangeArrowheads="1"/>
          </p:cNvSpPr>
          <p:nvPr>
            <p:ph idx="1"/>
          </p:nvPr>
        </p:nvSpPr>
        <p:spPr>
          <a:xfrm>
            <a:off x="227012" y="1151121"/>
            <a:ext cx="8610600" cy="5570355"/>
          </a:xfrm>
        </p:spPr>
        <p:txBody>
          <a:bodyPr>
            <a:normAutofit/>
          </a:bodyPr>
          <a:lstStyle/>
          <a:p>
            <a:pPr marL="354013" indent="-354013">
              <a:lnSpc>
                <a:spcPct val="100000"/>
              </a:lnSpc>
              <a:spcBef>
                <a:spcPts val="0"/>
              </a:spcBef>
            </a:pPr>
            <a:r>
              <a:rPr lang="bg-BG" sz="3600" dirty="0"/>
              <a:t>Абстрактни класове</a:t>
            </a:r>
          </a:p>
          <a:p>
            <a:pPr marL="354013" indent="-354013">
              <a:lnSpc>
                <a:spcPct val="100000"/>
              </a:lnSpc>
              <a:spcBef>
                <a:spcPts val="0"/>
              </a:spcBef>
            </a:pPr>
            <a:r>
              <a:rPr lang="bg-BG" sz="3600" dirty="0"/>
              <a:t>Абстрактни методи</a:t>
            </a:r>
          </a:p>
          <a:p>
            <a:pPr marL="354013" indent="-354013">
              <a:lnSpc>
                <a:spcPct val="100000"/>
              </a:lnSpc>
              <a:spcBef>
                <a:spcPts val="0"/>
              </a:spcBef>
            </a:pPr>
            <a:r>
              <a:rPr lang="bg-BG" sz="3600" dirty="0"/>
              <a:t>Употреба на </a:t>
            </a:r>
            <a:r>
              <a:rPr lang="en-US" sz="3600" dirty="0">
                <a:solidFill>
                  <a:schemeClr val="tx2">
                    <a:lumMod val="75000"/>
                  </a:schemeClr>
                </a:solidFill>
              </a:rPr>
              <a:t>sealed</a:t>
            </a:r>
            <a:endParaRPr lang="bg-BG" sz="3600" dirty="0"/>
          </a:p>
          <a:p>
            <a:pPr>
              <a:lnSpc>
                <a:spcPct val="100000"/>
              </a:lnSpc>
              <a:spcBef>
                <a:spcPts val="0"/>
              </a:spcBef>
            </a:pPr>
            <a:endParaRPr lang="en-US" sz="3600" dirty="0"/>
          </a:p>
        </p:txBody>
      </p:sp>
      <p:pic>
        <p:nvPicPr>
          <p:cNvPr id="6" name="Picture 2" descr="C:\Users\Ivan\Desktop\elements_presentations\summary_p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4012" y="2743200"/>
            <a:ext cx="4583932" cy="34006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a:extLst>
              <a:ext uri="{FF2B5EF4-FFF2-40B4-BE49-F238E27FC236}">
                <a16:creationId xmlns:a16="http://schemas.microsoft.com/office/drawing/2014/main" id="{BCB422C8-BA0D-402C-8F1A-708A4801E5DF}"/>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67930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bg-BG" dirty="0"/>
              <a:t>Абстрактни класове и полиморфизъм</a:t>
            </a:r>
            <a:endParaRPr lang="en-US" dirty="0"/>
          </a:p>
        </p:txBody>
      </p:sp>
      <p:sp>
        <p:nvSpPr>
          <p:cNvPr id="3" name="Text Placeholder 2"/>
          <p:cNvSpPr>
            <a:spLocks noGrp="1"/>
          </p:cNvSpPr>
          <p:nvPr>
            <p:ph type="body" sz="quarter" idx="10"/>
          </p:nvPr>
        </p:nvSpPr>
        <p:spPr>
          <a:xfrm>
            <a:off x="1529384" y="6400802"/>
            <a:ext cx="10482604" cy="363552"/>
          </a:xfrm>
        </p:spPr>
        <p:txBody>
          <a:bodyPr/>
          <a:lstStyle/>
          <a:p>
            <a:r>
              <a:rPr lang="en-US" dirty="0">
                <a:hlinkClick r:id="rId3"/>
              </a:rPr>
              <a:t>https://it-kariera.mon.bg/e-learning/</a:t>
            </a:r>
            <a:endParaRPr lang="en-US" dirty="0"/>
          </a:p>
        </p:txBody>
      </p:sp>
    </p:spTree>
    <p:extLst>
      <p:ext uri="{BB962C8B-B14F-4D97-AF65-F5344CB8AC3E}">
        <p14:creationId xmlns:p14="http://schemas.microsoft.com/office/powerpoint/2010/main" val="1405007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066799"/>
            <a:ext cx="11891975" cy="5654677"/>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bg-BG" sz="2900" dirty="0"/>
          </a:p>
          <a:p>
            <a:r>
              <a:rPr lang="bg-BG" sz="2900" dirty="0"/>
              <a:t>Курсът е базиран на учебно съдържание и методика, предоставени от </a:t>
            </a:r>
            <a:r>
              <a:rPr lang="bg-BG" sz="2900" b="1" dirty="0">
                <a:solidFill>
                  <a:schemeClr val="tx2">
                    <a:lumMod val="75000"/>
                  </a:schemeClr>
                </a:solidFill>
              </a:rPr>
              <a:t>фондация "Софтуерен университет" </a:t>
            </a:r>
            <a:r>
              <a:rPr lang="bg-BG" sz="2900" dirty="0"/>
              <a:t>и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grpSp>
        <p:nvGrpSpPr>
          <p:cNvPr id="6" name="Group Logos">
            <a:extLst>
              <a:ext uri="{FF2B5EF4-FFF2-40B4-BE49-F238E27FC236}">
                <a16:creationId xmlns:a16="http://schemas.microsoft.com/office/drawing/2014/main" id="{40A26E2B-FAAA-4165-9B90-2760644E8132}"/>
              </a:ext>
            </a:extLst>
          </p:cNvPr>
          <p:cNvGrpSpPr/>
          <p:nvPr/>
        </p:nvGrpSpPr>
        <p:grpSpPr>
          <a:xfrm>
            <a:off x="2970212" y="5553269"/>
            <a:ext cx="6016452" cy="873381"/>
            <a:chOff x="2970212" y="5562600"/>
            <a:chExt cx="6016452" cy="873381"/>
          </a:xfrm>
        </p:grpSpPr>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6551612" y="5562600"/>
              <a:ext cx="2435052" cy="873380"/>
            </a:xfrm>
            <a:prstGeom prst="rect">
              <a:avLst/>
            </a:prstGeom>
          </p:spPr>
        </p:pic>
        <p:pic>
          <p:nvPicPr>
            <p:cNvPr id="20" name="Logo SoftUni Foundation" descr="A picture containing plate, drawing&#10;&#10;Description automatically generated">
              <a:hlinkClick r:id="rId5"/>
              <a:extLst>
                <a:ext uri="{FF2B5EF4-FFF2-40B4-BE49-F238E27FC236}">
                  <a16:creationId xmlns:a16="http://schemas.microsoft.com/office/drawing/2014/main" id="{99622D04-ADD1-4DB1-A02F-2D61BE27A1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0212" y="5562600"/>
              <a:ext cx="3121158" cy="873381"/>
            </a:xfrm>
            <a:prstGeom prst="roundRect">
              <a:avLst>
                <a:gd name="adj" fmla="val 4326"/>
              </a:avLst>
            </a:prstGeom>
            <a:noFill/>
            <a:ln>
              <a:solidFill>
                <a:schemeClr val="accent2">
                  <a:lumMod val="75000"/>
                </a:schemeClr>
              </a:solidFill>
            </a:ln>
          </p:spPr>
        </p:pic>
      </p:grpSp>
      <p:grpSp>
        <p:nvGrpSpPr>
          <p:cNvPr id="5" name="Group Logos">
            <a:extLst>
              <a:ext uri="{FF2B5EF4-FFF2-40B4-BE49-F238E27FC236}">
                <a16:creationId xmlns:a16="http://schemas.microsoft.com/office/drawing/2014/main" id="{0602D838-02AF-4A2B-9E34-F6768ABCBB84}"/>
              </a:ext>
            </a:extLst>
          </p:cNvPr>
          <p:cNvGrpSpPr/>
          <p:nvPr/>
        </p:nvGrpSpPr>
        <p:grpSpPr>
          <a:xfrm>
            <a:off x="3112083" y="2715207"/>
            <a:ext cx="5709475" cy="970203"/>
            <a:chOff x="3112083" y="2705876"/>
            <a:chExt cx="5709475" cy="970203"/>
          </a:xfrm>
        </p:grpSpPr>
        <p:pic>
          <p:nvPicPr>
            <p:cNvPr id="10" name="Logo IT Career" descr="A close up of a logo&#10;&#10;Description automatically generated">
              <a:hlinkClick r:id="rId7"/>
              <a:extLst>
                <a:ext uri="{FF2B5EF4-FFF2-40B4-BE49-F238E27FC236}">
                  <a16:creationId xmlns:a16="http://schemas.microsoft.com/office/drawing/2014/main" id="{C6B4761B-EE8B-460E-A5AF-6A003F2552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2083" y="2705879"/>
              <a:ext cx="2837416" cy="970200"/>
            </a:xfrm>
            <a:prstGeom prst="roundRect">
              <a:avLst>
                <a:gd name="adj" fmla="val 4326"/>
              </a:avLst>
            </a:prstGeom>
            <a:noFill/>
            <a:ln>
              <a:solidFill>
                <a:schemeClr val="accent2">
                  <a:lumMod val="75000"/>
                </a:schemeClr>
              </a:solidFill>
            </a:ln>
          </p:spPr>
        </p:pic>
        <p:pic>
          <p:nvPicPr>
            <p:cNvPr id="12" name="Logo Ministry of Education">
              <a:hlinkClick r:id="rId9"/>
              <a:extLst>
                <a:ext uri="{FF2B5EF4-FFF2-40B4-BE49-F238E27FC236}">
                  <a16:creationId xmlns:a16="http://schemas.microsoft.com/office/drawing/2014/main" id="{E65F853D-4D5F-404D-B9AA-6840D11022F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6718" y="2705876"/>
              <a:ext cx="2104840" cy="970200"/>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C36194D6-210E-450A-9FCA-2046FC9C7786}"/>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13</a:t>
            </a:fld>
            <a:endParaRPr lang="en-US" dirty="0">
              <a:solidFill>
                <a:prstClr val="white">
                  <a:tint val="75000"/>
                </a:prstClr>
              </a:solidFill>
            </a:endParaRPr>
          </a:p>
        </p:txBody>
      </p:sp>
    </p:spTree>
    <p:extLst>
      <p:ext uri="{BB962C8B-B14F-4D97-AF65-F5344CB8AC3E}">
        <p14:creationId xmlns:p14="http://schemas.microsoft.com/office/powerpoint/2010/main" val="105480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5176" y="5275400"/>
            <a:ext cx="8938472" cy="820600"/>
          </a:xfrm>
        </p:spPr>
        <p:txBody>
          <a:bodyPr/>
          <a:lstStyle/>
          <a:p>
            <a:r>
              <a:rPr lang="bg-BG" noProof="1">
                <a:cs typeface="Consolas" panose="020B0609020204030204" pitchFamily="49" charset="0"/>
              </a:rPr>
              <a:t>Абстрактни класове</a:t>
            </a:r>
            <a:endParaRPr lang="en-US" noProof="1">
              <a:cs typeface="Consolas" panose="020B0609020204030204" pitchFamily="49" charset="0"/>
            </a:endParaRPr>
          </a:p>
        </p:txBody>
      </p:sp>
      <p:pic>
        <p:nvPicPr>
          <p:cNvPr id="1026" name="Picture 2" descr="C:\Users\tilchev\Desktop\abstract-shapes.gif"/>
          <p:cNvPicPr>
            <a:picLocks noChangeAspect="1" noChangeArrowheads="1"/>
          </p:cNvPicPr>
          <p:nvPr/>
        </p:nvPicPr>
        <p:blipFill>
          <a:blip r:embed="rId3" cstate="print"/>
          <a:srcRect/>
          <a:stretch>
            <a:fillRect/>
          </a:stretch>
        </p:blipFill>
        <p:spPr bwMode="auto">
          <a:xfrm>
            <a:off x="2648743" y="986129"/>
            <a:ext cx="6891338" cy="3814471"/>
          </a:xfrm>
          <a:prstGeom prst="rect">
            <a:avLst/>
          </a:prstGeom>
          <a:solidFill>
            <a:schemeClr val="tx1">
              <a:alpha val="90000"/>
            </a:schemeClr>
          </a:solidFill>
          <a:effectLst>
            <a:innerShdw blurRad="635000">
              <a:prstClr val="black"/>
            </a:innerShdw>
          </a:effectLst>
        </p:spPr>
      </p:pic>
      <p:sp>
        <p:nvSpPr>
          <p:cNvPr id="5" name="Slide Number Placeholder">
            <a:extLst>
              <a:ext uri="{FF2B5EF4-FFF2-40B4-BE49-F238E27FC236}">
                <a16:creationId xmlns:a16="http://schemas.microsoft.com/office/drawing/2014/main" id="{8EC16EF7-4699-474A-8447-35BC3760030B}"/>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251868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bg-BG" dirty="0"/>
              <a:t>Абстрактните класове </a:t>
            </a:r>
            <a:r>
              <a:rPr lang="bg-BG" b="1" dirty="0">
                <a:solidFill>
                  <a:schemeClr val="tx2">
                    <a:lumMod val="75000"/>
                  </a:schemeClr>
                </a:solidFill>
              </a:rPr>
              <a:t>НЕ МОГАТ </a:t>
            </a:r>
            <a:r>
              <a:rPr lang="bg-BG" dirty="0">
                <a:solidFill>
                  <a:schemeClr val="tx2">
                    <a:lumMod val="75000"/>
                  </a:schemeClr>
                </a:solidFill>
              </a:rPr>
              <a:t>да бъдат инстанцирани</a:t>
            </a:r>
            <a:endParaRPr lang="en-US" dirty="0">
              <a:solidFill>
                <a:schemeClr val="tx2">
                  <a:lumMod val="75000"/>
                </a:schemeClr>
              </a:solidFill>
            </a:endParaRPr>
          </a:p>
          <a:p>
            <a:endParaRPr lang="en-US" dirty="0"/>
          </a:p>
          <a:p>
            <a:endParaRPr lang="en-US" dirty="0"/>
          </a:p>
          <a:p>
            <a:endParaRPr lang="en-US" dirty="0"/>
          </a:p>
          <a:p>
            <a:endParaRPr lang="bg-BG" dirty="0">
              <a:solidFill>
                <a:schemeClr val="tx2">
                  <a:lumMod val="75000"/>
                </a:schemeClr>
              </a:solidFill>
            </a:endParaRPr>
          </a:p>
          <a:p>
            <a:r>
              <a:rPr lang="bg-BG" dirty="0">
                <a:solidFill>
                  <a:schemeClr val="tx2">
                    <a:lumMod val="75000"/>
                  </a:schemeClr>
                </a:solidFill>
              </a:rPr>
              <a:t>Абстрактният </a:t>
            </a:r>
            <a:r>
              <a:rPr lang="bg-BG" dirty="0"/>
              <a:t>клас</a:t>
            </a:r>
            <a:r>
              <a:rPr lang="en-US" dirty="0"/>
              <a:t> </a:t>
            </a:r>
            <a:r>
              <a:rPr lang="bg-BG" dirty="0">
                <a:solidFill>
                  <a:schemeClr val="tx2">
                    <a:lumMod val="75000"/>
                  </a:schemeClr>
                </a:solidFill>
              </a:rPr>
              <a:t>може </a:t>
            </a:r>
            <a:r>
              <a:rPr lang="bg-BG" dirty="0"/>
              <a:t>да включва абстрактни</a:t>
            </a:r>
            <a:r>
              <a:rPr lang="en-US" dirty="0"/>
              <a:t> </a:t>
            </a:r>
            <a:r>
              <a:rPr lang="bg-BG" dirty="0">
                <a:solidFill>
                  <a:schemeClr val="tx2">
                    <a:lumMod val="75000"/>
                  </a:schemeClr>
                </a:solidFill>
              </a:rPr>
              <a:t>методи</a:t>
            </a:r>
            <a:r>
              <a:rPr lang="bg-BG" dirty="0"/>
              <a:t>, а може и да не включва такива.</a:t>
            </a:r>
            <a:endParaRPr lang="en-US" dirty="0">
              <a:solidFill>
                <a:schemeClr val="tx2">
                  <a:lumMod val="75000"/>
                </a:schemeClr>
              </a:solidFill>
            </a:endParaRPr>
          </a:p>
          <a:p>
            <a:r>
              <a:rPr lang="bg-BG" dirty="0"/>
              <a:t>Ако клас има</a:t>
            </a:r>
            <a:r>
              <a:rPr lang="en-US" dirty="0"/>
              <a:t> </a:t>
            </a:r>
            <a:r>
              <a:rPr lang="bg-BG" dirty="0">
                <a:solidFill>
                  <a:schemeClr val="tx2">
                    <a:lumMod val="75000"/>
                  </a:schemeClr>
                </a:solidFill>
              </a:rPr>
              <a:t>поне един абстрактен метод</a:t>
            </a:r>
            <a:r>
              <a:rPr lang="en-US" dirty="0"/>
              <a:t>, </a:t>
            </a:r>
            <a:r>
              <a:rPr lang="bg-BG" dirty="0"/>
              <a:t>той трябва да бъде деклариран като </a:t>
            </a:r>
            <a:r>
              <a:rPr lang="bg-BG" dirty="0">
                <a:solidFill>
                  <a:schemeClr val="tx2">
                    <a:lumMod val="75000"/>
                  </a:schemeClr>
                </a:solidFill>
              </a:rPr>
              <a:t>абстрактен</a:t>
            </a:r>
            <a:endParaRPr lang="en-US" dirty="0">
              <a:solidFill>
                <a:schemeClr val="tx2">
                  <a:lumMod val="75000"/>
                </a:schemeClr>
              </a:solidFill>
            </a:endParaRPr>
          </a:p>
          <a:p>
            <a:r>
              <a:rPr lang="bg-BG" dirty="0"/>
              <a:t>За да използвате</a:t>
            </a:r>
            <a:r>
              <a:rPr lang="en-US" dirty="0"/>
              <a:t> </a:t>
            </a:r>
            <a:r>
              <a:rPr lang="bg-BG" dirty="0">
                <a:solidFill>
                  <a:schemeClr val="tx2">
                    <a:lumMod val="75000"/>
                  </a:schemeClr>
                </a:solidFill>
              </a:rPr>
              <a:t>абстрактен клас</a:t>
            </a:r>
            <a:r>
              <a:rPr lang="bg-BG" dirty="0"/>
              <a:t>, трябва да го</a:t>
            </a:r>
            <a:r>
              <a:rPr lang="en-US" dirty="0"/>
              <a:t> </a:t>
            </a:r>
            <a:r>
              <a:rPr lang="bg-BG" dirty="0">
                <a:solidFill>
                  <a:schemeClr val="tx2">
                    <a:lumMod val="75000"/>
                  </a:schemeClr>
                </a:solidFill>
              </a:rPr>
              <a:t>наследите</a:t>
            </a:r>
            <a:endParaRPr lang="en-US" dirty="0">
              <a:solidFill>
                <a:schemeClr val="tx2">
                  <a:lumMod val="75000"/>
                </a:schemeClr>
              </a:solidFill>
            </a:endParaRPr>
          </a:p>
        </p:txBody>
      </p:sp>
      <p:sp>
        <p:nvSpPr>
          <p:cNvPr id="4" name="Title 3"/>
          <p:cNvSpPr>
            <a:spLocks noGrp="1"/>
          </p:cNvSpPr>
          <p:nvPr>
            <p:ph type="title"/>
          </p:nvPr>
        </p:nvSpPr>
        <p:spPr/>
        <p:txBody>
          <a:bodyPr/>
          <a:lstStyle/>
          <a:p>
            <a:r>
              <a:rPr lang="bg-BG" noProof="1"/>
              <a:t>Абстрактни класове</a:t>
            </a:r>
            <a:endParaRPr lang="en-US" dirty="0"/>
          </a:p>
        </p:txBody>
      </p:sp>
      <p:sp>
        <p:nvSpPr>
          <p:cNvPr id="8" name="Text Placeholder 5"/>
          <p:cNvSpPr txBox="1">
            <a:spLocks/>
          </p:cNvSpPr>
          <p:nvPr/>
        </p:nvSpPr>
        <p:spPr>
          <a:xfrm>
            <a:off x="608012" y="1713724"/>
            <a:ext cx="10782397" cy="2022843"/>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800" dirty="0">
                <a:solidFill>
                  <a:schemeClr val="accent1">
                    <a:lumMod val="20000"/>
                    <a:lumOff val="80000"/>
                  </a:schemeClr>
                </a:solidFill>
              </a:rPr>
              <a:t>public </a:t>
            </a:r>
            <a:r>
              <a:rPr lang="en-US" sz="2800" dirty="0">
                <a:solidFill>
                  <a:schemeClr val="tx2">
                    <a:lumMod val="75000"/>
                  </a:schemeClr>
                </a:solidFill>
              </a:rPr>
              <a:t>abstract</a:t>
            </a:r>
            <a:r>
              <a:rPr lang="en-US" sz="2800" dirty="0">
                <a:solidFill>
                  <a:schemeClr val="accent1">
                    <a:lumMod val="20000"/>
                    <a:lumOff val="80000"/>
                  </a:schemeClr>
                </a:solidFill>
              </a:rPr>
              <a:t> class Shape {} </a:t>
            </a:r>
          </a:p>
          <a:p>
            <a:r>
              <a:rPr lang="en-US" sz="2800" dirty="0">
                <a:solidFill>
                  <a:schemeClr val="accent1">
                    <a:lumMod val="20000"/>
                    <a:lumOff val="80000"/>
                  </a:schemeClr>
                </a:solidFill>
              </a:rPr>
              <a:t>public class Circle : Shape {}</a:t>
            </a:r>
          </a:p>
          <a:p>
            <a:pPr>
              <a:spcBef>
                <a:spcPts val="1200"/>
              </a:spcBef>
            </a:pPr>
            <a:r>
              <a:rPr lang="en-US" sz="2800" dirty="0">
                <a:solidFill>
                  <a:schemeClr val="tx2">
                    <a:lumMod val="75000"/>
                  </a:schemeClr>
                </a:solidFill>
              </a:rPr>
              <a:t>Shape</a:t>
            </a:r>
            <a:r>
              <a:rPr lang="en-US" sz="2800" dirty="0">
                <a:solidFill>
                  <a:schemeClr val="accent1">
                    <a:lumMod val="20000"/>
                    <a:lumOff val="80000"/>
                  </a:schemeClr>
                </a:solidFill>
              </a:rPr>
              <a:t> shape = new </a:t>
            </a:r>
            <a:r>
              <a:rPr lang="en-US" sz="2800" dirty="0">
                <a:solidFill>
                  <a:schemeClr val="tx2">
                    <a:lumMod val="75000"/>
                  </a:schemeClr>
                </a:solidFill>
              </a:rPr>
              <a:t>Shape()</a:t>
            </a:r>
            <a:r>
              <a:rPr lang="en-US" sz="2800" dirty="0">
                <a:solidFill>
                  <a:schemeClr val="accent1">
                    <a:lumMod val="20000"/>
                    <a:lumOff val="80000"/>
                  </a:schemeClr>
                </a:solidFill>
              </a:rPr>
              <a:t>; // </a:t>
            </a:r>
            <a:r>
              <a:rPr lang="bg-BG" sz="2800" dirty="0">
                <a:solidFill>
                  <a:schemeClr val="accent1">
                    <a:lumMod val="20000"/>
                    <a:lumOff val="80000"/>
                  </a:schemeClr>
                </a:solidFill>
              </a:rPr>
              <a:t>Грешка при компилиране</a:t>
            </a:r>
            <a:endParaRPr lang="en-US" sz="2800" dirty="0">
              <a:solidFill>
                <a:schemeClr val="accent1">
                  <a:lumMod val="20000"/>
                  <a:lumOff val="80000"/>
                </a:schemeClr>
              </a:solidFill>
            </a:endParaRPr>
          </a:p>
          <a:p>
            <a:r>
              <a:rPr lang="en-US" sz="2800" dirty="0">
                <a:solidFill>
                  <a:schemeClr val="tx2">
                    <a:lumMod val="75000"/>
                  </a:schemeClr>
                </a:solidFill>
              </a:rPr>
              <a:t>Shape</a:t>
            </a:r>
            <a:r>
              <a:rPr lang="en-US" sz="2800" dirty="0">
                <a:solidFill>
                  <a:schemeClr val="accent1">
                    <a:lumMod val="20000"/>
                    <a:lumOff val="80000"/>
                  </a:schemeClr>
                </a:solidFill>
              </a:rPr>
              <a:t> circle = new </a:t>
            </a:r>
            <a:r>
              <a:rPr lang="en-US" sz="2800" dirty="0">
                <a:solidFill>
                  <a:schemeClr val="tx2">
                    <a:lumMod val="75000"/>
                  </a:schemeClr>
                </a:solidFill>
              </a:rPr>
              <a:t>Circle(); </a:t>
            </a:r>
            <a:r>
              <a:rPr lang="en-US" sz="2800" dirty="0">
                <a:solidFill>
                  <a:schemeClr val="accent1">
                    <a:lumMod val="20000"/>
                    <a:lumOff val="80000"/>
                  </a:schemeClr>
                </a:solidFill>
              </a:rPr>
              <a:t>// </a:t>
            </a:r>
            <a:r>
              <a:rPr lang="bg-BG" sz="2800" dirty="0">
                <a:solidFill>
                  <a:schemeClr val="accent1">
                    <a:lumMod val="20000"/>
                    <a:lumOff val="80000"/>
                  </a:schemeClr>
                </a:solidFill>
              </a:rPr>
              <a:t>полиморфизъм</a:t>
            </a:r>
            <a:endParaRPr lang="en-US" sz="2800" dirty="0">
              <a:solidFill>
                <a:schemeClr val="accent1">
                  <a:lumMod val="20000"/>
                  <a:lumOff val="80000"/>
                </a:schemeClr>
              </a:solidFill>
            </a:endParaRPr>
          </a:p>
        </p:txBody>
      </p:sp>
      <p:sp>
        <p:nvSpPr>
          <p:cNvPr id="6" name="Slide Number Placeholder">
            <a:extLst>
              <a:ext uri="{FF2B5EF4-FFF2-40B4-BE49-F238E27FC236}">
                <a16:creationId xmlns:a16="http://schemas.microsoft.com/office/drawing/2014/main" id="{8ABFA502-A18C-4F7B-95D7-83A092CB69B3}"/>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137973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g-BG" noProof="1"/>
              <a:t>Елементи на абстрактния клас</a:t>
            </a:r>
            <a:endParaRPr lang="en-US" dirty="0"/>
          </a:p>
        </p:txBody>
      </p:sp>
      <p:sp>
        <p:nvSpPr>
          <p:cNvPr id="5" name="Rectangle 4"/>
          <p:cNvSpPr>
            <a:spLocks noChangeArrowheads="1"/>
          </p:cNvSpPr>
          <p:nvPr/>
        </p:nvSpPr>
        <p:spPr bwMode="auto">
          <a:xfrm>
            <a:off x="608012" y="1148321"/>
            <a:ext cx="10591800" cy="3970318"/>
          </a:xfrm>
          <a:prstGeom prst="rect">
            <a:avLst/>
          </a:prstGeom>
          <a:solidFill>
            <a:schemeClr val="accent5">
              <a:lumMod val="40000"/>
              <a:lumOff val="60000"/>
              <a:alpha val="20000"/>
            </a:schemeClr>
          </a:solidFill>
          <a:ln w="12700">
            <a:solidFill>
              <a:schemeClr val="accent5">
                <a:lumMod val="60000"/>
                <a:lumOff val="40000"/>
              </a:schemeClr>
            </a:solidFill>
          </a:ln>
        </p:spPr>
        <p:txBody>
          <a:bodyPr wrap="square">
            <a:spAutoFit/>
          </a:bodyPr>
          <a:lstStyle/>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Public </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abstract</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class Shape</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private Point </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startPoint;</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protected Shape</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(Point startPoint) {</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this.startPoint = startPoint;</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public StartPoint </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return this.startPoint; }</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public </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abstract</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void Draw()</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a:t>
            </a:r>
          </a:p>
        </p:txBody>
      </p:sp>
      <p:sp>
        <p:nvSpPr>
          <p:cNvPr id="9" name="AutoShape 6"/>
          <p:cNvSpPr>
            <a:spLocks noChangeArrowheads="1"/>
          </p:cNvSpPr>
          <p:nvPr/>
        </p:nvSpPr>
        <p:spPr bwMode="auto">
          <a:xfrm>
            <a:off x="6018212" y="1109697"/>
            <a:ext cx="4343400" cy="685800"/>
          </a:xfrm>
          <a:prstGeom prst="wedgeRoundRectCallout">
            <a:avLst>
              <a:gd name="adj1" fmla="val -129138"/>
              <a:gd name="adj2" fmla="val 91784"/>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Може да има </a:t>
            </a:r>
            <a:r>
              <a:rPr lang="bg-BG" sz="3200" dirty="0">
                <a:solidFill>
                  <a:schemeClr val="tx2">
                    <a:lumMod val="75000"/>
                  </a:schemeClr>
                </a:solidFill>
              </a:rPr>
              <a:t>полета</a:t>
            </a:r>
          </a:p>
        </p:txBody>
      </p:sp>
      <p:sp>
        <p:nvSpPr>
          <p:cNvPr id="10" name="AutoShape 6"/>
          <p:cNvSpPr>
            <a:spLocks noChangeArrowheads="1"/>
          </p:cNvSpPr>
          <p:nvPr/>
        </p:nvSpPr>
        <p:spPr bwMode="auto">
          <a:xfrm>
            <a:off x="8304212" y="1872134"/>
            <a:ext cx="3146332" cy="940557"/>
          </a:xfrm>
          <a:prstGeom prst="wedgeRoundRectCallout">
            <a:avLst>
              <a:gd name="adj1" fmla="val -187285"/>
              <a:gd name="adj2" fmla="val 8239"/>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Може да има </a:t>
            </a:r>
            <a:r>
              <a:rPr lang="bg-BG" sz="3200" dirty="0">
                <a:solidFill>
                  <a:schemeClr val="tx2">
                    <a:lumMod val="75000"/>
                  </a:schemeClr>
                </a:solidFill>
              </a:rPr>
              <a:t>конструктор</a:t>
            </a:r>
          </a:p>
        </p:txBody>
      </p:sp>
      <p:sp>
        <p:nvSpPr>
          <p:cNvPr id="11" name="AutoShape 6"/>
          <p:cNvSpPr>
            <a:spLocks noChangeArrowheads="1"/>
          </p:cNvSpPr>
          <p:nvPr/>
        </p:nvSpPr>
        <p:spPr bwMode="auto">
          <a:xfrm>
            <a:off x="8634491" y="4891476"/>
            <a:ext cx="3146332" cy="1731764"/>
          </a:xfrm>
          <a:prstGeom prst="wedgeRoundRectCallout">
            <a:avLst>
              <a:gd name="adj1" fmla="val -188096"/>
              <a:gd name="adj2" fmla="val -61703"/>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Може да има</a:t>
            </a:r>
            <a:r>
              <a:rPr lang="en-US" sz="3200" dirty="0">
                <a:solidFill>
                  <a:srgbClr val="FFFFFF"/>
                </a:solidFill>
              </a:rPr>
              <a:t> </a:t>
            </a:r>
            <a:r>
              <a:rPr lang="bg-BG" sz="3200" dirty="0">
                <a:solidFill>
                  <a:schemeClr val="tx2">
                    <a:lumMod val="75000"/>
                  </a:schemeClr>
                </a:solidFill>
              </a:rPr>
              <a:t>методи</a:t>
            </a:r>
            <a:r>
              <a:rPr lang="en-US" sz="3200" dirty="0">
                <a:solidFill>
                  <a:srgbClr val="FFFFFF"/>
                </a:solidFill>
              </a:rPr>
              <a:t> </a:t>
            </a:r>
            <a:r>
              <a:rPr lang="bg-BG" sz="3200" dirty="0">
                <a:solidFill>
                  <a:srgbClr val="FFFFFF"/>
                </a:solidFill>
              </a:rPr>
              <a:t>с код в тях</a:t>
            </a:r>
            <a:endParaRPr lang="bg-BG" sz="3200" dirty="0">
              <a:solidFill>
                <a:schemeClr val="tx2">
                  <a:lumMod val="75000"/>
                </a:schemeClr>
              </a:solidFill>
            </a:endParaRPr>
          </a:p>
        </p:txBody>
      </p:sp>
      <p:sp>
        <p:nvSpPr>
          <p:cNvPr id="12" name="AutoShape 6"/>
          <p:cNvSpPr>
            <a:spLocks noChangeArrowheads="1"/>
          </p:cNvSpPr>
          <p:nvPr/>
        </p:nvSpPr>
        <p:spPr bwMode="auto">
          <a:xfrm>
            <a:off x="608012" y="5369475"/>
            <a:ext cx="6869066" cy="972244"/>
          </a:xfrm>
          <a:prstGeom prst="wedgeRoundRectCallout">
            <a:avLst>
              <a:gd name="adj1" fmla="val -18851"/>
              <a:gd name="adj2" fmla="val -85871"/>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Всеки абстрактен метод </a:t>
            </a:r>
            <a:r>
              <a:rPr lang="bg-BG" sz="3200" dirty="0">
                <a:solidFill>
                  <a:schemeClr val="tx2">
                    <a:lumMod val="75000"/>
                  </a:schemeClr>
                </a:solidFill>
              </a:rPr>
              <a:t>ТРЯБВА</a:t>
            </a:r>
            <a:r>
              <a:rPr lang="en-US" sz="3200" dirty="0">
                <a:solidFill>
                  <a:srgbClr val="FFFFFF"/>
                </a:solidFill>
              </a:rPr>
              <a:t> </a:t>
            </a:r>
            <a:r>
              <a:rPr lang="bg-BG" sz="3200" dirty="0">
                <a:solidFill>
                  <a:srgbClr val="FFFFFF"/>
                </a:solidFill>
              </a:rPr>
              <a:t>да</a:t>
            </a:r>
            <a:r>
              <a:rPr lang="en-US" sz="3200" dirty="0">
                <a:solidFill>
                  <a:srgbClr val="FFFFFF"/>
                </a:solidFill>
              </a:rPr>
              <a:t> </a:t>
            </a:r>
            <a:r>
              <a:rPr lang="bg-BG" sz="3200" dirty="0">
                <a:solidFill>
                  <a:schemeClr val="tx2">
                    <a:lumMod val="75000"/>
                  </a:schemeClr>
                </a:solidFill>
              </a:rPr>
              <a:t>се имплементира</a:t>
            </a:r>
            <a:r>
              <a:rPr lang="en-US" sz="3200" dirty="0">
                <a:solidFill>
                  <a:schemeClr val="tx2">
                    <a:lumMod val="75000"/>
                  </a:schemeClr>
                </a:solidFill>
              </a:rPr>
              <a:t> </a:t>
            </a:r>
            <a:r>
              <a:rPr lang="bg-BG" sz="3200" dirty="0">
                <a:solidFill>
                  <a:srgbClr val="FFFFFF"/>
                </a:solidFill>
              </a:rPr>
              <a:t>от подкласовете</a:t>
            </a:r>
            <a:endParaRPr lang="en-US" sz="3200" noProof="1">
              <a:solidFill>
                <a:schemeClr val="tx2">
                  <a:lumMod val="75000"/>
                </a:schemeClr>
              </a:solidFill>
            </a:endParaRPr>
          </a:p>
        </p:txBody>
      </p:sp>
      <p:sp>
        <p:nvSpPr>
          <p:cNvPr id="13" name="Slide Number Placeholder">
            <a:extLst>
              <a:ext uri="{FF2B5EF4-FFF2-40B4-BE49-F238E27FC236}">
                <a16:creationId xmlns:a16="http://schemas.microsoft.com/office/drawing/2014/main" id="{93454890-E25F-4B84-BF89-9031285C70AF}"/>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650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Задача</a:t>
            </a:r>
            <a:r>
              <a:rPr lang="en-US" sz="4000" dirty="0"/>
              <a:t>: </a:t>
            </a:r>
            <a:r>
              <a:rPr lang="bg-BG" sz="4000" dirty="0"/>
              <a:t>Фигури</a:t>
            </a:r>
          </a:p>
        </p:txBody>
      </p:sp>
      <p:sp>
        <p:nvSpPr>
          <p:cNvPr id="18" name="Rectangle 4"/>
          <p:cNvSpPr>
            <a:spLocks noChangeArrowheads="1"/>
          </p:cNvSpPr>
          <p:nvPr/>
        </p:nvSpPr>
        <p:spPr bwMode="auto">
          <a:xfrm>
            <a:off x="3275012" y="1107032"/>
            <a:ext cx="5424600" cy="47705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algn="ctr" eaLnBrk="0" hangingPunct="0">
              <a:lnSpc>
                <a:spcPts val="3000"/>
              </a:lnSpc>
              <a:buClr>
                <a:schemeClr val="accent5">
                  <a:lumMod val="40000"/>
                  <a:lumOff val="60000"/>
                </a:schemeClr>
              </a:buClr>
              <a:buSzPct val="70000"/>
            </a:pPr>
            <a:r>
              <a:rPr lang="en-US" b="1" i="1" noProof="1">
                <a:latin typeface="Consolas" panose="020B0609020204030204" pitchFamily="49" charset="0"/>
              </a:rPr>
              <a:t>Shape</a:t>
            </a:r>
          </a:p>
        </p:txBody>
      </p:sp>
      <p:sp>
        <p:nvSpPr>
          <p:cNvPr id="19" name="Rectangle 18"/>
          <p:cNvSpPr>
            <a:spLocks noChangeArrowheads="1"/>
          </p:cNvSpPr>
          <p:nvPr/>
        </p:nvSpPr>
        <p:spPr bwMode="auto">
          <a:xfrm>
            <a:off x="3275012" y="1621810"/>
            <a:ext cx="5424600" cy="86177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eaLnBrk="0" hangingPunct="0">
              <a:lnSpc>
                <a:spcPts val="3000"/>
              </a:lnSpc>
              <a:buClr>
                <a:schemeClr val="accent5">
                  <a:lumMod val="40000"/>
                  <a:lumOff val="60000"/>
                </a:schemeClr>
              </a:buClr>
              <a:buSzPct val="70000"/>
            </a:pPr>
            <a:r>
              <a:rPr lang="en-US" b="1" noProof="1">
                <a:latin typeface="Consolas" panose="020B0609020204030204" pitchFamily="49" charset="0"/>
              </a:rPr>
              <a:t>-double perimeter</a:t>
            </a:r>
          </a:p>
          <a:p>
            <a:pPr eaLnBrk="0" hangingPunct="0">
              <a:lnSpc>
                <a:spcPts val="3000"/>
              </a:lnSpc>
              <a:buClr>
                <a:schemeClr val="accent5">
                  <a:lumMod val="40000"/>
                  <a:lumOff val="60000"/>
                </a:schemeClr>
              </a:buClr>
              <a:buSzPct val="70000"/>
            </a:pPr>
            <a:r>
              <a:rPr lang="en-US" b="1" noProof="1">
                <a:latin typeface="Consolas" panose="020B0609020204030204" pitchFamily="49" charset="0"/>
              </a:rPr>
              <a:t>-double area</a:t>
            </a:r>
          </a:p>
        </p:txBody>
      </p:sp>
      <p:sp>
        <p:nvSpPr>
          <p:cNvPr id="10" name="Rectangle 9"/>
          <p:cNvSpPr>
            <a:spLocks noChangeArrowheads="1"/>
          </p:cNvSpPr>
          <p:nvPr/>
        </p:nvSpPr>
        <p:spPr bwMode="auto">
          <a:xfrm>
            <a:off x="3275012" y="2483584"/>
            <a:ext cx="5424600" cy="86177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eaLnBrk="0" hangingPunct="0">
              <a:lnSpc>
                <a:spcPts val="3000"/>
              </a:lnSpc>
              <a:buClr>
                <a:schemeClr val="accent5">
                  <a:lumMod val="40000"/>
                  <a:lumOff val="60000"/>
                </a:schemeClr>
              </a:buClr>
              <a:buSzPct val="70000"/>
            </a:pPr>
            <a:r>
              <a:rPr lang="en-US" b="1" i="1" noProof="1">
                <a:latin typeface="Consolas" panose="020B0609020204030204" pitchFamily="49" charset="0"/>
              </a:rPr>
              <a:t>+CalculatePerimeter</a:t>
            </a:r>
          </a:p>
          <a:p>
            <a:pPr eaLnBrk="0" hangingPunct="0">
              <a:lnSpc>
                <a:spcPts val="3000"/>
              </a:lnSpc>
              <a:buClr>
                <a:schemeClr val="accent5">
                  <a:lumMod val="40000"/>
                  <a:lumOff val="60000"/>
                </a:schemeClr>
              </a:buClr>
              <a:buSzPct val="70000"/>
            </a:pPr>
            <a:r>
              <a:rPr lang="en-US" b="1" i="1" noProof="1">
                <a:latin typeface="Consolas" panose="020B0609020204030204" pitchFamily="49" charset="0"/>
              </a:rPr>
              <a:t>+CalculateArea</a:t>
            </a:r>
          </a:p>
        </p:txBody>
      </p:sp>
      <p:sp>
        <p:nvSpPr>
          <p:cNvPr id="12" name="Rectangle 4"/>
          <p:cNvSpPr>
            <a:spLocks noChangeArrowheads="1"/>
          </p:cNvSpPr>
          <p:nvPr/>
        </p:nvSpPr>
        <p:spPr bwMode="auto">
          <a:xfrm>
            <a:off x="608012" y="4343400"/>
            <a:ext cx="4343400" cy="47705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algn="ctr" eaLnBrk="0" hangingPunct="0">
              <a:lnSpc>
                <a:spcPts val="3000"/>
              </a:lnSpc>
              <a:buClr>
                <a:schemeClr val="accent5">
                  <a:lumMod val="40000"/>
                  <a:lumOff val="60000"/>
                </a:schemeClr>
              </a:buClr>
              <a:buSzPct val="70000"/>
            </a:pPr>
            <a:r>
              <a:rPr lang="en-US" sz="2800" b="1" noProof="1">
                <a:latin typeface="Consolas" panose="020B0609020204030204" pitchFamily="49" charset="0"/>
              </a:rPr>
              <a:t>Rectangle</a:t>
            </a:r>
          </a:p>
        </p:txBody>
      </p:sp>
      <p:sp>
        <p:nvSpPr>
          <p:cNvPr id="13" name="Rectangle 12"/>
          <p:cNvSpPr>
            <a:spLocks noChangeArrowheads="1"/>
          </p:cNvSpPr>
          <p:nvPr/>
        </p:nvSpPr>
        <p:spPr bwMode="auto">
          <a:xfrm>
            <a:off x="608012" y="4824681"/>
            <a:ext cx="4343400" cy="86177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-double height</a:t>
            </a:r>
          </a:p>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-double width</a:t>
            </a:r>
          </a:p>
        </p:txBody>
      </p:sp>
      <p:sp>
        <p:nvSpPr>
          <p:cNvPr id="15" name="Rectangle 14"/>
          <p:cNvSpPr>
            <a:spLocks noChangeArrowheads="1"/>
          </p:cNvSpPr>
          <p:nvPr/>
        </p:nvSpPr>
        <p:spPr bwMode="auto">
          <a:xfrm>
            <a:off x="608012" y="5676544"/>
            <a:ext cx="4343400" cy="86177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+CalculatePerimeter</a:t>
            </a:r>
          </a:p>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+CalculateArea</a:t>
            </a:r>
          </a:p>
        </p:txBody>
      </p:sp>
      <p:sp>
        <p:nvSpPr>
          <p:cNvPr id="20" name="Rectangle 4"/>
          <p:cNvSpPr>
            <a:spLocks noChangeArrowheads="1"/>
          </p:cNvSpPr>
          <p:nvPr/>
        </p:nvSpPr>
        <p:spPr bwMode="auto">
          <a:xfrm>
            <a:off x="7228937" y="4343400"/>
            <a:ext cx="4343400" cy="47705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algn="ctr" eaLnBrk="0" hangingPunct="0">
              <a:lnSpc>
                <a:spcPts val="3000"/>
              </a:lnSpc>
              <a:buClr>
                <a:schemeClr val="accent5">
                  <a:lumMod val="40000"/>
                  <a:lumOff val="60000"/>
                </a:schemeClr>
              </a:buClr>
              <a:buSzPct val="70000"/>
            </a:pPr>
            <a:r>
              <a:rPr lang="en-US" sz="2800" b="1" noProof="1">
                <a:latin typeface="Consolas" panose="020B0609020204030204" pitchFamily="49" charset="0"/>
              </a:rPr>
              <a:t>Circle</a:t>
            </a:r>
          </a:p>
        </p:txBody>
      </p:sp>
      <p:sp>
        <p:nvSpPr>
          <p:cNvPr id="21" name="Rectangle 20"/>
          <p:cNvSpPr>
            <a:spLocks noChangeArrowheads="1"/>
          </p:cNvSpPr>
          <p:nvPr/>
        </p:nvSpPr>
        <p:spPr bwMode="auto">
          <a:xfrm>
            <a:off x="7228937" y="4824681"/>
            <a:ext cx="4343400" cy="86177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-double height</a:t>
            </a:r>
          </a:p>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-double width</a:t>
            </a:r>
          </a:p>
        </p:txBody>
      </p:sp>
      <p:sp>
        <p:nvSpPr>
          <p:cNvPr id="22" name="Rectangle 21"/>
          <p:cNvSpPr>
            <a:spLocks noChangeArrowheads="1"/>
          </p:cNvSpPr>
          <p:nvPr/>
        </p:nvSpPr>
        <p:spPr bwMode="auto">
          <a:xfrm>
            <a:off x="7228937" y="5676544"/>
            <a:ext cx="4343400" cy="861774"/>
          </a:xfrm>
          <a:prstGeom prst="rect">
            <a:avLst/>
          </a:prstGeom>
          <a:solidFill>
            <a:schemeClr val="accent5">
              <a:lumMod val="40000"/>
              <a:lumOff val="60000"/>
              <a:alpha val="20000"/>
            </a:schemeClr>
          </a:solidFill>
          <a:ln w="38100">
            <a:solidFill>
              <a:schemeClr val="accent5">
                <a:lumMod val="60000"/>
                <a:lumOff val="40000"/>
              </a:schemeClr>
            </a:solidFill>
          </a:ln>
        </p:spPr>
        <p:txBody>
          <a:bodyPr wrap="square">
            <a:spAutoFit/>
          </a:bodyPr>
          <a:lstStyle/>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+CalculatePerimeter</a:t>
            </a:r>
          </a:p>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+CalculateArea</a:t>
            </a:r>
          </a:p>
        </p:txBody>
      </p:sp>
      <p:sp>
        <p:nvSpPr>
          <p:cNvPr id="9" name="Bent Arrow 8"/>
          <p:cNvSpPr/>
          <p:nvPr/>
        </p:nvSpPr>
        <p:spPr>
          <a:xfrm rot="5400000">
            <a:off x="8925164" y="3271760"/>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800">
              <a:solidFill>
                <a:schemeClr val="tx1"/>
              </a:solidFill>
            </a:endParaRPr>
          </a:p>
        </p:txBody>
      </p:sp>
      <p:sp>
        <p:nvSpPr>
          <p:cNvPr id="28" name="Bent Arrow 27"/>
          <p:cNvSpPr/>
          <p:nvPr/>
        </p:nvSpPr>
        <p:spPr>
          <a:xfrm rot="16200000" flipH="1">
            <a:off x="2235644" y="3273552"/>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800">
              <a:solidFill>
                <a:schemeClr val="tx1"/>
              </a:solidFill>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9949" y="1304375"/>
            <a:ext cx="2835995" cy="1595247"/>
          </a:xfrm>
          <a:prstGeom prst="rect">
            <a:avLst/>
          </a:prstGeom>
        </p:spPr>
      </p:pic>
      <p:sp>
        <p:nvSpPr>
          <p:cNvPr id="16" name="Slide Number Placeholder">
            <a:extLst>
              <a:ext uri="{FF2B5EF4-FFF2-40B4-BE49-F238E27FC236}">
                <a16:creationId xmlns:a16="http://schemas.microsoft.com/office/drawing/2014/main" id="{7B3F3117-ADE2-4E8C-98BA-ADB00FC9EFC4}"/>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3398354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animBg="1"/>
      <p:bldP spid="13" grpId="0" animBg="1"/>
      <p:bldP spid="15"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Задача</a:t>
            </a:r>
            <a:r>
              <a:rPr lang="en-US" sz="4000" dirty="0"/>
              <a:t>: </a:t>
            </a:r>
            <a:r>
              <a:rPr lang="bg-BG" sz="4000" dirty="0"/>
              <a:t>Фигури</a:t>
            </a:r>
          </a:p>
        </p:txBody>
      </p:sp>
      <p:sp>
        <p:nvSpPr>
          <p:cNvPr id="11" name="Text Placeholder 5"/>
          <p:cNvSpPr txBox="1">
            <a:spLocks/>
          </p:cNvSpPr>
          <p:nvPr/>
        </p:nvSpPr>
        <p:spPr>
          <a:xfrm>
            <a:off x="379412" y="1024680"/>
            <a:ext cx="11430000" cy="556227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solidFill>
                  <a:schemeClr val="accent1">
                    <a:lumMod val="20000"/>
                    <a:lumOff val="80000"/>
                  </a:schemeClr>
                </a:solidFill>
              </a:rPr>
              <a:t>public </a:t>
            </a:r>
            <a:r>
              <a:rPr lang="en-US" sz="3200" dirty="0">
                <a:solidFill>
                  <a:schemeClr val="tx2">
                    <a:lumMod val="75000"/>
                  </a:schemeClr>
                </a:solidFill>
              </a:rPr>
              <a:t>abstract</a:t>
            </a:r>
            <a:r>
              <a:rPr lang="en-US" sz="3200" dirty="0">
                <a:solidFill>
                  <a:schemeClr val="accent1">
                    <a:lumMod val="20000"/>
                    <a:lumOff val="80000"/>
                  </a:schemeClr>
                </a:solidFill>
              </a:rPr>
              <a:t> class Shape</a:t>
            </a:r>
          </a:p>
          <a:p>
            <a:r>
              <a:rPr lang="en-US" sz="3200" dirty="0">
                <a:solidFill>
                  <a:schemeClr val="accent1">
                    <a:lumMod val="20000"/>
                    <a:lumOff val="80000"/>
                  </a:schemeClr>
                </a:solidFill>
              </a:rPr>
              <a:t>{</a:t>
            </a:r>
          </a:p>
          <a:p>
            <a:r>
              <a:rPr lang="en-US" sz="3200" dirty="0">
                <a:solidFill>
                  <a:schemeClr val="accent1">
                    <a:lumMod val="20000"/>
                    <a:lumOff val="80000"/>
                  </a:schemeClr>
                </a:solidFill>
              </a:rPr>
              <a:t>    public </a:t>
            </a:r>
            <a:r>
              <a:rPr lang="en-US" sz="3200" dirty="0">
                <a:solidFill>
                  <a:schemeClr val="tx2">
                    <a:lumMod val="75000"/>
                  </a:schemeClr>
                </a:solidFill>
              </a:rPr>
              <a:t>abstract</a:t>
            </a:r>
            <a:r>
              <a:rPr lang="en-US" sz="3200" dirty="0">
                <a:solidFill>
                  <a:schemeClr val="accent1">
                    <a:lumMod val="20000"/>
                    <a:lumOff val="80000"/>
                  </a:schemeClr>
                </a:solidFill>
              </a:rPr>
              <a:t> double CalculatePerimeter();</a:t>
            </a:r>
          </a:p>
          <a:p>
            <a:endParaRPr lang="en-US" sz="3200" dirty="0">
              <a:solidFill>
                <a:schemeClr val="accent1">
                  <a:lumMod val="20000"/>
                  <a:lumOff val="80000"/>
                </a:schemeClr>
              </a:solidFill>
            </a:endParaRPr>
          </a:p>
          <a:p>
            <a:r>
              <a:rPr lang="en-US" sz="3200" dirty="0">
                <a:solidFill>
                  <a:schemeClr val="accent1">
                    <a:lumMod val="20000"/>
                    <a:lumOff val="80000"/>
                  </a:schemeClr>
                </a:solidFill>
              </a:rPr>
              <a:t>    public </a:t>
            </a:r>
            <a:r>
              <a:rPr lang="en-US" sz="3200" dirty="0">
                <a:solidFill>
                  <a:schemeClr val="tx2">
                    <a:lumMod val="75000"/>
                  </a:schemeClr>
                </a:solidFill>
              </a:rPr>
              <a:t>abstract</a:t>
            </a:r>
            <a:r>
              <a:rPr lang="en-US" sz="3200" dirty="0">
                <a:solidFill>
                  <a:schemeClr val="accent1">
                    <a:lumMod val="20000"/>
                    <a:lumOff val="80000"/>
                  </a:schemeClr>
                </a:solidFill>
              </a:rPr>
              <a:t> double CalculateArea();</a:t>
            </a:r>
          </a:p>
          <a:p>
            <a:endParaRPr lang="en-US" sz="3200" dirty="0">
              <a:solidFill>
                <a:schemeClr val="accent1">
                  <a:lumMod val="20000"/>
                  <a:lumOff val="80000"/>
                </a:schemeClr>
              </a:solidFill>
            </a:endParaRPr>
          </a:p>
          <a:p>
            <a:r>
              <a:rPr lang="en-US" sz="3200" dirty="0">
                <a:solidFill>
                  <a:schemeClr val="accent1">
                    <a:lumMod val="20000"/>
                    <a:lumOff val="80000"/>
                  </a:schemeClr>
                </a:solidFill>
              </a:rPr>
              <a:t>    public </a:t>
            </a:r>
            <a:r>
              <a:rPr lang="en-US" sz="3200" dirty="0">
                <a:solidFill>
                  <a:schemeClr val="tx2">
                    <a:lumMod val="75000"/>
                  </a:schemeClr>
                </a:solidFill>
              </a:rPr>
              <a:t>virtual</a:t>
            </a:r>
            <a:r>
              <a:rPr lang="en-US" sz="3200" dirty="0">
                <a:solidFill>
                  <a:schemeClr val="accent1">
                    <a:lumMod val="20000"/>
                    <a:lumOff val="80000"/>
                  </a:schemeClr>
                </a:solidFill>
              </a:rPr>
              <a:t> string Draw()</a:t>
            </a:r>
          </a:p>
          <a:p>
            <a:r>
              <a:rPr lang="en-US" sz="3200" dirty="0">
                <a:solidFill>
                  <a:schemeClr val="accent1">
                    <a:lumMod val="20000"/>
                    <a:lumOff val="80000"/>
                  </a:schemeClr>
                </a:solidFill>
              </a:rPr>
              <a:t>    {</a:t>
            </a:r>
          </a:p>
          <a:p>
            <a:r>
              <a:rPr lang="en-US" sz="3200" dirty="0">
                <a:solidFill>
                  <a:schemeClr val="accent1">
                    <a:lumMod val="20000"/>
                    <a:lumOff val="80000"/>
                  </a:schemeClr>
                </a:solidFill>
              </a:rPr>
              <a:t>        return "Drawing ";</a:t>
            </a:r>
          </a:p>
          <a:p>
            <a:r>
              <a:rPr lang="en-US" sz="3200" dirty="0">
                <a:solidFill>
                  <a:schemeClr val="accent1">
                    <a:lumMod val="20000"/>
                    <a:lumOff val="80000"/>
                  </a:schemeClr>
                </a:solidFill>
              </a:rPr>
              <a:t>    }</a:t>
            </a:r>
          </a:p>
          <a:p>
            <a:r>
              <a:rPr lang="en-US" sz="3200" dirty="0">
                <a:solidFill>
                  <a:schemeClr val="accent1">
                    <a:lumMod val="20000"/>
                    <a:lumOff val="80000"/>
                  </a:schemeClr>
                </a:solidFill>
              </a:rPr>
              <a:t>}</a:t>
            </a:r>
          </a:p>
        </p:txBody>
      </p:sp>
      <p:sp>
        <p:nvSpPr>
          <p:cNvPr id="6" name="Slide Number Placeholder">
            <a:extLst>
              <a:ext uri="{FF2B5EF4-FFF2-40B4-BE49-F238E27FC236}">
                <a16:creationId xmlns:a16="http://schemas.microsoft.com/office/drawing/2014/main" id="{0BBAB082-300B-43CB-9D73-7417289D7DCF}"/>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10216987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Задача</a:t>
            </a:r>
            <a:r>
              <a:rPr lang="en-US" sz="4000" dirty="0"/>
              <a:t>: </a:t>
            </a:r>
            <a:r>
              <a:rPr lang="bg-BG" dirty="0"/>
              <a:t>Фигури</a:t>
            </a:r>
            <a:r>
              <a:rPr lang="en-US" dirty="0"/>
              <a:t> (2)</a:t>
            </a:r>
            <a:endParaRPr lang="bg-BG" sz="4000" dirty="0"/>
          </a:p>
        </p:txBody>
      </p:sp>
      <p:sp>
        <p:nvSpPr>
          <p:cNvPr id="11" name="Text Placeholder 5"/>
          <p:cNvSpPr txBox="1">
            <a:spLocks/>
          </p:cNvSpPr>
          <p:nvPr/>
        </p:nvSpPr>
        <p:spPr>
          <a:xfrm>
            <a:off x="379412" y="1177080"/>
            <a:ext cx="11430000" cy="5223720"/>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800" dirty="0">
                <a:solidFill>
                  <a:schemeClr val="accent1">
                    <a:lumMod val="20000"/>
                    <a:lumOff val="80000"/>
                  </a:schemeClr>
                </a:solidFill>
              </a:rPr>
              <a:t>public class Rectangle : Shape</a:t>
            </a:r>
          </a:p>
          <a:p>
            <a:r>
              <a:rPr lang="en-US" sz="2800" dirty="0">
                <a:solidFill>
                  <a:schemeClr val="accent1">
                    <a:lumMod val="20000"/>
                    <a:lumOff val="80000"/>
                  </a:schemeClr>
                </a:solidFill>
              </a:rPr>
              <a:t>{</a:t>
            </a:r>
          </a:p>
          <a:p>
            <a:r>
              <a:rPr lang="en-US" sz="2800" dirty="0">
                <a:solidFill>
                  <a:schemeClr val="accent1">
                    <a:lumMod val="20000"/>
                    <a:lumOff val="80000"/>
                  </a:schemeClr>
                </a:solidFill>
              </a:rPr>
              <a:t>  //</a:t>
            </a:r>
            <a:r>
              <a:rPr lang="en-US" sz="2800" dirty="0">
                <a:solidFill>
                  <a:schemeClr val="tx2">
                    <a:lumMod val="75000"/>
                  </a:schemeClr>
                </a:solidFill>
              </a:rPr>
              <a:t>TODO:</a:t>
            </a:r>
            <a:r>
              <a:rPr lang="en-US" sz="2800" dirty="0">
                <a:solidFill>
                  <a:schemeClr val="accent1">
                    <a:lumMod val="20000"/>
                    <a:lumOff val="80000"/>
                  </a:schemeClr>
                </a:solidFill>
              </a:rPr>
              <a:t> </a:t>
            </a:r>
            <a:r>
              <a:rPr lang="bg-BG" sz="2800" dirty="0">
                <a:solidFill>
                  <a:schemeClr val="accent1">
                    <a:lumMod val="20000"/>
                    <a:lumOff val="80000"/>
                  </a:schemeClr>
                </a:solidFill>
              </a:rPr>
              <a:t>Добавете полета и конструктор</a:t>
            </a:r>
            <a:endParaRPr lang="en-US" sz="2800" dirty="0">
              <a:solidFill>
                <a:schemeClr val="accent1">
                  <a:lumMod val="20000"/>
                  <a:lumOff val="80000"/>
                </a:schemeClr>
              </a:solidFill>
            </a:endParaRPr>
          </a:p>
          <a:p>
            <a:r>
              <a:rPr lang="en-US" sz="2800" dirty="0">
                <a:solidFill>
                  <a:schemeClr val="accent1">
                    <a:lumMod val="20000"/>
                    <a:lumOff val="80000"/>
                  </a:schemeClr>
                </a:solidFill>
              </a:rPr>
              <a:t>  public override double CalculatePerimeter()</a:t>
            </a:r>
          </a:p>
          <a:p>
            <a:pPr>
              <a:spcAft>
                <a:spcPts val="1200"/>
              </a:spcAft>
            </a:pPr>
            <a:r>
              <a:rPr lang="bg-BG" sz="2800" dirty="0">
                <a:solidFill>
                  <a:schemeClr val="accent1">
                    <a:lumMod val="20000"/>
                    <a:lumOff val="80000"/>
                  </a:schemeClr>
                </a:solidFill>
              </a:rPr>
              <a:t>  </a:t>
            </a:r>
            <a:r>
              <a:rPr lang="en-US" sz="2800" dirty="0">
                <a:solidFill>
                  <a:schemeClr val="accent1">
                    <a:lumMod val="20000"/>
                    <a:lumOff val="80000"/>
                  </a:schemeClr>
                </a:solidFill>
              </a:rPr>
              <a:t>{</a:t>
            </a:r>
            <a:r>
              <a:rPr lang="bg-BG" sz="2800" dirty="0">
                <a:solidFill>
                  <a:schemeClr val="accent1">
                    <a:lumMod val="20000"/>
                    <a:lumOff val="80000"/>
                  </a:schemeClr>
                </a:solidFill>
              </a:rPr>
              <a:t> </a:t>
            </a:r>
            <a:r>
              <a:rPr lang="en-US" sz="2800" dirty="0">
                <a:solidFill>
                  <a:schemeClr val="tx2">
                    <a:lumMod val="75000"/>
                  </a:schemeClr>
                </a:solidFill>
              </a:rPr>
              <a:t>return this.sideA * 2 + this.sideB * 2;</a:t>
            </a:r>
            <a:r>
              <a:rPr lang="bg-BG" sz="2800" dirty="0">
                <a:solidFill>
                  <a:schemeClr val="accent1">
                    <a:lumMod val="20000"/>
                    <a:lumOff val="80000"/>
                  </a:schemeClr>
                </a:solidFill>
              </a:rPr>
              <a:t> </a:t>
            </a:r>
            <a:r>
              <a:rPr lang="en-US" sz="2800" dirty="0">
                <a:solidFill>
                  <a:schemeClr val="accent1">
                    <a:lumMod val="20000"/>
                    <a:lumOff val="80000"/>
                  </a:schemeClr>
                </a:solidFill>
              </a:rPr>
              <a:t>}</a:t>
            </a:r>
          </a:p>
          <a:p>
            <a:pPr>
              <a:spcAft>
                <a:spcPts val="1200"/>
              </a:spcAft>
            </a:pPr>
            <a:r>
              <a:rPr lang="bg-BG" sz="2800" dirty="0">
                <a:solidFill>
                  <a:schemeClr val="accent1">
                    <a:lumMod val="20000"/>
                    <a:lumOff val="80000"/>
                  </a:schemeClr>
                </a:solidFill>
              </a:rPr>
              <a:t>  </a:t>
            </a:r>
            <a:r>
              <a:rPr lang="en-US" sz="2800" dirty="0">
                <a:solidFill>
                  <a:schemeClr val="accent1">
                    <a:lumMod val="20000"/>
                    <a:lumOff val="80000"/>
                  </a:schemeClr>
                </a:solidFill>
              </a:rPr>
              <a:t>public override double </a:t>
            </a:r>
            <a:r>
              <a:rPr lang="en-US" sz="2800" dirty="0" err="1">
                <a:solidFill>
                  <a:schemeClr val="accent1">
                    <a:lumMod val="20000"/>
                    <a:lumOff val="80000"/>
                  </a:schemeClr>
                </a:solidFill>
              </a:rPr>
              <a:t>CalculateArea</a:t>
            </a:r>
            <a:r>
              <a:rPr lang="en-US" sz="2800" dirty="0">
                <a:solidFill>
                  <a:schemeClr val="accent1">
                    <a:lumMod val="20000"/>
                    <a:lumOff val="80000"/>
                  </a:schemeClr>
                </a:solidFill>
              </a:rPr>
              <a:t>()</a:t>
            </a:r>
          </a:p>
          <a:p>
            <a:pPr>
              <a:spcAft>
                <a:spcPts val="1200"/>
              </a:spcAft>
            </a:pPr>
            <a:r>
              <a:rPr lang="bg-BG" sz="2800" dirty="0">
                <a:solidFill>
                  <a:schemeClr val="accent1">
                    <a:lumMod val="20000"/>
                    <a:lumOff val="80000"/>
                  </a:schemeClr>
                </a:solidFill>
              </a:rPr>
              <a:t>  </a:t>
            </a:r>
            <a:r>
              <a:rPr lang="en-US" sz="2800" dirty="0">
                <a:solidFill>
                  <a:schemeClr val="accent1">
                    <a:lumMod val="20000"/>
                    <a:lumOff val="80000"/>
                  </a:schemeClr>
                </a:solidFill>
              </a:rPr>
              <a:t>{</a:t>
            </a:r>
            <a:r>
              <a:rPr lang="bg-BG" sz="2800" dirty="0">
                <a:solidFill>
                  <a:schemeClr val="accent1">
                    <a:lumMod val="20000"/>
                    <a:lumOff val="80000"/>
                  </a:schemeClr>
                </a:solidFill>
              </a:rPr>
              <a:t> </a:t>
            </a:r>
            <a:r>
              <a:rPr lang="en-US" sz="2800" dirty="0">
                <a:solidFill>
                  <a:schemeClr val="tx2">
                    <a:lumMod val="75000"/>
                  </a:schemeClr>
                </a:solidFill>
              </a:rPr>
              <a:t>return this.sideA * </a:t>
            </a:r>
            <a:r>
              <a:rPr lang="en-US" sz="2800" dirty="0" err="1">
                <a:solidFill>
                  <a:schemeClr val="tx2">
                    <a:lumMod val="75000"/>
                  </a:schemeClr>
                </a:solidFill>
              </a:rPr>
              <a:t>this.sideB</a:t>
            </a:r>
            <a:r>
              <a:rPr lang="en-US" sz="2800" dirty="0">
                <a:solidFill>
                  <a:schemeClr val="tx2">
                    <a:lumMod val="75000"/>
                  </a:schemeClr>
                </a:solidFill>
              </a:rPr>
              <a:t>;</a:t>
            </a:r>
            <a:r>
              <a:rPr lang="bg-BG" sz="2800" dirty="0">
                <a:solidFill>
                  <a:schemeClr val="tx2">
                    <a:lumMod val="75000"/>
                  </a:schemeClr>
                </a:solidFill>
              </a:rPr>
              <a:t> </a:t>
            </a:r>
            <a:r>
              <a:rPr lang="en-US" sz="2800" dirty="0">
                <a:solidFill>
                  <a:schemeClr val="accent1">
                    <a:lumMod val="20000"/>
                    <a:lumOff val="80000"/>
                  </a:schemeClr>
                </a:solidFill>
              </a:rPr>
              <a:t>}</a:t>
            </a:r>
          </a:p>
          <a:p>
            <a:pPr>
              <a:spcAft>
                <a:spcPts val="1200"/>
              </a:spcAft>
            </a:pPr>
            <a:r>
              <a:rPr lang="bg-BG" sz="2800" dirty="0">
                <a:solidFill>
                  <a:schemeClr val="accent1">
                    <a:lumMod val="20000"/>
                    <a:lumOff val="80000"/>
                  </a:schemeClr>
                </a:solidFill>
              </a:rPr>
              <a:t>  </a:t>
            </a:r>
            <a:r>
              <a:rPr lang="en-US" sz="2800" dirty="0">
                <a:solidFill>
                  <a:schemeClr val="accent1">
                    <a:lumMod val="20000"/>
                    <a:lumOff val="80000"/>
                  </a:schemeClr>
                </a:solidFill>
              </a:rPr>
              <a:t>public sealed override string Draw()</a:t>
            </a:r>
          </a:p>
          <a:p>
            <a:pPr>
              <a:spcAft>
                <a:spcPts val="1200"/>
              </a:spcAft>
            </a:pPr>
            <a:r>
              <a:rPr lang="bg-BG" sz="2800" dirty="0">
                <a:solidFill>
                  <a:schemeClr val="accent1">
                    <a:lumMod val="20000"/>
                    <a:lumOff val="80000"/>
                  </a:schemeClr>
                </a:solidFill>
              </a:rPr>
              <a:t>  </a:t>
            </a:r>
            <a:r>
              <a:rPr lang="en-US" sz="2800" dirty="0">
                <a:solidFill>
                  <a:schemeClr val="accent1">
                    <a:lumMod val="20000"/>
                    <a:lumOff val="80000"/>
                  </a:schemeClr>
                </a:solidFill>
              </a:rPr>
              <a:t>{</a:t>
            </a:r>
            <a:r>
              <a:rPr lang="bg-BG" sz="2800" dirty="0">
                <a:solidFill>
                  <a:schemeClr val="accent1">
                    <a:lumMod val="20000"/>
                    <a:lumOff val="80000"/>
                  </a:schemeClr>
                </a:solidFill>
              </a:rPr>
              <a:t> </a:t>
            </a:r>
            <a:r>
              <a:rPr lang="en-US" sz="2800" dirty="0">
                <a:solidFill>
                  <a:schemeClr val="tx2">
                    <a:lumMod val="75000"/>
                  </a:schemeClr>
                </a:solidFill>
              </a:rPr>
              <a:t>return </a:t>
            </a:r>
            <a:r>
              <a:rPr lang="en-US" sz="2800" dirty="0" err="1">
                <a:solidFill>
                  <a:schemeClr val="tx2">
                    <a:lumMod val="75000"/>
                  </a:schemeClr>
                </a:solidFill>
              </a:rPr>
              <a:t>base.Draw</a:t>
            </a:r>
            <a:r>
              <a:rPr lang="en-US" sz="2800" dirty="0">
                <a:solidFill>
                  <a:schemeClr val="tx2">
                    <a:lumMod val="75000"/>
                  </a:schemeClr>
                </a:solidFill>
              </a:rPr>
              <a:t>() + "Rectangle";</a:t>
            </a:r>
            <a:r>
              <a:rPr lang="bg-BG" sz="2800" dirty="0">
                <a:solidFill>
                  <a:schemeClr val="tx2">
                    <a:lumMod val="75000"/>
                  </a:schemeClr>
                </a:solidFill>
              </a:rPr>
              <a:t> </a:t>
            </a:r>
            <a:r>
              <a:rPr lang="en-US" sz="2800" dirty="0">
                <a:solidFill>
                  <a:schemeClr val="accent1">
                    <a:lumMod val="20000"/>
                    <a:lumOff val="80000"/>
                  </a:schemeClr>
                </a:solidFill>
              </a:rPr>
              <a:t>}</a:t>
            </a:r>
          </a:p>
          <a:p>
            <a:pPr>
              <a:spcAft>
                <a:spcPts val="1200"/>
              </a:spcAft>
            </a:pPr>
            <a:r>
              <a:rPr lang="en-US" sz="2800" dirty="0">
                <a:solidFill>
                  <a:schemeClr val="accent1">
                    <a:lumMod val="20000"/>
                    <a:lumOff val="80000"/>
                  </a:schemeClr>
                </a:solidFill>
              </a:rPr>
              <a:t>}</a:t>
            </a:r>
          </a:p>
        </p:txBody>
      </p:sp>
      <p:sp>
        <p:nvSpPr>
          <p:cNvPr id="6" name="Slide Number Placeholder">
            <a:extLst>
              <a:ext uri="{FF2B5EF4-FFF2-40B4-BE49-F238E27FC236}">
                <a16:creationId xmlns:a16="http://schemas.microsoft.com/office/drawing/2014/main" id="{5274F4A7-94DE-46FE-87E1-800762C087E0}"/>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37449083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chorCtr="0"/>
          <a:lstStyle/>
          <a:p>
            <a:pPr>
              <a:lnSpc>
                <a:spcPts val="4000"/>
              </a:lnSpc>
              <a:defRPr/>
            </a:pPr>
            <a:r>
              <a:rPr lang="en-US" sz="4000" dirty="0"/>
              <a:t>Solution: </a:t>
            </a:r>
            <a:r>
              <a:rPr lang="en-US" dirty="0"/>
              <a:t>Shapes (3)</a:t>
            </a:r>
            <a:endParaRPr lang="bg-BG" sz="4000" dirty="0"/>
          </a:p>
        </p:txBody>
      </p:sp>
      <p:sp>
        <p:nvSpPr>
          <p:cNvPr id="11" name="Text Placeholder 5"/>
          <p:cNvSpPr txBox="1">
            <a:spLocks/>
          </p:cNvSpPr>
          <p:nvPr/>
        </p:nvSpPr>
        <p:spPr>
          <a:xfrm>
            <a:off x="379412" y="1177080"/>
            <a:ext cx="11430000" cy="5223720"/>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800" dirty="0">
                <a:solidFill>
                  <a:schemeClr val="accent1">
                    <a:lumMod val="20000"/>
                    <a:lumOff val="80000"/>
                  </a:schemeClr>
                </a:solidFill>
              </a:rPr>
              <a:t>public class Circle : Shape</a:t>
            </a:r>
          </a:p>
          <a:p>
            <a:r>
              <a:rPr lang="en-US" sz="2800" dirty="0">
                <a:solidFill>
                  <a:schemeClr val="accent1">
                    <a:lumMod val="20000"/>
                    <a:lumOff val="80000"/>
                  </a:schemeClr>
                </a:solidFill>
              </a:rPr>
              <a:t>{</a:t>
            </a:r>
          </a:p>
          <a:p>
            <a:r>
              <a:rPr lang="en-US" sz="2800" dirty="0">
                <a:solidFill>
                  <a:schemeClr val="accent1">
                    <a:lumMod val="20000"/>
                    <a:lumOff val="80000"/>
                  </a:schemeClr>
                </a:solidFill>
              </a:rPr>
              <a:t>  //</a:t>
            </a:r>
            <a:r>
              <a:rPr lang="en-US" sz="2800" dirty="0">
                <a:solidFill>
                  <a:schemeClr val="tx2">
                    <a:lumMod val="75000"/>
                  </a:schemeClr>
                </a:solidFill>
              </a:rPr>
              <a:t>TODO:</a:t>
            </a:r>
            <a:r>
              <a:rPr lang="en-US" sz="2800" dirty="0">
                <a:solidFill>
                  <a:schemeClr val="accent1">
                    <a:lumMod val="20000"/>
                    <a:lumOff val="80000"/>
                  </a:schemeClr>
                </a:solidFill>
              </a:rPr>
              <a:t> </a:t>
            </a:r>
            <a:r>
              <a:rPr lang="bg-BG" sz="2800" dirty="0">
                <a:solidFill>
                  <a:schemeClr val="accent1">
                    <a:lumMod val="20000"/>
                    <a:lumOff val="80000"/>
                  </a:schemeClr>
                </a:solidFill>
              </a:rPr>
              <a:t>Добавете полета и конструктор</a:t>
            </a:r>
            <a:endParaRPr lang="en-US" sz="2800" dirty="0">
              <a:solidFill>
                <a:schemeClr val="accent1">
                  <a:lumMod val="20000"/>
                  <a:lumOff val="80000"/>
                </a:schemeClr>
              </a:solidFill>
            </a:endParaRPr>
          </a:p>
          <a:p>
            <a:r>
              <a:rPr lang="en-US" sz="2800" dirty="0">
                <a:solidFill>
                  <a:schemeClr val="accent1">
                    <a:lumMod val="20000"/>
                    <a:lumOff val="80000"/>
                  </a:schemeClr>
                </a:solidFill>
              </a:rPr>
              <a:t>  public override double CalculatePerimeter()</a:t>
            </a:r>
          </a:p>
          <a:p>
            <a:pPr>
              <a:spcAft>
                <a:spcPts val="1200"/>
              </a:spcAft>
            </a:pPr>
            <a:r>
              <a:rPr lang="bg-BG" sz="2800" dirty="0">
                <a:solidFill>
                  <a:schemeClr val="accent1">
                    <a:lumMod val="20000"/>
                    <a:lumOff val="80000"/>
                  </a:schemeClr>
                </a:solidFill>
              </a:rPr>
              <a:t>  </a:t>
            </a:r>
            <a:r>
              <a:rPr lang="en-US" sz="2800" dirty="0">
                <a:solidFill>
                  <a:schemeClr val="accent1">
                    <a:lumMod val="20000"/>
                    <a:lumOff val="80000"/>
                  </a:schemeClr>
                </a:solidFill>
              </a:rPr>
              <a:t>{</a:t>
            </a:r>
            <a:r>
              <a:rPr lang="bg-BG" sz="2800" dirty="0">
                <a:solidFill>
                  <a:schemeClr val="accent1">
                    <a:lumMod val="20000"/>
                    <a:lumOff val="80000"/>
                  </a:schemeClr>
                </a:solidFill>
              </a:rPr>
              <a:t> </a:t>
            </a:r>
            <a:r>
              <a:rPr lang="en-US" sz="2800" dirty="0">
                <a:solidFill>
                  <a:schemeClr val="tx2">
                    <a:lumMod val="75000"/>
                  </a:schemeClr>
                </a:solidFill>
              </a:rPr>
              <a:t>return 2 * Math.PI * this.radius; </a:t>
            </a:r>
            <a:r>
              <a:rPr lang="en-US" sz="2800" dirty="0">
                <a:solidFill>
                  <a:schemeClr val="accent1">
                    <a:lumMod val="20000"/>
                    <a:lumOff val="80000"/>
                  </a:schemeClr>
                </a:solidFill>
              </a:rPr>
              <a:t>}</a:t>
            </a:r>
          </a:p>
          <a:p>
            <a:pPr>
              <a:spcAft>
                <a:spcPts val="1200"/>
              </a:spcAft>
            </a:pPr>
            <a:r>
              <a:rPr lang="bg-BG" sz="2800" dirty="0">
                <a:solidFill>
                  <a:schemeClr val="accent1">
                    <a:lumMod val="20000"/>
                    <a:lumOff val="80000"/>
                  </a:schemeClr>
                </a:solidFill>
              </a:rPr>
              <a:t>  </a:t>
            </a:r>
            <a:r>
              <a:rPr lang="en-US" sz="2800" dirty="0">
                <a:solidFill>
                  <a:schemeClr val="accent1">
                    <a:lumMod val="20000"/>
                    <a:lumOff val="80000"/>
                  </a:schemeClr>
                </a:solidFill>
              </a:rPr>
              <a:t>public override double CalculateArea()</a:t>
            </a:r>
          </a:p>
          <a:p>
            <a:pPr>
              <a:spcAft>
                <a:spcPts val="1200"/>
              </a:spcAft>
            </a:pPr>
            <a:r>
              <a:rPr lang="bg-BG" sz="2800" dirty="0">
                <a:solidFill>
                  <a:schemeClr val="accent1">
                    <a:lumMod val="20000"/>
                    <a:lumOff val="80000"/>
                  </a:schemeClr>
                </a:solidFill>
              </a:rPr>
              <a:t>  </a:t>
            </a:r>
            <a:r>
              <a:rPr lang="en-US" sz="2800" dirty="0">
                <a:solidFill>
                  <a:schemeClr val="accent1">
                    <a:lumMod val="20000"/>
                    <a:lumOff val="80000"/>
                  </a:schemeClr>
                </a:solidFill>
              </a:rPr>
              <a:t>{</a:t>
            </a:r>
            <a:r>
              <a:rPr lang="bg-BG" sz="2800" dirty="0">
                <a:solidFill>
                  <a:schemeClr val="accent1">
                    <a:lumMod val="20000"/>
                    <a:lumOff val="80000"/>
                  </a:schemeClr>
                </a:solidFill>
              </a:rPr>
              <a:t> </a:t>
            </a:r>
            <a:r>
              <a:rPr lang="en-US" sz="2800" dirty="0">
                <a:solidFill>
                  <a:schemeClr val="tx2">
                    <a:lumMod val="75000"/>
                  </a:schemeClr>
                </a:solidFill>
              </a:rPr>
              <a:t>return Math.PI * this.radius * this.radius;</a:t>
            </a:r>
            <a:r>
              <a:rPr lang="bg-BG" sz="2800" dirty="0">
                <a:solidFill>
                  <a:schemeClr val="tx2">
                    <a:lumMod val="75000"/>
                  </a:schemeClr>
                </a:solidFill>
              </a:rPr>
              <a:t> </a:t>
            </a:r>
            <a:r>
              <a:rPr lang="en-US" sz="2800" dirty="0">
                <a:solidFill>
                  <a:schemeClr val="accent1">
                    <a:lumMod val="20000"/>
                    <a:lumOff val="80000"/>
                  </a:schemeClr>
                </a:solidFill>
              </a:rPr>
              <a:t>}</a:t>
            </a:r>
          </a:p>
          <a:p>
            <a:pPr>
              <a:spcAft>
                <a:spcPts val="1200"/>
              </a:spcAft>
            </a:pPr>
            <a:r>
              <a:rPr lang="bg-BG" sz="2800" dirty="0">
                <a:solidFill>
                  <a:schemeClr val="accent1">
                    <a:lumMod val="20000"/>
                    <a:lumOff val="80000"/>
                  </a:schemeClr>
                </a:solidFill>
              </a:rPr>
              <a:t>  </a:t>
            </a:r>
            <a:r>
              <a:rPr lang="en-US" sz="2800" dirty="0">
                <a:solidFill>
                  <a:schemeClr val="accent1">
                    <a:lumMod val="20000"/>
                    <a:lumOff val="80000"/>
                  </a:schemeClr>
                </a:solidFill>
              </a:rPr>
              <a:t>public sealed override string Draw()</a:t>
            </a:r>
          </a:p>
          <a:p>
            <a:pPr>
              <a:spcAft>
                <a:spcPts val="1200"/>
              </a:spcAft>
            </a:pPr>
            <a:r>
              <a:rPr lang="bg-BG" sz="2800" dirty="0">
                <a:solidFill>
                  <a:schemeClr val="accent1">
                    <a:lumMod val="20000"/>
                    <a:lumOff val="80000"/>
                  </a:schemeClr>
                </a:solidFill>
              </a:rPr>
              <a:t>  </a:t>
            </a:r>
            <a:r>
              <a:rPr lang="en-US" sz="2800" dirty="0">
                <a:solidFill>
                  <a:schemeClr val="accent1">
                    <a:lumMod val="20000"/>
                    <a:lumOff val="80000"/>
                  </a:schemeClr>
                </a:solidFill>
              </a:rPr>
              <a:t>{</a:t>
            </a:r>
            <a:r>
              <a:rPr lang="bg-BG" sz="2800" dirty="0">
                <a:solidFill>
                  <a:schemeClr val="accent1">
                    <a:lumMod val="20000"/>
                    <a:lumOff val="80000"/>
                  </a:schemeClr>
                </a:solidFill>
              </a:rPr>
              <a:t> </a:t>
            </a:r>
            <a:r>
              <a:rPr lang="en-US" sz="2800" dirty="0">
                <a:solidFill>
                  <a:schemeClr val="tx2">
                    <a:lumMod val="75000"/>
                  </a:schemeClr>
                </a:solidFill>
              </a:rPr>
              <a:t>return base.Draw() + "Circle";</a:t>
            </a:r>
            <a:r>
              <a:rPr lang="bg-BG" sz="2800" dirty="0">
                <a:solidFill>
                  <a:schemeClr val="tx2">
                    <a:lumMod val="75000"/>
                  </a:schemeClr>
                </a:solidFill>
              </a:rPr>
              <a:t> </a:t>
            </a:r>
            <a:r>
              <a:rPr lang="en-US" sz="2800" dirty="0">
                <a:solidFill>
                  <a:schemeClr val="accent1">
                    <a:lumMod val="20000"/>
                    <a:lumOff val="80000"/>
                  </a:schemeClr>
                </a:solidFill>
              </a:rPr>
              <a:t>}</a:t>
            </a:r>
          </a:p>
          <a:p>
            <a:pPr>
              <a:spcAft>
                <a:spcPts val="1200"/>
              </a:spcAft>
            </a:pPr>
            <a:r>
              <a:rPr lang="en-US" sz="2800" dirty="0">
                <a:solidFill>
                  <a:schemeClr val="accent1">
                    <a:lumMod val="20000"/>
                    <a:lumOff val="80000"/>
                  </a:schemeClr>
                </a:solidFill>
              </a:rPr>
              <a:t>}</a:t>
            </a:r>
          </a:p>
        </p:txBody>
      </p:sp>
      <p:sp>
        <p:nvSpPr>
          <p:cNvPr id="6" name="Slide Number Placeholder">
            <a:extLst>
              <a:ext uri="{FF2B5EF4-FFF2-40B4-BE49-F238E27FC236}">
                <a16:creationId xmlns:a16="http://schemas.microsoft.com/office/drawing/2014/main" id="{07A0C0FD-1BA1-4D54-8039-86C4A2851C5A}"/>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35024088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77938" y="1143000"/>
            <a:ext cx="11804822" cy="5570355"/>
          </a:xfrm>
        </p:spPr>
        <p:txBody>
          <a:bodyPr/>
          <a:lstStyle/>
          <a:p>
            <a:r>
              <a:rPr lang="bg-BG" dirty="0"/>
              <a:t>Модификатора </a:t>
            </a:r>
            <a:r>
              <a:rPr lang="bg-BG" dirty="0">
                <a:solidFill>
                  <a:schemeClr val="tx2">
                    <a:lumMod val="75000"/>
                  </a:schemeClr>
                </a:solidFill>
              </a:rPr>
              <a:t>предотвратява </a:t>
            </a:r>
            <a:r>
              <a:rPr lang="bg-BG" dirty="0"/>
              <a:t>други класове</a:t>
            </a:r>
            <a:r>
              <a:rPr lang="en-US" dirty="0"/>
              <a:t> </a:t>
            </a:r>
            <a:r>
              <a:rPr lang="bg-BG" dirty="0">
                <a:solidFill>
                  <a:schemeClr val="tx2">
                    <a:lumMod val="75000"/>
                  </a:schemeClr>
                </a:solidFill>
              </a:rPr>
              <a:t>да наследяват</a:t>
            </a:r>
            <a:r>
              <a:rPr lang="en-US" dirty="0"/>
              <a:t> </a:t>
            </a:r>
            <a:r>
              <a:rPr lang="bg-BG" dirty="0"/>
              <a:t>съответния клас</a:t>
            </a:r>
            <a:endParaRPr lang="en-US" dirty="0">
              <a:solidFill>
                <a:schemeClr val="tx2">
                  <a:lumMod val="75000"/>
                </a:schemeClr>
              </a:solidFill>
            </a:endParaRPr>
          </a:p>
          <a:p>
            <a:endParaRPr lang="en-US" dirty="0">
              <a:solidFill>
                <a:schemeClr val="tx2">
                  <a:lumMod val="75000"/>
                </a:schemeClr>
              </a:solidFill>
            </a:endParaRPr>
          </a:p>
          <a:p>
            <a:endParaRPr lang="bg-BG" dirty="0">
              <a:solidFill>
                <a:schemeClr val="tx2">
                  <a:lumMod val="75000"/>
                </a:schemeClr>
              </a:solidFill>
            </a:endParaRPr>
          </a:p>
        </p:txBody>
      </p:sp>
      <p:sp>
        <p:nvSpPr>
          <p:cNvPr id="4" name="Title 3"/>
          <p:cNvSpPr>
            <a:spLocks noGrp="1"/>
          </p:cNvSpPr>
          <p:nvPr>
            <p:ph type="title"/>
          </p:nvPr>
        </p:nvSpPr>
        <p:spPr/>
        <p:txBody>
          <a:bodyPr/>
          <a:lstStyle/>
          <a:p>
            <a:r>
              <a:rPr lang="bg-BG"/>
              <a:t>Ключова дума – </a:t>
            </a:r>
            <a:r>
              <a:rPr lang="en-US"/>
              <a:t>Sealed</a:t>
            </a:r>
            <a:endParaRPr lang="en-US" dirty="0">
              <a:latin typeface="Consolas" panose="020B0609020204030204" pitchFamily="49" charset="0"/>
            </a:endParaRPr>
          </a:p>
        </p:txBody>
      </p:sp>
      <p:sp>
        <p:nvSpPr>
          <p:cNvPr id="7" name="Rectangle 6"/>
          <p:cNvSpPr>
            <a:spLocks noChangeArrowheads="1"/>
          </p:cNvSpPr>
          <p:nvPr/>
        </p:nvSpPr>
        <p:spPr bwMode="auto">
          <a:xfrm>
            <a:off x="563049" y="2438400"/>
            <a:ext cx="11034600" cy="1815882"/>
          </a:xfrm>
          <a:prstGeom prst="rect">
            <a:avLst/>
          </a:prstGeom>
          <a:solidFill>
            <a:schemeClr val="accent5">
              <a:lumMod val="40000"/>
              <a:lumOff val="60000"/>
              <a:alpha val="20000"/>
            </a:schemeClr>
          </a:solidFill>
          <a:ln w="12700">
            <a:solidFill>
              <a:schemeClr val="accent5">
                <a:lumMod val="60000"/>
                <a:lumOff val="40000"/>
              </a:schemeClr>
            </a:solidFill>
          </a:ln>
        </p:spPr>
        <p:txBody>
          <a:bodyPr wrap="square">
            <a:spAutoFit/>
          </a:bodyPr>
          <a:lstStyle/>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public abstract class Shape {}</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public </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sealed</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class Rectangle : Shape {}</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public class Sqaure : Rectangle {}</a:t>
            </a:r>
          </a:p>
          <a:p>
            <a:pPr fontAlgn="base"/>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a:t>
            </a:r>
            <a:r>
              <a:rPr lang="bg-BG"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Грешка при компилиране</a:t>
            </a:r>
            <a:endParaRPr lang="en-US" sz="4000" b="1" noProof="1">
              <a:solidFill>
                <a:srgbClr val="FBEEDC"/>
              </a:solidFill>
              <a:effectLst>
                <a:outerShdw blurRad="38100" dist="38100" dir="2700000" algn="tl">
                  <a:srgbClr val="000000">
                    <a:alpha val="43137"/>
                  </a:srgbClr>
                </a:outerShdw>
              </a:effectLst>
              <a:latin typeface="Consolas" pitchFamily="49" charset="0"/>
              <a:cs typeface="Consolas" pitchFamily="49"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686" y="4531269"/>
            <a:ext cx="2995114" cy="18695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412" y="4531269"/>
            <a:ext cx="2590800" cy="1869531"/>
          </a:xfrm>
          <a:prstGeom prst="rect">
            <a:avLst/>
          </a:prstGeom>
        </p:spPr>
      </p:pic>
      <p:sp>
        <p:nvSpPr>
          <p:cNvPr id="8" name="Slide Number Placeholder">
            <a:extLst>
              <a:ext uri="{FF2B5EF4-FFF2-40B4-BE49-F238E27FC236}">
                <a16:creationId xmlns:a16="http://schemas.microsoft.com/office/drawing/2014/main" id="{C79630A6-0949-4A69-8477-D25284573EA3}"/>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2394472673"/>
      </p:ext>
    </p:extLst>
  </p:cSld>
  <p:clrMapOvr>
    <a:masterClrMapping/>
  </p:clrMapOvr>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7185</TotalTime>
  <Words>1402</Words>
  <Application>Microsoft Office PowerPoint</Application>
  <PresentationFormat>Custom</PresentationFormat>
  <Paragraphs>189</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Consolas</vt:lpstr>
      <vt:lpstr>Wingdings</vt:lpstr>
      <vt:lpstr>Wingdings 2</vt:lpstr>
      <vt:lpstr>SoftUni 16x9</vt:lpstr>
      <vt:lpstr>PowerPoint Presentation</vt:lpstr>
      <vt:lpstr>Абстрактни класове</vt:lpstr>
      <vt:lpstr>Абстрактни класове</vt:lpstr>
      <vt:lpstr>Елементи на абстрактния клас</vt:lpstr>
      <vt:lpstr>Задача: Фигури</vt:lpstr>
      <vt:lpstr>Задача: Фигури</vt:lpstr>
      <vt:lpstr>Задача: Фигури (2)</vt:lpstr>
      <vt:lpstr>Solution: Shapes (3)</vt:lpstr>
      <vt:lpstr>Ключова дума – Sealed</vt:lpstr>
      <vt:lpstr>Ключова дума – Sealed</vt:lpstr>
      <vt:lpstr>Какво научихме днес?</vt:lpstr>
      <vt:lpstr>Абстрактни класове и полиморфизъм</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Classes</dc:title>
  <dc:subject>C# Basics Course</dc:subject>
  <dc:creator>Software University Foundation</dc:creator>
  <cp:keywords>C#; class; object; fields; methods; properties; constructors; static</cp:keywords>
  <dc:description>Фондация "Софтуерен университет" - http://softuni.foundation</dc:description>
  <cp:lastModifiedBy>Svetlin Nakov</cp:lastModifiedBy>
  <cp:revision>298</cp:revision>
  <dcterms:created xsi:type="dcterms:W3CDTF">2014-01-02T17:00:34Z</dcterms:created>
  <dcterms:modified xsi:type="dcterms:W3CDTF">2019-12-17T09:15:08Z</dcterms:modified>
  <cp:category>programming; software engineering; C#; OOP</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