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2"/>
  </p:sldMasterIdLst>
  <p:notesMasterIdLst>
    <p:notesMasterId r:id="rId14"/>
  </p:notesMasterIdLst>
  <p:handoutMasterIdLst>
    <p:handoutMasterId r:id="rId15"/>
  </p:handoutMasterIdLst>
  <p:sldIdLst>
    <p:sldId id="394" r:id="rId3"/>
    <p:sldId id="608" r:id="rId4"/>
    <p:sldId id="614" r:id="rId5"/>
    <p:sldId id="625" r:id="rId6"/>
    <p:sldId id="626" r:id="rId7"/>
    <p:sldId id="627" r:id="rId8"/>
    <p:sldId id="628" r:id="rId9"/>
    <p:sldId id="629" r:id="rId10"/>
    <p:sldId id="624" r:id="rId11"/>
    <p:sldId id="594" r:id="rId12"/>
    <p:sldId id="481" r:id="rId1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B3DFAC1-9217-43D9-AED3-6682C26A9069}">
          <p14:sldIdLst>
            <p14:sldId id="394"/>
            <p14:sldId id="608"/>
            <p14:sldId id="614"/>
            <p14:sldId id="625"/>
            <p14:sldId id="626"/>
            <p14:sldId id="627"/>
            <p14:sldId id="628"/>
            <p14:sldId id="629"/>
            <p14:sldId id="624"/>
          </p14:sldIdLst>
        </p14:section>
        <p14:section name="Conclusion" id="{68E1C36E-0980-4D27-881A-E1F31917778D}">
          <p14:sldIdLst>
            <p14:sldId id="594"/>
            <p14:sldId id="481"/>
          </p14:sldIdLst>
        </p14:section>
      </p14:sectionLst>
    </p:ext>
    <p:ext uri="{EFAFB233-063F-42B5-8137-9DF3F51BA10A}">
      <p15:sldGuideLst xmlns:p15="http://schemas.microsoft.com/office/powerpoint/2012/main">
        <p15:guide id="1" orient="horz" pos="2160" userDrawn="1">
          <p15:clr>
            <a:srgbClr val="A4A3A4"/>
          </p15:clr>
        </p15:guide>
        <p15:guide id="5"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2A"/>
    <a:srgbClr val="FFF0D9"/>
    <a:srgbClr val="F0F5FA"/>
    <a:srgbClr val="1A8AFA"/>
    <a:srgbClr val="0097CC"/>
    <a:srgbClr val="FDFFFF"/>
    <a:srgbClr val="603A14"/>
    <a:srgbClr val="E85C0E"/>
    <a:srgbClr val="BAB398"/>
    <a:srgbClr val="ADA48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533" autoAdjust="0"/>
  </p:normalViewPr>
  <p:slideViewPr>
    <p:cSldViewPr>
      <p:cViewPr varScale="1">
        <p:scale>
          <a:sx n="82" d="100"/>
          <a:sy n="82" d="100"/>
        </p:scale>
        <p:origin x="576" y="67"/>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2" d="100"/>
          <a:sy n="62" d="100"/>
        </p:scale>
        <p:origin x="315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p:cNvSpPr>
            <a:spLocks noGrp="1"/>
          </p:cNvSpPr>
          <p:nvPr>
            <p:ph type="sldNum" sz="quarter" idx="3"/>
          </p:nvPr>
        </p:nvSpPr>
        <p:spPr>
          <a:xfrm>
            <a:off x="6165000" y="8748000"/>
            <a:ext cx="691412" cy="394412"/>
          </a:xfrm>
          <a:prstGeom prst="rect">
            <a:avLst/>
          </a:prstGeom>
        </p:spPr>
        <p:txBody>
          <a:bodyPr vert="horz" lIns="91440" tIns="45720" rIns="91440" bIns="45720" rtlCol="0" anchor="b"/>
          <a:lstStyle>
            <a:lvl1pPr algn="r">
              <a:defRPr sz="1200"/>
            </a:lvl1pPr>
          </a:lstStyle>
          <a:p>
            <a:fld id="{79429053-DC2A-4342-ADD4-2FD729D91E2C}" type="slidenum">
              <a:rPr sz="1000"/>
              <a:pPr/>
              <a:t>‹#›</a:t>
            </a:fld>
            <a:endParaRPr sz="1000" dirty="0"/>
          </a:p>
        </p:txBody>
      </p:sp>
      <p:sp>
        <p:nvSpPr>
          <p:cNvPr id="4" name="Footer Placeholder"/>
          <p:cNvSpPr>
            <a:spLocks noGrp="1"/>
          </p:cNvSpPr>
          <p:nvPr>
            <p:ph type="ftr" sz="quarter" idx="2"/>
          </p:nvPr>
        </p:nvSpPr>
        <p:spPr>
          <a:xfrm>
            <a:off x="0" y="8747999"/>
            <a:ext cx="6165000" cy="394413"/>
          </a:xfrm>
          <a:prstGeom prst="rect">
            <a:avLst/>
          </a:prstGeom>
        </p:spPr>
        <p:txBody>
          <a:bodyPr vert="horz" lIns="91440" tIns="45720" rIns="91440" bIns="45720" rtlCol="0" anchor="b"/>
          <a:lstStyle>
            <a:lvl1pPr algn="l">
              <a:defRPr sz="1200"/>
            </a:lvl1pPr>
          </a:lstStyle>
          <a:p>
            <a:r>
              <a:rPr lang="en-US" sz="1000" dirty="0"/>
              <a:t>Created by the </a:t>
            </a:r>
            <a:r>
              <a:rPr lang="en-US" sz="1000" b="1" dirty="0"/>
              <a:t>Software University Foundation</a:t>
            </a:r>
            <a:r>
              <a:rPr lang="en-US" sz="1000" dirty="0"/>
              <a:t> – </a:t>
            </a:r>
            <a:r>
              <a:rPr lang="en-US" sz="1000" u="sng" dirty="0">
                <a:hlinkClick r:id="rId2"/>
              </a:rPr>
              <a:t>https://softuni.foundation</a:t>
            </a:r>
            <a:endParaRPr lang="en-US" sz="1000" dirty="0"/>
          </a:p>
          <a:p>
            <a:r>
              <a:rPr lang="en-US" sz="1000" dirty="0"/>
              <a:t>This work is licensed under the </a:t>
            </a:r>
            <a:r>
              <a:rPr lang="en-US" sz="1000" u="sng" noProof="1">
                <a:hlinkClick r:id="rId3"/>
              </a:rPr>
              <a:t>Creative Commons Attribution-NonCommercial-ShareAlike</a:t>
            </a:r>
            <a:r>
              <a:rPr lang="en-US" sz="1000" noProof="1"/>
              <a:t> </a:t>
            </a:r>
            <a:r>
              <a:rPr lang="en-US" sz="1000" dirty="0"/>
              <a:t>license.</a:t>
            </a:r>
          </a:p>
        </p:txBody>
      </p:sp>
      <p:sp>
        <p:nvSpPr>
          <p:cNvPr id="3" name="Date Placeholder"/>
          <p:cNvSpPr>
            <a:spLocks noGrp="1"/>
          </p:cNvSpPr>
          <p:nvPr>
            <p:ph type="dt" sz="quarter" idx="1"/>
          </p:nvPr>
        </p:nvSpPr>
        <p:spPr>
          <a:xfrm>
            <a:off x="3884613" y="0"/>
            <a:ext cx="2971800" cy="252000"/>
          </a:xfrm>
          <a:prstGeom prst="rect">
            <a:avLst/>
          </a:prstGeom>
        </p:spPr>
        <p:txBody>
          <a:bodyPr vert="horz" lIns="91440" tIns="45720" rIns="91440" bIns="45720" rtlCol="0"/>
          <a:lstStyle>
            <a:lvl1pPr algn="r">
              <a:defRPr sz="1200"/>
            </a:lvl1pPr>
          </a:lstStyle>
          <a:p>
            <a:fld id="{FE5B4EDC-59C0-49C7-8ADA-5A781B329E02}" type="datetimeFigureOut">
              <a:rPr lang="en-US"/>
              <a:pPr/>
              <a:t>17-Dec-19</a:t>
            </a:fld>
            <a:endParaRPr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200"/>
            </a:lvl1pPr>
          </a:lstStyle>
          <a:p>
            <a:endParaRPr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p:cNvSpPr>
            <a:spLocks noGrp="1"/>
          </p:cNvSpPr>
          <p:nvPr>
            <p:ph type="sldNum" sz="quarter" idx="5"/>
          </p:nvPr>
        </p:nvSpPr>
        <p:spPr>
          <a:xfrm>
            <a:off x="6308999" y="8747999"/>
            <a:ext cx="547413" cy="394413"/>
          </a:xfrm>
          <a:prstGeom prst="rect">
            <a:avLst/>
          </a:prstGeom>
        </p:spPr>
        <p:txBody>
          <a:bodyPr vert="horz" lIns="91440" tIns="45720" rIns="91440" bIns="45720" rtlCol="0" anchor="b"/>
          <a:lstStyle>
            <a:lvl1pPr algn="r">
              <a:defRPr sz="1000"/>
            </a:lvl1pPr>
          </a:lstStyle>
          <a:p>
            <a:fld id="{3EBA5BD7-F043-4D1B-AA17-CD412FC534DE}" type="slidenum">
              <a:rPr lang="en-US" smtClean="0"/>
              <a:pPr/>
              <a:t>‹#›</a:t>
            </a:fld>
            <a:endParaRPr lang="en-US" dirty="0"/>
          </a:p>
        </p:txBody>
      </p:sp>
      <p:sp>
        <p:nvSpPr>
          <p:cNvPr id="6" name="Footer Placeholde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2"/>
              </a:rPr>
              <a:t>https://softuni.foundation</a:t>
            </a:r>
            <a:endParaRPr lang="en-US" dirty="0"/>
          </a:p>
          <a:p>
            <a:r>
              <a:rPr lang="en-US" dirty="0"/>
              <a:t>This work is licensed under the </a:t>
            </a:r>
            <a:r>
              <a:rPr lang="en-US" u="sng" noProof="1">
                <a:hlinkClick r:id="rId3"/>
              </a:rPr>
              <a:t>Creative Commons Attribution-NonCommercial-ShareAlike</a:t>
            </a:r>
            <a:r>
              <a:rPr lang="en-US" noProof="1"/>
              <a:t> </a:t>
            </a:r>
            <a:r>
              <a:rPr lang="en-US" dirty="0"/>
              <a:t>license.</a:t>
            </a:r>
          </a:p>
        </p:txBody>
      </p:sp>
      <p:sp>
        <p:nvSpPr>
          <p:cNvPr id="5" name="Slide Notes Placeholder"/>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Slide Image Placeholde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3" name="Date Placeholder"/>
          <p:cNvSpPr>
            <a:spLocks noGrp="1"/>
          </p:cNvSpPr>
          <p:nvPr>
            <p:ph type="dt" idx="1"/>
          </p:nvPr>
        </p:nvSpPr>
        <p:spPr>
          <a:xfrm>
            <a:off x="3884613" y="0"/>
            <a:ext cx="2971800" cy="252000"/>
          </a:xfrm>
          <a:prstGeom prst="rect">
            <a:avLst/>
          </a:prstGeom>
        </p:spPr>
        <p:txBody>
          <a:bodyPr vert="horz" lIns="91440" tIns="45720" rIns="91440" bIns="45720" rtlCol="0"/>
          <a:lstStyle>
            <a:lvl1pPr algn="r">
              <a:defRPr sz="1000"/>
            </a:lvl1pPr>
          </a:lstStyle>
          <a:p>
            <a:fld id="{F2D8D46A-B586-417D-BFBD-8C8FE0AAF762}" type="datetimeFigureOut">
              <a:rPr lang="en-US" smtClean="0"/>
              <a:pPr/>
              <a:t>17-Dec-19</a:t>
            </a:fld>
            <a:endParaRPr lang="en-US"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000"/>
            </a:lvl1pPr>
          </a:lstStyle>
          <a:p>
            <a:endParaRPr lang="en-US"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177800" indent="0" algn="l" defTabSz="1218987" rtl="0" eaLnBrk="1" latinLnBrk="0" hangingPunct="1">
      <a:defRPr sz="1600" kern="1200">
        <a:solidFill>
          <a:schemeClr val="tx1"/>
        </a:solidFill>
        <a:latin typeface="+mn-lt"/>
        <a:ea typeface="+mn-ea"/>
        <a:cs typeface="+mn-cs"/>
      </a:defRPr>
    </a:lvl2pPr>
    <a:lvl3pPr marL="361950" indent="0" algn="l" defTabSz="1218987" rtl="0" eaLnBrk="1" latinLnBrk="0" hangingPunct="1">
      <a:defRPr sz="1600" kern="1200">
        <a:solidFill>
          <a:schemeClr val="tx1"/>
        </a:solidFill>
        <a:latin typeface="+mn-lt"/>
        <a:ea typeface="+mn-ea"/>
        <a:cs typeface="+mn-cs"/>
      </a:defRPr>
    </a:lvl3pPr>
    <a:lvl4pPr marL="539750" indent="0" algn="l" defTabSz="1218987" rtl="0" eaLnBrk="1" latinLnBrk="0" hangingPunct="1">
      <a:defRPr sz="1600" kern="1200">
        <a:solidFill>
          <a:schemeClr val="tx1"/>
        </a:solidFill>
        <a:latin typeface="+mn-lt"/>
        <a:ea typeface="+mn-ea"/>
        <a:cs typeface="+mn-cs"/>
      </a:defRPr>
    </a:lvl4pPr>
    <a:lvl5pPr marL="717550" indent="0"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a:extLst>
              <a:ext uri="{FF2B5EF4-FFF2-40B4-BE49-F238E27FC236}">
                <a16:creationId xmlns:a16="http://schemas.microsoft.com/office/drawing/2014/main" id="{B81B5C1E-6255-41F1-987B-F0AFACA29920}"/>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451443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3EBA5BD7-F043-4D1B-AA17-CD412FC534DE}" type="slidenum">
              <a:rPr lang="en-US" smtClean="0">
                <a:solidFill>
                  <a:prstClr val="black"/>
                </a:solidFill>
              </a:rPr>
              <a:t>10</a:t>
            </a:fld>
            <a:endParaRPr lang="en-US" dirty="0">
              <a:solidFill>
                <a:prstClr val="black"/>
              </a:solidFill>
            </a:endParaRPr>
          </a:p>
        </p:txBody>
      </p:sp>
      <p:sp>
        <p:nvSpPr>
          <p:cNvPr id="6" name="Footer Placeholder">
            <a:extLst>
              <a:ext uri="{FF2B5EF4-FFF2-40B4-BE49-F238E27FC236}">
                <a16:creationId xmlns:a16="http://schemas.microsoft.com/office/drawing/2014/main" id="{D190BFB2-CC6F-4968-964E-7215FDE66ED6}"/>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358007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3EBA5BD7-F043-4D1B-AA17-CD412FC534DE}" type="slidenum">
              <a:rPr lang="en-US" smtClean="0"/>
              <a:t>11</a:t>
            </a:fld>
            <a:endParaRPr lang="en-US" dirty="0"/>
          </a:p>
        </p:txBody>
      </p:sp>
      <p:sp>
        <p:nvSpPr>
          <p:cNvPr id="6" name="Footer Placeholder">
            <a:extLst>
              <a:ext uri="{FF2B5EF4-FFF2-40B4-BE49-F238E27FC236}">
                <a16:creationId xmlns:a16="http://schemas.microsoft.com/office/drawing/2014/main" id="{A4FBB22E-09E0-4B9E-87CE-E31D2A0CBD3B}"/>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67761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7131C5E-1E6B-46FF-9756-44B6556E2A79}" type="slidenum">
              <a:rPr lang="en-US"/>
              <a:pPr/>
              <a:t>2</a:t>
            </a:fld>
            <a:r>
              <a:rPr lang="en-US" dirty="0"/>
              <a:t>##</a:t>
            </a:r>
          </a:p>
        </p:txBody>
      </p:sp>
      <p:sp>
        <p:nvSpPr>
          <p:cNvPr id="1234946" name="Rectangle 2"/>
          <p:cNvSpPr>
            <a:spLocks noGrp="1" noRot="1" noChangeAspect="1" noChangeArrowheads="1" noTextEdit="1"/>
          </p:cNvSpPr>
          <p:nvPr>
            <p:ph type="sldImg"/>
          </p:nvPr>
        </p:nvSpPr>
        <p:spPr>
          <a:xfrm>
            <a:off x="382588" y="685800"/>
            <a:ext cx="6092825" cy="3429000"/>
          </a:xfrm>
          <a:ln/>
        </p:spPr>
      </p:sp>
      <p:sp>
        <p:nvSpPr>
          <p:cNvPr id="1234947" name="Rectangle 3"/>
          <p:cNvSpPr>
            <a:spLocks noGrp="1" noChangeArrowheads="1"/>
          </p:cNvSpPr>
          <p:nvPr>
            <p:ph type="body" idx="1"/>
          </p:nvPr>
        </p:nvSpPr>
        <p:spPr/>
        <p:txBody>
          <a:bodyPr/>
          <a:lstStyle/>
          <a:p>
            <a:endParaRPr lang="bg-BG"/>
          </a:p>
        </p:txBody>
      </p:sp>
      <p:sp>
        <p:nvSpPr>
          <p:cNvPr id="6" name="Footer Placeholder">
            <a:extLst>
              <a:ext uri="{FF2B5EF4-FFF2-40B4-BE49-F238E27FC236}">
                <a16:creationId xmlns:a16="http://schemas.microsoft.com/office/drawing/2014/main" id="{6CF2DAEF-F466-49B4-B53F-F8A44FEA3308}"/>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561745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3</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3</a:t>
            </a:fld>
            <a:r>
              <a:rPr lang="en-US" sz="1000" i="1" dirty="0"/>
              <a:t>##</a:t>
            </a:r>
            <a:endParaRPr lang="en-US" sz="1200" i="1" dirty="0"/>
          </a:p>
        </p:txBody>
      </p:sp>
      <p:sp>
        <p:nvSpPr>
          <p:cNvPr id="10" name="Footer Placeholder">
            <a:extLst>
              <a:ext uri="{FF2B5EF4-FFF2-40B4-BE49-F238E27FC236}">
                <a16:creationId xmlns:a16="http://schemas.microsoft.com/office/drawing/2014/main" id="{E05205BF-1DE9-47E1-87B2-E40E64BFDD8D}"/>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971621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4</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4</a:t>
            </a:fld>
            <a:r>
              <a:rPr lang="en-US" sz="1000" i="1" dirty="0"/>
              <a:t>##</a:t>
            </a:r>
            <a:endParaRPr lang="en-US" sz="1200" i="1" dirty="0"/>
          </a:p>
        </p:txBody>
      </p:sp>
      <p:sp>
        <p:nvSpPr>
          <p:cNvPr id="10" name="Footer Placeholder">
            <a:extLst>
              <a:ext uri="{FF2B5EF4-FFF2-40B4-BE49-F238E27FC236}">
                <a16:creationId xmlns:a16="http://schemas.microsoft.com/office/drawing/2014/main" id="{946635F1-0697-4087-9BF4-242E17B4970B}"/>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682528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5</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5</a:t>
            </a:fld>
            <a:r>
              <a:rPr lang="en-US" sz="1000" i="1" dirty="0"/>
              <a:t>##</a:t>
            </a:r>
            <a:endParaRPr lang="en-US" sz="1200" i="1" dirty="0"/>
          </a:p>
        </p:txBody>
      </p:sp>
      <p:sp>
        <p:nvSpPr>
          <p:cNvPr id="10" name="Footer Placeholder">
            <a:extLst>
              <a:ext uri="{FF2B5EF4-FFF2-40B4-BE49-F238E27FC236}">
                <a16:creationId xmlns:a16="http://schemas.microsoft.com/office/drawing/2014/main" id="{7DC1D1F4-8C66-456E-A8A4-71F3F43ABC99}"/>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079882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6</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6</a:t>
            </a:fld>
            <a:r>
              <a:rPr lang="en-US" sz="1000" i="1" dirty="0"/>
              <a:t>##</a:t>
            </a:r>
            <a:endParaRPr lang="en-US" sz="1200" i="1" dirty="0"/>
          </a:p>
        </p:txBody>
      </p:sp>
      <p:sp>
        <p:nvSpPr>
          <p:cNvPr id="10" name="Footer Placeholder">
            <a:extLst>
              <a:ext uri="{FF2B5EF4-FFF2-40B4-BE49-F238E27FC236}">
                <a16:creationId xmlns:a16="http://schemas.microsoft.com/office/drawing/2014/main" id="{75688AF8-EC01-445A-9A95-96384BD80374}"/>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63098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7</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7</a:t>
            </a:fld>
            <a:r>
              <a:rPr lang="en-US" sz="1000" i="1" dirty="0"/>
              <a:t>##</a:t>
            </a:r>
            <a:endParaRPr lang="en-US" sz="1200" i="1" dirty="0"/>
          </a:p>
        </p:txBody>
      </p:sp>
      <p:sp>
        <p:nvSpPr>
          <p:cNvPr id="10" name="Footer Placeholder">
            <a:extLst>
              <a:ext uri="{FF2B5EF4-FFF2-40B4-BE49-F238E27FC236}">
                <a16:creationId xmlns:a16="http://schemas.microsoft.com/office/drawing/2014/main" id="{9F95156E-8ED6-419F-BB53-6B1510516CA1}"/>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754358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8</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8</a:t>
            </a:fld>
            <a:r>
              <a:rPr lang="en-US" sz="1000" i="1" dirty="0"/>
              <a:t>##</a:t>
            </a:r>
            <a:endParaRPr lang="en-US" sz="1200" i="1" dirty="0"/>
          </a:p>
        </p:txBody>
      </p:sp>
      <p:sp>
        <p:nvSpPr>
          <p:cNvPr id="10" name="Footer Placeholder">
            <a:extLst>
              <a:ext uri="{FF2B5EF4-FFF2-40B4-BE49-F238E27FC236}">
                <a16:creationId xmlns:a16="http://schemas.microsoft.com/office/drawing/2014/main" id="{17A0B1D0-2FA4-4325-B2E4-5B7CAD8ED498}"/>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565098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a:extLst>
              <a:ext uri="{FF2B5EF4-FFF2-40B4-BE49-F238E27FC236}">
                <a16:creationId xmlns:a16="http://schemas.microsoft.com/office/drawing/2014/main" id="{D04F7FD1-19CB-4127-B5B1-3FAE567B0A60}"/>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583736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facebook.com/SoftwareUniversity" TargetMode="External"/><Relationship Id="rId3" Type="http://schemas.openxmlformats.org/officeDocument/2006/relationships/hyperlink" Target="http://softuni.bg/" TargetMode="External"/><Relationship Id="rId7" Type="http://schemas.openxmlformats.org/officeDocument/2006/relationships/hyperlink" Target="http://judge.softuni.bg/" TargetMode="External"/><Relationship Id="rId12"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forum.softuni.bg/" TargetMode="External"/><Relationship Id="rId11" Type="http://schemas.openxmlformats.org/officeDocument/2006/relationships/hyperlink" Target="http://www.introprogramming.info/" TargetMode="External"/><Relationship Id="rId5" Type="http://schemas.openxmlformats.org/officeDocument/2006/relationships/hyperlink" Target="http://www.nakov.com/" TargetMode="External"/><Relationship Id="rId10" Type="http://schemas.openxmlformats.org/officeDocument/2006/relationships/hyperlink" Target="http://www.youtube.com/SoftwareUniversity" TargetMode="External"/><Relationship Id="rId4" Type="http://schemas.openxmlformats.org/officeDocument/2006/relationships/hyperlink" Target="http://softuni.org/" TargetMode="External"/><Relationship Id="rId9" Type="http://schemas.openxmlformats.org/officeDocument/2006/relationships/hyperlink" Target="https://twitter.com/softunib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bwMode="grayWhite">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Company Web Site Placeholder"/>
          <p:cNvSpPr>
            <a:spLocks noGrp="1"/>
          </p:cNvSpPr>
          <p:nvPr>
            <p:ph type="body" sz="quarter" idx="18" hasCustomPrompt="1"/>
          </p:nvPr>
        </p:nvSpPr>
        <p:spPr bwMode="auto">
          <a:xfrm>
            <a:off x="760412" y="5735767"/>
            <a:ext cx="3187613" cy="331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600" b="1" kern="1200" dirty="0" smtClean="0">
                <a:solidFill>
                  <a:srgbClr val="F27A44"/>
                </a:solidFill>
                <a:effectLst/>
                <a:latin typeface="+mn-lt"/>
                <a:ea typeface="+mn-ea"/>
                <a:cs typeface="+mn-cs"/>
              </a:defRPr>
            </a:lvl1pPr>
          </a:lstStyle>
          <a:p>
            <a:pPr lvl="0"/>
            <a:r>
              <a:rPr lang="en-US" dirty="0"/>
              <a:t>Company Web Site</a:t>
            </a:r>
          </a:p>
        </p:txBody>
      </p:sp>
      <p:sp>
        <p:nvSpPr>
          <p:cNvPr id="34" name="Company Name Placeholder"/>
          <p:cNvSpPr>
            <a:spLocks noGrp="1"/>
          </p:cNvSpPr>
          <p:nvPr>
            <p:ph type="body" sz="quarter" idx="17" hasCustomPrompt="1"/>
          </p:nvPr>
        </p:nvSpPr>
        <p:spPr bwMode="auto">
          <a:xfrm>
            <a:off x="760412" y="5394605"/>
            <a:ext cx="3187613" cy="363552"/>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800" b="1" kern="1200" dirty="0" smtClean="0">
                <a:solidFill>
                  <a:srgbClr val="F27A44"/>
                </a:solidFill>
                <a:effectLst/>
                <a:latin typeface="+mn-lt"/>
                <a:ea typeface="+mn-ea"/>
                <a:cs typeface="+mn-cs"/>
              </a:defRPr>
            </a:lvl1pPr>
          </a:lstStyle>
          <a:p>
            <a:pPr lvl="0"/>
            <a:r>
              <a:rPr lang="en-US" dirty="0"/>
              <a:t>Company Name</a:t>
            </a:r>
          </a:p>
        </p:txBody>
      </p:sp>
      <p:sp>
        <p:nvSpPr>
          <p:cNvPr id="33" name="Author Web Site Placeholder"/>
          <p:cNvSpPr>
            <a:spLocks noGrp="1"/>
          </p:cNvSpPr>
          <p:nvPr>
            <p:ph type="body" sz="quarter" idx="14" hasCustomPrompt="1"/>
          </p:nvPr>
        </p:nvSpPr>
        <p:spPr bwMode="auto">
          <a:xfrm>
            <a:off x="760412" y="5024988"/>
            <a:ext cx="3187613" cy="369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000" b="1" kern="1200" dirty="0" smtClean="0">
                <a:solidFill>
                  <a:schemeClr val="accent1">
                    <a:lumMod val="40000"/>
                    <a:lumOff val="60000"/>
                  </a:schemeClr>
                </a:solidFill>
                <a:effectLst/>
                <a:latin typeface="+mn-lt"/>
                <a:ea typeface="+mn-ea"/>
                <a:cs typeface="+mn-cs"/>
              </a:defRPr>
            </a:lvl1pPr>
          </a:lstStyle>
          <a:p>
            <a:pPr lvl="0"/>
            <a:r>
              <a:rPr lang="en-US" dirty="0"/>
              <a:t>Web Site</a:t>
            </a:r>
          </a:p>
        </p:txBody>
      </p:sp>
      <p:sp>
        <p:nvSpPr>
          <p:cNvPr id="32" name="Author Position Placeholder"/>
          <p:cNvSpPr>
            <a:spLocks noGrp="1"/>
          </p:cNvSpPr>
          <p:nvPr>
            <p:ph type="body" sz="quarter" idx="13" hasCustomPrompt="1"/>
          </p:nvPr>
        </p:nvSpPr>
        <p:spPr bwMode="auto">
          <a:xfrm>
            <a:off x="760413" y="4668556"/>
            <a:ext cx="3187614" cy="375194"/>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300" b="1" kern="1200" dirty="0" smtClean="0">
                <a:solidFill>
                  <a:srgbClr val="F4B36C"/>
                </a:solidFill>
                <a:effectLst/>
                <a:latin typeface="+mn-lt"/>
                <a:ea typeface="+mn-ea"/>
                <a:cs typeface="+mn-cs"/>
              </a:defRPr>
            </a:lvl1pPr>
          </a:lstStyle>
          <a:p>
            <a:pPr lvl="0"/>
            <a:r>
              <a:rPr lang="en-US" dirty="0"/>
              <a:t>Position</a:t>
            </a:r>
          </a:p>
        </p:txBody>
      </p:sp>
      <p:sp>
        <p:nvSpPr>
          <p:cNvPr id="25" name="Author Name Placeholder"/>
          <p:cNvSpPr>
            <a:spLocks noGrp="1"/>
          </p:cNvSpPr>
          <p:nvPr>
            <p:ph type="body" sz="quarter" idx="10" hasCustomPrompt="1"/>
          </p:nvPr>
        </p:nvSpPr>
        <p:spPr bwMode="auto">
          <a:xfrm>
            <a:off x="760412" y="4176826"/>
            <a:ext cx="3187613" cy="499649"/>
          </a:xfrm>
          <a:prstGeom prst="rect">
            <a:avLst/>
          </a:prstGeom>
          <a:noFill/>
          <a:effectLst/>
        </p:spPr>
        <p:txBody>
          <a:bodyPr wrap="square" lIns="36000" tIns="36000" rIns="36000" bIns="36000" rtlCol="0" anchor="b" anchorCtr="0">
            <a:spAutoFit/>
          </a:bodyPr>
          <a:lstStyle>
            <a:lvl1pPr marL="0" indent="0" algn="l" rtl="0" fontAlgn="base">
              <a:spcBef>
                <a:spcPct val="0"/>
              </a:spcBef>
              <a:spcAft>
                <a:spcPct val="0"/>
              </a:spcAft>
              <a:buNone/>
              <a:defRPr lang="en-US" sz="2800" b="1" kern="1200" baseline="0" dirty="0" smtClean="0">
                <a:solidFill>
                  <a:srgbClr val="EE792A"/>
                </a:solidFill>
                <a:effectLst/>
                <a:latin typeface="+mn-lt"/>
                <a:ea typeface="+mn-ea"/>
                <a:cs typeface="+mn-cs"/>
              </a:defRPr>
            </a:lvl1pPr>
          </a:lstStyle>
          <a:p>
            <a:pPr lvl="0"/>
            <a:r>
              <a:rPr lang="en-US" dirty="0"/>
              <a:t>Author Name</a:t>
            </a:r>
          </a:p>
        </p:txBody>
      </p:sp>
      <p:sp>
        <p:nvSpPr>
          <p:cNvPr id="31" name="Slide Picture Placeholder"/>
          <p:cNvSpPr>
            <a:spLocks noGrp="1"/>
          </p:cNvSpPr>
          <p:nvPr>
            <p:ph type="pic" sz="quarter" idx="16" hasCustomPrompt="1"/>
          </p:nvPr>
        </p:nvSpPr>
        <p:spPr>
          <a:xfrm>
            <a:off x="4366413" y="4191000"/>
            <a:ext cx="7382341" cy="1905000"/>
          </a:xfrm>
          <a:prstGeom prst="rect">
            <a:avLst/>
          </a:prstGeom>
        </p:spPr>
        <p:txBody>
          <a:bodyPr lIns="108000" tIns="36000" rIns="108000" bIns="36000"/>
          <a:lstStyle>
            <a:lvl1pPr marL="0" indent="0">
              <a:buNone/>
              <a:defRPr/>
            </a:lvl1pPr>
          </a:lstStyle>
          <a:p>
            <a:r>
              <a:rPr lang="en-US" dirty="0"/>
              <a:t>Insert a Picture Here</a:t>
            </a:r>
          </a:p>
        </p:txBody>
      </p:sp>
      <p:sp>
        <p:nvSpPr>
          <p:cNvPr id="3" name="Presentation Subtitle"/>
          <p:cNvSpPr>
            <a:spLocks noGrp="1"/>
          </p:cNvSpPr>
          <p:nvPr>
            <p:ph type="subTitle" idx="1" hasCustomPrompt="1"/>
          </p:nvPr>
        </p:nvSpPr>
        <p:spPr>
          <a:xfrm>
            <a:off x="4366413" y="2346299"/>
            <a:ext cx="7382341" cy="1752600"/>
          </a:xfrm>
        </p:spPr>
        <p:txBody>
          <a:bodyPr lIns="0" tIns="0" rIns="0" bIns="0">
            <a:normAutofit/>
          </a:bodyPr>
          <a:lstStyle>
            <a:lvl1pPr marL="0" indent="0" algn="r">
              <a:spcBef>
                <a:spcPts val="0"/>
              </a:spcBef>
              <a:buNone/>
              <a:defRPr sz="4000" cap="none" spc="200" baseline="0">
                <a:solidFill>
                  <a:schemeClr val="accent1"/>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en-US" dirty="0"/>
              <a:t>Presentation Subtitle</a:t>
            </a:r>
            <a:endParaRPr dirty="0"/>
          </a:p>
        </p:txBody>
      </p:sp>
      <p:sp>
        <p:nvSpPr>
          <p:cNvPr id="2" name="Presentation Title"/>
          <p:cNvSpPr>
            <a:spLocks noGrp="1"/>
          </p:cNvSpPr>
          <p:nvPr>
            <p:ph type="ctrTitle" hasCustomPrompt="1"/>
          </p:nvPr>
        </p:nvSpPr>
        <p:spPr>
          <a:xfrm>
            <a:off x="4366413" y="314301"/>
            <a:ext cx="7382341" cy="2000251"/>
          </a:xfrm>
        </p:spPr>
        <p:txBody>
          <a:bodyPr lIns="0" tIns="0" rIns="0" bIns="0">
            <a:normAutofit/>
          </a:bodyPr>
          <a:lstStyle>
            <a:lvl1pPr algn="r">
              <a:defRPr sz="5400">
                <a:solidFill>
                  <a:srgbClr val="F6D18E"/>
                </a:solidFill>
              </a:defRPr>
            </a:lvl1pPr>
          </a:lstStyle>
          <a:p>
            <a:r>
              <a:rPr lang="en-US" dirty="0"/>
              <a:t>Presentation Title</a:t>
            </a:r>
            <a:endParaRPr dirty="0"/>
          </a:p>
        </p:txBody>
      </p:sp>
    </p:spTree>
    <p:extLst>
      <p:ext uri="{BB962C8B-B14F-4D97-AF65-F5344CB8AC3E}">
        <p14:creationId xmlns:p14="http://schemas.microsoft.com/office/powerpoint/2010/main" val="36858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a:t>
            </a:fld>
            <a:endParaRPr lang="en-US" dirty="0">
              <a:solidFill>
                <a:prstClr val="white">
                  <a:tint val="75000"/>
                </a:prstClr>
              </a:solidFill>
            </a:endParaRPr>
          </a:p>
        </p:txBody>
      </p:sp>
      <p:sp>
        <p:nvSpPr>
          <p:cNvPr id="22" name="Slide Content Placeholder"/>
          <p:cNvSpPr>
            <a:spLocks noGrp="1"/>
          </p:cNvSpPr>
          <p:nvPr>
            <p:ph idx="1" hasCustomPrompt="1"/>
          </p:nvPr>
        </p:nvSpPr>
        <p:spPr>
          <a:xfrm>
            <a:off x="190413" y="1151121"/>
            <a:ext cx="11804822" cy="5570355"/>
          </a:xfrm>
        </p:spPr>
        <p:txBody>
          <a:bodyPr/>
          <a:lstStyle>
            <a:lvl1pPr>
              <a:defRPr sz="3400"/>
            </a:lvl1pPr>
            <a:lvl2pPr>
              <a:defRPr sz="3200"/>
            </a:lvl2pPr>
            <a:lvl3pPr>
              <a:defRPr sz="3000"/>
            </a:lvl3pPr>
            <a:lvl4pPr>
              <a:defRPr sz="2800"/>
            </a:lvl4pPr>
            <a:lvl5pPr>
              <a:defRPr sz="2600"/>
            </a:lvl5pPr>
            <a:lvl6pPr>
              <a:defRPr/>
            </a:lvl6pPr>
            <a:lvl7pPr>
              <a:defRPr/>
            </a:lvl7pPr>
            <a:lvl8pPr>
              <a:defRPr/>
            </a:lvl8pPr>
            <a:lvl9pPr>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cNvSpPr>
            <a:spLocks noGrp="1"/>
          </p:cNvSpPr>
          <p:nvPr>
            <p:ph type="title" hasCustomPrompt="1"/>
          </p:nvPr>
        </p:nvSpPr>
        <p:spPr>
          <a:xfrm>
            <a:off x="188815" y="40341"/>
            <a:ext cx="11804822" cy="1110780"/>
          </a:xfrm>
        </p:spPr>
        <p:txBody>
          <a:bodyPr/>
          <a:lstStyle>
            <a:lvl1pPr>
              <a:defRPr>
                <a:solidFill>
                  <a:srgbClr val="F3BE60"/>
                </a:solidFill>
                <a:effectLst/>
              </a:defRPr>
            </a:lvl1pPr>
          </a:lstStyle>
          <a:p>
            <a:r>
              <a:rPr lang="en-US" dirty="0"/>
              <a:t>Slide Title</a:t>
            </a:r>
            <a:endParaRPr dirty="0"/>
          </a:p>
        </p:txBody>
      </p:sp>
    </p:spTree>
    <p:extLst>
      <p:ext uri="{BB962C8B-B14F-4D97-AF65-F5344CB8AC3E}">
        <p14:creationId xmlns:p14="http://schemas.microsoft.com/office/powerpoint/2010/main" val="347995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Subtitle"/>
          <p:cNvSpPr>
            <a:spLocks noGrp="1"/>
          </p:cNvSpPr>
          <p:nvPr>
            <p:ph type="body" idx="1" hasCustomPrompt="1"/>
          </p:nvPr>
        </p:nvSpPr>
        <p:spPr>
          <a:xfrm>
            <a:off x="912812" y="5754968"/>
            <a:ext cx="10363200" cy="719034"/>
          </a:xfrm>
        </p:spPr>
        <p:txBody>
          <a:bodyPr wrap="square" lIns="36000" tIns="36000" rIns="36000" bIns="36000" anchor="t">
            <a:spAutoFit/>
          </a:bodyPr>
          <a:lstStyle>
            <a:lvl1pPr marL="0" indent="0" algn="ctr">
              <a:spcBef>
                <a:spcPts val="0"/>
              </a:spcBef>
              <a:buNone/>
              <a:defRPr sz="4000" cap="none" spc="200" baseline="0">
                <a:solidFill>
                  <a:schemeClr val="accent1"/>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6565" indent="0">
              <a:buNone/>
              <a:defRPr sz="1900">
                <a:solidFill>
                  <a:schemeClr val="tx1">
                    <a:tint val="75000"/>
                  </a:schemeClr>
                </a:solidFill>
              </a:defRPr>
            </a:lvl8pPr>
            <a:lvl9pPr marL="4876165" indent="0">
              <a:buNone/>
              <a:defRPr sz="1900">
                <a:solidFill>
                  <a:schemeClr val="tx1">
                    <a:tint val="75000"/>
                  </a:schemeClr>
                </a:solidFill>
              </a:defRPr>
            </a:lvl9pPr>
          </a:lstStyle>
          <a:p>
            <a:pPr lvl="0"/>
            <a:r>
              <a:rPr lang="en-US" dirty="0"/>
              <a:t>Click to Edit Section Subtitle</a:t>
            </a:r>
          </a:p>
        </p:txBody>
      </p:sp>
      <p:sp>
        <p:nvSpPr>
          <p:cNvPr id="2" name="Slide Title"/>
          <p:cNvSpPr>
            <a:spLocks noGrp="1"/>
          </p:cNvSpPr>
          <p:nvPr>
            <p:ph type="title" hasCustomPrompt="1"/>
          </p:nvPr>
        </p:nvSpPr>
        <p:spPr>
          <a:xfrm>
            <a:off x="912812" y="4953000"/>
            <a:ext cx="10363200" cy="820600"/>
          </a:xfrm>
        </p:spPr>
        <p:txBody>
          <a:bodyPr wrap="square" lIns="36000" tIns="36000" rIns="36000" bIns="36000" anchor="b">
            <a:spAutoFit/>
          </a:bodyPr>
          <a:lstStyle>
            <a:lvl1pPr algn="ctr">
              <a:defRPr sz="5400" b="1" cap="none" baseline="0"/>
            </a:lvl1pPr>
          </a:lstStyle>
          <a:p>
            <a:r>
              <a:rPr lang="en-US" dirty="0"/>
              <a:t>Click to Edit Section Title</a:t>
            </a:r>
            <a:endParaRPr dirty="0"/>
          </a:p>
        </p:txBody>
      </p:sp>
    </p:spTree>
    <p:extLst>
      <p:ext uri="{BB962C8B-B14F-4D97-AF65-F5344CB8AC3E}">
        <p14:creationId xmlns:p14="http://schemas.microsoft.com/office/powerpoint/2010/main" val="231574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97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9" name="Text Placeholder 29"/>
          <p:cNvSpPr>
            <a:spLocks noGrp="1"/>
          </p:cNvSpPr>
          <p:nvPr>
            <p:ph type="body" sz="quarter" idx="10" hasCustomPrompt="1"/>
          </p:nvPr>
        </p:nvSpPr>
        <p:spPr>
          <a:xfrm>
            <a:off x="1529384" y="6400802"/>
            <a:ext cx="10482604" cy="363552"/>
          </a:xfrm>
          <a:prstGeom prst="rect">
            <a:avLst/>
          </a:prstGeom>
        </p:spPr>
        <p:txBody>
          <a:bodyPr wrap="square" lIns="36000" rIns="36000">
            <a:spAutoFit/>
          </a:bodyPr>
          <a:lstStyle>
            <a:lvl1pPr marL="0" indent="0" algn="r">
              <a:buNone/>
              <a:defRPr sz="1800">
                <a:latin typeface="+mn-lt"/>
              </a:defRPr>
            </a:lvl1pPr>
          </a:lstStyle>
          <a:p>
            <a:pPr lvl="0"/>
            <a:r>
              <a:rPr lang="en-US" dirty="0"/>
              <a:t>Course Web Site</a:t>
            </a:r>
          </a:p>
        </p:txBody>
      </p:sp>
      <p:sp>
        <p:nvSpPr>
          <p:cNvPr id="50" name="Title 1"/>
          <p:cNvSpPr>
            <a:spLocks noGrp="1"/>
          </p:cNvSpPr>
          <p:nvPr>
            <p:ph type="title" hasCustomPrompt="1"/>
          </p:nvPr>
        </p:nvSpPr>
        <p:spPr>
          <a:xfrm>
            <a:off x="188815" y="40341"/>
            <a:ext cx="11823173" cy="1110780"/>
          </a:xfrm>
        </p:spPr>
        <p:txBody>
          <a:bodyPr/>
          <a:lstStyle>
            <a:lvl1pPr>
              <a:defRPr>
                <a:solidFill>
                  <a:srgbClr val="F3BE60"/>
                </a:solidFill>
                <a:effectLst/>
              </a:defRPr>
            </a:lvl1pPr>
          </a:lstStyle>
          <a:p>
            <a:r>
              <a:rPr lang="en-US" dirty="0"/>
              <a:t>Presentation Title</a:t>
            </a:r>
            <a:endParaRPr dirty="0"/>
          </a:p>
        </p:txBody>
      </p:sp>
      <p:sp>
        <p:nvSpPr>
          <p:cNvPr id="2" name="TextBox 1">
            <a:hlinkClick r:id="rId3" tooltip="Software University - Quality Education, Profession and Job for Software Engineers"/>
          </p:cNvPr>
          <p:cNvSpPr txBox="1"/>
          <p:nvPr userDrawn="1"/>
        </p:nvSpPr>
        <p:spPr>
          <a:xfrm rot="322982">
            <a:off x="10066442" y="2253546"/>
            <a:ext cx="303288" cy="400110"/>
          </a:xfrm>
          <a:prstGeom prst="rect">
            <a:avLst/>
          </a:prstGeom>
          <a:noFill/>
        </p:spPr>
        <p:txBody>
          <a:bodyPr wrap="none" rtlCol="0">
            <a:spAutoFit/>
          </a:bodyPr>
          <a:lstStyle/>
          <a:p>
            <a:r>
              <a:rPr lang="en-US" sz="2000" b="1" dirty="0">
                <a:solidFill>
                  <a:srgbClr val="603A14"/>
                </a:solidFill>
              </a:rPr>
              <a:t>?</a:t>
            </a:r>
          </a:p>
        </p:txBody>
      </p:sp>
      <p:sp>
        <p:nvSpPr>
          <p:cNvPr id="27" name="TextBox 26">
            <a:hlinkClick r:id="rId4" tooltip="Software University Foundaton"/>
          </p:cNvPr>
          <p:cNvSpPr txBox="1"/>
          <p:nvPr userDrawn="1"/>
        </p:nvSpPr>
        <p:spPr>
          <a:xfrm rot="20630519">
            <a:off x="7568290" y="4341197"/>
            <a:ext cx="303288" cy="400110"/>
          </a:xfrm>
          <a:prstGeom prst="rect">
            <a:avLst/>
          </a:prstGeom>
          <a:noFill/>
        </p:spPr>
        <p:txBody>
          <a:bodyPr wrap="none" rtlCol="0">
            <a:spAutoFit/>
          </a:bodyPr>
          <a:lstStyle/>
          <a:p>
            <a:r>
              <a:rPr lang="en-US" sz="2000" b="1" dirty="0">
                <a:solidFill>
                  <a:srgbClr val="603A14"/>
                </a:solidFill>
              </a:rPr>
              <a:t>?</a:t>
            </a:r>
          </a:p>
        </p:txBody>
      </p:sp>
      <p:sp>
        <p:nvSpPr>
          <p:cNvPr id="51" name="TextBox 50">
            <a:hlinkClick r:id="rId5" tooltip="Svetlin Nakov - Programming and Education for Developers"/>
          </p:cNvPr>
          <p:cNvSpPr txBox="1"/>
          <p:nvPr userDrawn="1"/>
        </p:nvSpPr>
        <p:spPr>
          <a:xfrm>
            <a:off x="11500162" y="4679637"/>
            <a:ext cx="255198" cy="276999"/>
          </a:xfrm>
          <a:prstGeom prst="rect">
            <a:avLst/>
          </a:prstGeom>
          <a:noFill/>
        </p:spPr>
        <p:txBody>
          <a:bodyPr wrap="none" rtlCol="0">
            <a:spAutoFit/>
          </a:bodyPr>
          <a:lstStyle/>
          <a:p>
            <a:r>
              <a:rPr lang="en-US" sz="1200" dirty="0">
                <a:solidFill>
                  <a:srgbClr val="603A14"/>
                </a:solidFill>
              </a:rPr>
              <a:t>?</a:t>
            </a:r>
          </a:p>
        </p:txBody>
      </p:sp>
      <p:sp>
        <p:nvSpPr>
          <p:cNvPr id="52" name="TextBox 51">
            <a:hlinkClick r:id="rId6" tooltip="Software University - Discussion Forum"/>
          </p:cNvPr>
          <p:cNvSpPr txBox="1"/>
          <p:nvPr userDrawn="1"/>
        </p:nvSpPr>
        <p:spPr>
          <a:xfrm rot="20971262">
            <a:off x="6094412" y="6109081"/>
            <a:ext cx="268022" cy="307777"/>
          </a:xfrm>
          <a:prstGeom prst="rect">
            <a:avLst/>
          </a:prstGeom>
          <a:noFill/>
        </p:spPr>
        <p:txBody>
          <a:bodyPr wrap="none" rtlCol="0">
            <a:spAutoFit/>
          </a:bodyPr>
          <a:lstStyle/>
          <a:p>
            <a:r>
              <a:rPr lang="en-US" sz="1400" dirty="0">
                <a:solidFill>
                  <a:srgbClr val="603A14"/>
                </a:solidFill>
              </a:rPr>
              <a:t>?</a:t>
            </a:r>
          </a:p>
        </p:txBody>
      </p:sp>
      <p:sp>
        <p:nvSpPr>
          <p:cNvPr id="53" name="TextBox 52">
            <a:hlinkClick r:id="rId7" tooltip="Software University - Online Judge System"/>
          </p:cNvPr>
          <p:cNvSpPr txBox="1"/>
          <p:nvPr userDrawn="1"/>
        </p:nvSpPr>
        <p:spPr>
          <a:xfrm rot="569019">
            <a:off x="9155998" y="4032736"/>
            <a:ext cx="292068" cy="369332"/>
          </a:xfrm>
          <a:prstGeom prst="rect">
            <a:avLst/>
          </a:prstGeom>
          <a:noFill/>
        </p:spPr>
        <p:txBody>
          <a:bodyPr wrap="none" rtlCol="0">
            <a:spAutoFit/>
          </a:bodyPr>
          <a:lstStyle/>
          <a:p>
            <a:r>
              <a:rPr lang="en-US" sz="1800" b="1" dirty="0">
                <a:solidFill>
                  <a:srgbClr val="603A14"/>
                </a:solidFill>
              </a:rPr>
              <a:t>?</a:t>
            </a:r>
          </a:p>
        </p:txBody>
      </p:sp>
      <p:sp>
        <p:nvSpPr>
          <p:cNvPr id="54" name="TextBox 53">
            <a:hlinkClick r:id="rId8" tooltip="Software University @ Facebook"/>
          </p:cNvPr>
          <p:cNvSpPr txBox="1"/>
          <p:nvPr userDrawn="1"/>
        </p:nvSpPr>
        <p:spPr>
          <a:xfrm rot="219682">
            <a:off x="7047355" y="2560119"/>
            <a:ext cx="327334" cy="461665"/>
          </a:xfrm>
          <a:prstGeom prst="rect">
            <a:avLst/>
          </a:prstGeom>
          <a:noFill/>
        </p:spPr>
        <p:txBody>
          <a:bodyPr wrap="none" rtlCol="0">
            <a:spAutoFit/>
          </a:bodyPr>
          <a:lstStyle/>
          <a:p>
            <a:r>
              <a:rPr lang="en-US" b="1" dirty="0">
                <a:solidFill>
                  <a:srgbClr val="603A14"/>
                </a:solidFill>
              </a:rPr>
              <a:t>?</a:t>
            </a:r>
          </a:p>
        </p:txBody>
      </p:sp>
      <p:sp>
        <p:nvSpPr>
          <p:cNvPr id="56" name="TextBox 55">
            <a:hlinkClick r:id="rId9" tooltip="Software University @ Twitter"/>
          </p:cNvPr>
          <p:cNvSpPr txBox="1"/>
          <p:nvPr userDrawn="1"/>
        </p:nvSpPr>
        <p:spPr>
          <a:xfrm rot="20972266">
            <a:off x="11754532" y="2320841"/>
            <a:ext cx="268022" cy="307777"/>
          </a:xfrm>
          <a:prstGeom prst="rect">
            <a:avLst/>
          </a:prstGeom>
          <a:noFill/>
        </p:spPr>
        <p:txBody>
          <a:bodyPr wrap="none" rtlCol="0">
            <a:spAutoFit/>
          </a:bodyPr>
          <a:lstStyle/>
          <a:p>
            <a:r>
              <a:rPr lang="en-US" sz="1400" dirty="0">
                <a:solidFill>
                  <a:srgbClr val="603A14"/>
                </a:solidFill>
              </a:rPr>
              <a:t>?</a:t>
            </a:r>
          </a:p>
        </p:txBody>
      </p:sp>
      <p:sp>
        <p:nvSpPr>
          <p:cNvPr id="57" name="TextBox 56">
            <a:hlinkClick r:id="rId10" tooltip="Software University @ YouTube - free training courses and video lessons for software engineers"/>
          </p:cNvPr>
          <p:cNvSpPr txBox="1"/>
          <p:nvPr userDrawn="1"/>
        </p:nvSpPr>
        <p:spPr>
          <a:xfrm rot="562174">
            <a:off x="11774596" y="3447926"/>
            <a:ext cx="255198" cy="276999"/>
          </a:xfrm>
          <a:prstGeom prst="rect">
            <a:avLst/>
          </a:prstGeom>
          <a:noFill/>
        </p:spPr>
        <p:txBody>
          <a:bodyPr wrap="none" rtlCol="0">
            <a:spAutoFit/>
          </a:bodyPr>
          <a:lstStyle/>
          <a:p>
            <a:r>
              <a:rPr lang="en-US" sz="1200" dirty="0">
                <a:solidFill>
                  <a:srgbClr val="603A14"/>
                </a:solidFill>
              </a:rPr>
              <a:t>?</a:t>
            </a:r>
          </a:p>
        </p:txBody>
      </p:sp>
      <p:sp>
        <p:nvSpPr>
          <p:cNvPr id="58" name="TextBox 57">
            <a:hlinkClick r:id="rId11" tooltip="Programming Fundamentals Book and Vide Lessons: Learn C#, Programming, Data Structures, Algorithms and Quality Coding"/>
          </p:cNvPr>
          <p:cNvSpPr txBox="1"/>
          <p:nvPr userDrawn="1"/>
        </p:nvSpPr>
        <p:spPr>
          <a:xfrm rot="571210">
            <a:off x="11136783" y="5625911"/>
            <a:ext cx="268022" cy="307777"/>
          </a:xfrm>
          <a:prstGeom prst="rect">
            <a:avLst/>
          </a:prstGeom>
          <a:noFill/>
        </p:spPr>
        <p:txBody>
          <a:bodyPr wrap="none" rtlCol="0">
            <a:spAutoFit/>
          </a:bodyPr>
          <a:lstStyle/>
          <a:p>
            <a:r>
              <a:rPr lang="en-US" sz="1400" dirty="0">
                <a:solidFill>
                  <a:srgbClr val="603A14"/>
                </a:solidFill>
              </a:rPr>
              <a:t>?</a:t>
            </a:r>
          </a:p>
        </p:txBody>
      </p:sp>
      <p:sp>
        <p:nvSpPr>
          <p:cNvPr id="16" name="Rectangle 15"/>
          <p:cNvSpPr/>
          <p:nvPr userDrawn="1"/>
        </p:nvSpPr>
        <p:spPr>
          <a:xfrm rot="20949717">
            <a:off x="2718532" y="3306088"/>
            <a:ext cx="4540980" cy="948072"/>
          </a:xfrm>
          <a:prstGeom prst="rect">
            <a:avLst/>
          </a:prstGeom>
        </p:spPr>
        <p:txBody>
          <a:bodyPr wrap="none" lIns="0" tIns="0" rIns="0" bIns="0" anchor="ctr" anchorCtr="0">
            <a:noAutofit/>
            <a:scene3d>
              <a:camera prst="orthographicFront"/>
              <a:lightRig rig="soft" dir="t">
                <a:rot lat="0" lon="0" rev="10800000"/>
              </a:lightRig>
            </a:scene3d>
            <a:sp3d>
              <a:bevelT w="27940" h="12700"/>
              <a:contourClr>
                <a:srgbClr val="DDDDDD"/>
              </a:contourClr>
            </a:sp3d>
          </a:bodyPr>
          <a:lstStyle/>
          <a:p>
            <a:pPr algn="ctr" eaLnBrk="0" hangingPunct="0">
              <a:buClr>
                <a:srgbClr val="A19574">
                  <a:lumMod val="40000"/>
                  <a:lumOff val="60000"/>
                </a:srgbClr>
              </a:buClr>
              <a:buSzPct val="70000"/>
              <a:buFont typeface="Wingdings 2" pitchFamily="18" charset="2"/>
              <a:buNone/>
            </a:pPr>
            <a:r>
              <a:rPr lang="bg-BG" sz="6600" b="1" dirty="0">
                <a:solidFill>
                  <a:srgbClr val="F3BE60"/>
                </a:solidFill>
              </a:rPr>
              <a:t>Въпроси</a:t>
            </a:r>
            <a:r>
              <a:rPr lang="en-US" sz="6600" b="1" dirty="0">
                <a:solidFill>
                  <a:srgbClr val="F3BE60"/>
                </a:solidFill>
              </a:rPr>
              <a:t>?</a:t>
            </a:r>
            <a:endParaRPr lang="en-US" sz="6600" b="1" spc="150" dirty="0">
              <a:ln w="11430"/>
              <a:solidFill>
                <a:prstClr val="white">
                  <a:lumMod val="40000"/>
                  <a:lumOff val="60000"/>
                </a:prstClr>
              </a:solidFill>
              <a:effectLst>
                <a:outerShdw blurRad="25400" algn="tl" rotWithShape="0">
                  <a:srgbClr val="000000">
                    <a:alpha val="43000"/>
                  </a:srgbClr>
                </a:outerShdw>
              </a:effectLst>
            </a:endParaRPr>
          </a:p>
        </p:txBody>
      </p:sp>
      <p:pic>
        <p:nvPicPr>
          <p:cNvPr id="18" name="Picture 17">
            <a:extLst>
              <a:ext uri="{FF2B5EF4-FFF2-40B4-BE49-F238E27FC236}">
                <a16:creationId xmlns:a16="http://schemas.microsoft.com/office/drawing/2014/main" id="{09AAFB65-F193-4484-85C5-7FFA4302163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20967714">
            <a:off x="504277" y="2018007"/>
            <a:ext cx="2849278" cy="3305665"/>
          </a:xfrm>
          <a:prstGeom prst="rect">
            <a:avLst/>
          </a:prstGeom>
        </p:spPr>
      </p:pic>
    </p:spTree>
    <p:extLst>
      <p:ext uri="{BB962C8B-B14F-4D97-AF65-F5344CB8AC3E}">
        <p14:creationId xmlns:p14="http://schemas.microsoft.com/office/powerpoint/2010/main" val="4141607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6"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pPr defTabSz="1218565"/>
            <a:fld id="{C014DD1E-5D91-48A3-AD6D-45FBA980D106}" type="slidenum">
              <a:rPr lang="en-US" smtClean="0">
                <a:solidFill>
                  <a:prstClr val="white">
                    <a:tint val="75000"/>
                  </a:prstClr>
                </a:solidFill>
              </a:rPr>
              <a:pPr defTabSz="1218565"/>
              <a:t>‹#›</a:t>
            </a:fld>
            <a:endParaRPr lang="en-US" dirty="0">
              <a:solidFill>
                <a:prstClr val="white">
                  <a:tint val="75000"/>
                </a:prstClr>
              </a:solidFill>
            </a:endParaRPr>
          </a:p>
        </p:txBody>
      </p:sp>
      <p:sp>
        <p:nvSpPr>
          <p:cNvPr id="3" name="Slide Text Placeholder"/>
          <p:cNvSpPr>
            <a:spLocks noGrp="1"/>
          </p:cNvSpPr>
          <p:nvPr>
            <p:ph type="body" idx="1"/>
          </p:nvPr>
        </p:nvSpPr>
        <p:spPr>
          <a:xfrm>
            <a:off x="190413" y="1151123"/>
            <a:ext cx="11804822" cy="5570353"/>
          </a:xfrm>
          <a:prstGeom prst="rect">
            <a:avLst/>
          </a:prstGeom>
        </p:spPr>
        <p:txBody>
          <a:bodyPr vert="horz" lIns="108000" tIns="36000" rIns="108000" bIns="3600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laceholder"/>
          <p:cNvSpPr>
            <a:spLocks noGrp="1"/>
          </p:cNvSpPr>
          <p:nvPr>
            <p:ph type="title"/>
          </p:nvPr>
        </p:nvSpPr>
        <p:spPr>
          <a:xfrm>
            <a:off x="190403" y="39574"/>
            <a:ext cx="11806432" cy="1111549"/>
          </a:xfrm>
          <a:prstGeom prst="rect">
            <a:avLst/>
          </a:prstGeom>
        </p:spPr>
        <p:txBody>
          <a:bodyPr vert="horz" lIns="108000" tIns="36000" rIns="108000" bIns="36000" rtlCol="0" anchor="ctr" anchorCtr="0">
            <a:normAutofit/>
          </a:bodyPr>
          <a:lstStyle/>
          <a:p>
            <a:r>
              <a:rPr lang="en-US" dirty="0"/>
              <a:t>Click to Edit Master Title Style</a:t>
            </a:r>
            <a:endParaRPr dirty="0"/>
          </a:p>
        </p:txBody>
      </p:sp>
    </p:spTree>
    <p:extLst>
      <p:ext uri="{BB962C8B-B14F-4D97-AF65-F5344CB8AC3E}">
        <p14:creationId xmlns:p14="http://schemas.microsoft.com/office/powerpoint/2010/main" val="2681634430"/>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ftr="0" dt="0"/>
  <p:txStyles>
    <p:titleStyle>
      <a:lvl1pPr algn="l" defTabSz="1218565" rtl="0" eaLnBrk="1" latinLnBrk="0" hangingPunct="1">
        <a:lnSpc>
          <a:spcPct val="90000"/>
        </a:lnSpc>
        <a:spcBef>
          <a:spcPct val="0"/>
        </a:spcBef>
        <a:buNone/>
        <a:defRPr sz="4000" b="1" kern="1200">
          <a:solidFill>
            <a:srgbClr val="F3BE60"/>
          </a:solidFill>
          <a:latin typeface="+mj-lt"/>
          <a:ea typeface="+mj-ea"/>
          <a:cs typeface="+mj-cs"/>
        </a:defRPr>
      </a:lvl1pPr>
    </p:titleStyle>
    <p:bodyStyle>
      <a:lvl1pPr marL="304800" indent="-304800" algn="l" defTabSz="1218565" rtl="0" eaLnBrk="1" latinLnBrk="0" hangingPunct="1">
        <a:lnSpc>
          <a:spcPct val="105000"/>
        </a:lnSpc>
        <a:spcBef>
          <a:spcPts val="600"/>
        </a:spcBef>
        <a:spcAft>
          <a:spcPts val="600"/>
        </a:spcAft>
        <a:buClr>
          <a:srgbClr val="F2B254"/>
        </a:buClr>
        <a:buSzPct val="100000"/>
        <a:buFont typeface="Wingdings" charset="2"/>
        <a:buChar char="§"/>
        <a:defRPr sz="3400" b="0" kern="1200">
          <a:solidFill>
            <a:schemeClr val="tx1"/>
          </a:solidFill>
          <a:latin typeface="+mn-lt"/>
          <a:ea typeface="+mn-ea"/>
          <a:cs typeface="+mn-cs"/>
        </a:defRPr>
      </a:lvl1pPr>
      <a:lvl2pPr marL="609600" indent="-231775" algn="l" defTabSz="1218565" rtl="0" eaLnBrk="1" latinLnBrk="0" hangingPunct="1">
        <a:lnSpc>
          <a:spcPct val="105000"/>
        </a:lnSpc>
        <a:spcBef>
          <a:spcPts val="600"/>
        </a:spcBef>
        <a:spcAft>
          <a:spcPts val="600"/>
        </a:spcAft>
        <a:buClr>
          <a:schemeClr val="accent1"/>
        </a:buClr>
        <a:buSzPct val="80000"/>
        <a:buFont typeface="Wingdings" charset="2"/>
        <a:buChar char="§"/>
        <a:defRPr sz="3200" b="0" kern="1200">
          <a:solidFill>
            <a:schemeClr val="tx1"/>
          </a:solidFill>
          <a:latin typeface="+mn-lt"/>
          <a:ea typeface="+mn-ea"/>
          <a:cs typeface="+mn-cs"/>
        </a:defRPr>
      </a:lvl2pPr>
      <a:lvl3pPr marL="914400" indent="-231775" algn="l" defTabSz="1218565" rtl="0" eaLnBrk="1" latinLnBrk="0" hangingPunct="1">
        <a:lnSpc>
          <a:spcPct val="105000"/>
        </a:lnSpc>
        <a:spcBef>
          <a:spcPts val="600"/>
        </a:spcBef>
        <a:spcAft>
          <a:spcPts val="600"/>
        </a:spcAft>
        <a:buClr>
          <a:srgbClr val="EF9A1D"/>
        </a:buClr>
        <a:buSzPct val="80000"/>
        <a:buFont typeface="Wingdings" charset="2"/>
        <a:buChar char="§"/>
        <a:defRPr sz="3000" b="0" kern="1200">
          <a:solidFill>
            <a:schemeClr val="tx1"/>
          </a:solidFill>
          <a:latin typeface="+mn-lt"/>
          <a:ea typeface="+mn-ea"/>
          <a:cs typeface="+mn-cs"/>
        </a:defRPr>
      </a:lvl3pPr>
      <a:lvl4pPr marL="1219200" indent="-231775" algn="l" defTabSz="1218565" rtl="0" eaLnBrk="1" latinLnBrk="0" hangingPunct="1">
        <a:lnSpc>
          <a:spcPct val="105000"/>
        </a:lnSpc>
        <a:spcBef>
          <a:spcPts val="600"/>
        </a:spcBef>
        <a:spcAft>
          <a:spcPts val="600"/>
        </a:spcAft>
        <a:buClr>
          <a:srgbClr val="ED9411"/>
        </a:buClr>
        <a:buSzPct val="80000"/>
        <a:buFont typeface="Wingdings" charset="2"/>
        <a:buChar char="§"/>
        <a:defRPr sz="2800" b="0" kern="1200">
          <a:solidFill>
            <a:schemeClr val="tx1"/>
          </a:solidFill>
          <a:latin typeface="+mn-lt"/>
          <a:ea typeface="+mn-ea"/>
          <a:cs typeface="+mn-cs"/>
        </a:defRPr>
      </a:lvl4pPr>
      <a:lvl5pPr marL="1524000" indent="-231775" algn="l" defTabSz="1218565" rtl="0" eaLnBrk="1" latinLnBrk="0" hangingPunct="1">
        <a:lnSpc>
          <a:spcPct val="105000"/>
        </a:lnSpc>
        <a:spcBef>
          <a:spcPts val="600"/>
        </a:spcBef>
        <a:spcAft>
          <a:spcPts val="600"/>
        </a:spcAft>
        <a:buClr>
          <a:srgbClr val="E28D10"/>
        </a:buClr>
        <a:buSzPct val="80000"/>
        <a:buFont typeface="Wingdings" charset="2"/>
        <a:buChar char="§"/>
        <a:defRPr sz="2600" b="0" kern="1200">
          <a:solidFill>
            <a:schemeClr val="tx1"/>
          </a:solidFill>
          <a:latin typeface="+mn-lt"/>
          <a:ea typeface="+mn-ea"/>
          <a:cs typeface="+mn-cs"/>
        </a:defRPr>
      </a:lvl5pPr>
      <a:lvl6pPr marL="18281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6pPr>
      <a:lvl7pPr marL="21329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7pPr>
      <a:lvl8pPr marL="24377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8pPr>
      <a:lvl9pPr marL="27425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9pPr>
    </p:bodyStyle>
    <p:otherStyle>
      <a:defPPr>
        <a:defRPr/>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s://it-kariera.mon.bg/e-learn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creativecommons.org/licenses/by-nc-sa/4.0/"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s://it-kariera.mon.bg/e-learning/"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creativecommons.org/licenses/by-nc-sa/4.0" TargetMode="External"/><Relationship Id="rId7" Type="http://schemas.openxmlformats.org/officeDocument/2006/relationships/hyperlink" Target="https://mon.b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softuni.foundation/" TargetMode="External"/><Relationship Id="rId10" Type="http://schemas.openxmlformats.org/officeDocument/2006/relationships/image" Target="../media/image13.jpeg"/><Relationship Id="rId4" Type="http://schemas.openxmlformats.org/officeDocument/2006/relationships/image" Target="../media/image10.png"/><Relationship Id="rId9" Type="http://schemas.openxmlformats.org/officeDocument/2006/relationships/hyperlink" Target="https://it-kariera.mon.bg/e-learn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4"/>
          <p:cNvSpPr txBox="1">
            <a:spLocks/>
          </p:cNvSpPr>
          <p:nvPr/>
        </p:nvSpPr>
        <p:spPr>
          <a:xfrm>
            <a:off x="622514" y="762000"/>
            <a:ext cx="10943797" cy="1600200"/>
          </a:xfrm>
          <a:prstGeom prst="rect">
            <a:avLst/>
          </a:prstGeom>
        </p:spPr>
        <p:txBody>
          <a:bodyPr vert="horz" lIns="0" tIns="0" rIns="0" bIns="0" rtlCol="0" anchor="ctr" anchorCtr="0">
            <a:normAutofit/>
          </a:bodyPr>
          <a:lstStyle>
            <a:lvl1pPr algn="r" defTabSz="1218987" rtl="0" eaLnBrk="1" latinLnBrk="0" hangingPunct="1">
              <a:lnSpc>
                <a:spcPct val="90000"/>
              </a:lnSpc>
              <a:spcBef>
                <a:spcPct val="0"/>
              </a:spcBef>
              <a:buNone/>
              <a:defRPr sz="5400" b="1" kern="1200">
                <a:solidFill>
                  <a:srgbClr val="F6D18E"/>
                </a:solidFill>
                <a:latin typeface="+mj-lt"/>
                <a:ea typeface="+mj-ea"/>
                <a:cs typeface="+mj-cs"/>
              </a:defRPr>
            </a:lvl1pPr>
          </a:lstStyle>
          <a:p>
            <a:r>
              <a:rPr lang="bg-BG" dirty="0"/>
              <a:t>Полиморфизъм чрез интерфейси</a:t>
            </a:r>
            <a:endParaRPr lang="en-US" dirty="0"/>
          </a:p>
        </p:txBody>
      </p:sp>
      <p:sp>
        <p:nvSpPr>
          <p:cNvPr id="22" name="Subtitle 5"/>
          <p:cNvSpPr txBox="1">
            <a:spLocks/>
          </p:cNvSpPr>
          <p:nvPr/>
        </p:nvSpPr>
        <p:spPr>
          <a:xfrm>
            <a:off x="3503612" y="1915602"/>
            <a:ext cx="8062699" cy="1335052"/>
          </a:xfrm>
          <a:prstGeom prst="rect">
            <a:avLst/>
          </a:prstGeom>
        </p:spPr>
        <p:txBody>
          <a:bodyPr vert="horz" lIns="0" tIns="0" rIns="0" bIns="0" rtlCol="0">
            <a:normAutofit/>
          </a:bodyPr>
          <a:lstStyle>
            <a:lvl1pPr marL="0" indent="0" algn="r" defTabSz="1218987" rtl="0" eaLnBrk="1" latinLnBrk="0" hangingPunct="1">
              <a:lnSpc>
                <a:spcPct val="105000"/>
              </a:lnSpc>
              <a:spcBef>
                <a:spcPts val="0"/>
              </a:spcBef>
              <a:spcAft>
                <a:spcPts val="600"/>
              </a:spcAft>
              <a:buClr>
                <a:srgbClr val="F2B254"/>
              </a:buClr>
              <a:buSzPct val="100000"/>
              <a:buFont typeface="Wingdings" panose="05000000000000000000" pitchFamily="2" charset="2"/>
              <a:buNone/>
              <a:defRPr sz="4000" b="0" kern="1200" cap="none" spc="200" baseline="0">
                <a:solidFill>
                  <a:schemeClr val="accent1"/>
                </a:solidFill>
                <a:latin typeface="+mn-lt"/>
                <a:ea typeface="+mn-ea"/>
                <a:cs typeface="+mn-cs"/>
              </a:defRPr>
            </a:lvl1pPr>
            <a:lvl2pPr marL="609493" indent="0" algn="ctr"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None/>
              <a:defRPr sz="3200" b="0" kern="1200">
                <a:solidFill>
                  <a:schemeClr val="tx1">
                    <a:tint val="75000"/>
                  </a:schemeClr>
                </a:solidFill>
                <a:latin typeface="+mn-lt"/>
                <a:ea typeface="+mn-ea"/>
                <a:cs typeface="+mn-cs"/>
              </a:defRPr>
            </a:lvl2pPr>
            <a:lvl3pPr marL="1218987" indent="0" algn="ctr"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None/>
              <a:defRPr sz="3000" b="0" kern="1200">
                <a:solidFill>
                  <a:schemeClr val="tx1">
                    <a:tint val="75000"/>
                  </a:schemeClr>
                </a:solidFill>
                <a:latin typeface="+mn-lt"/>
                <a:ea typeface="+mn-ea"/>
                <a:cs typeface="+mn-cs"/>
              </a:defRPr>
            </a:lvl3pPr>
            <a:lvl4pPr marL="1828480" indent="0" algn="ctr"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None/>
              <a:defRPr sz="2800" b="0" kern="1200">
                <a:solidFill>
                  <a:schemeClr val="tx1">
                    <a:tint val="75000"/>
                  </a:schemeClr>
                </a:solidFill>
                <a:latin typeface="+mn-lt"/>
                <a:ea typeface="+mn-ea"/>
                <a:cs typeface="+mn-cs"/>
              </a:defRPr>
            </a:lvl4pPr>
            <a:lvl5pPr marL="2437972" indent="0" algn="ctr"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None/>
              <a:defRPr sz="2600" b="0" kern="1200">
                <a:solidFill>
                  <a:schemeClr val="tx1">
                    <a:tint val="75000"/>
                  </a:schemeClr>
                </a:solidFill>
                <a:latin typeface="+mn-lt"/>
                <a:ea typeface="+mn-ea"/>
                <a:cs typeface="+mn-cs"/>
              </a:defRPr>
            </a:lvl5pPr>
            <a:lvl6pPr marL="3047466"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9pPr>
          </a:lstStyle>
          <a:p>
            <a:pPr>
              <a:lnSpc>
                <a:spcPct val="110000"/>
              </a:lnSpc>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7558" y="3735977"/>
            <a:ext cx="4652811" cy="2543175"/>
          </a:xfrm>
          <a:prstGeom prst="rect">
            <a:avLst/>
          </a:prstGeom>
        </p:spPr>
      </p:pic>
      <p:grpSp>
        <p:nvGrpSpPr>
          <p:cNvPr id="23" name="Group 22">
            <a:extLst>
              <a:ext uri="{FF2B5EF4-FFF2-40B4-BE49-F238E27FC236}">
                <a16:creationId xmlns:a16="http://schemas.microsoft.com/office/drawing/2014/main" id="{A0ADD6E4-664D-4B27-BE61-5A56E60D9702}"/>
              </a:ext>
            </a:extLst>
          </p:cNvPr>
          <p:cNvGrpSpPr/>
          <p:nvPr/>
        </p:nvGrpSpPr>
        <p:grpSpPr>
          <a:xfrm>
            <a:off x="745783" y="3624633"/>
            <a:ext cx="5399660" cy="2524722"/>
            <a:chOff x="745783" y="3624633"/>
            <a:chExt cx="5399660" cy="2524722"/>
          </a:xfrm>
        </p:grpSpPr>
        <p:pic>
          <p:nvPicPr>
            <p:cNvPr id="24" name="Picture 23" descr="http://softuni.bg">
              <a:extLst>
                <a:ext uri="{FF2B5EF4-FFF2-40B4-BE49-F238E27FC236}">
                  <a16:creationId xmlns:a16="http://schemas.microsoft.com/office/drawing/2014/main" id="{09FAB067-40A6-4A38-93D1-07FB4AB7C7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60812" y="3624633"/>
              <a:ext cx="1828798" cy="2006988"/>
            </a:xfrm>
            <a:prstGeom prst="rect">
              <a:avLst/>
            </a:prstGeom>
          </p:spPr>
        </p:pic>
        <p:sp>
          <p:nvSpPr>
            <p:cNvPr id="25" name="TextBox 24">
              <a:extLst>
                <a:ext uri="{FF2B5EF4-FFF2-40B4-BE49-F238E27FC236}">
                  <a16:creationId xmlns:a16="http://schemas.microsoft.com/office/drawing/2014/main" id="{4F5A4366-F5D6-4393-BD7A-141ED3660C17}"/>
                </a:ext>
              </a:extLst>
            </p:cNvPr>
            <p:cNvSpPr txBox="1"/>
            <p:nvPr/>
          </p:nvSpPr>
          <p:spPr>
            <a:xfrm rot="576164">
              <a:off x="5433389" y="3706052"/>
              <a:ext cx="712054" cy="356251"/>
            </a:xfrm>
            <a:prstGeom prst="rect">
              <a:avLst/>
            </a:prstGeom>
            <a:noFill/>
          </p:spPr>
          <p:txBody>
            <a:bodyPr wrap="none" rtlCol="0">
              <a:spAutoFit/>
            </a:bodyPr>
            <a:lstStyle/>
            <a:p>
              <a:pPr algn="ctr">
                <a:lnSpc>
                  <a:spcPct val="85000"/>
                </a:lnSpc>
              </a:pPr>
              <a:r>
                <a:rPr lang="bg-BG" sz="2000" b="1" spc="50" dirty="0">
                  <a:ln w="9525" cmpd="sng">
                    <a:solidFill>
                      <a:srgbClr val="FFA72A"/>
                    </a:solidFill>
                    <a:prstDash val="solid"/>
                  </a:ln>
                  <a:solidFill>
                    <a:srgbClr val="FFF0D9"/>
                  </a:solidFill>
                  <a:effectLst>
                    <a:glow rad="38100">
                      <a:srgbClr val="F0A22E">
                        <a:alpha val="40000"/>
                      </a:srgbClr>
                    </a:glow>
                  </a:effectLst>
                </a:rPr>
                <a:t>ООП</a:t>
              </a:r>
              <a:endParaRPr lang="en-US" sz="2000" b="1" spc="50" dirty="0">
                <a:ln w="9525" cmpd="sng">
                  <a:solidFill>
                    <a:srgbClr val="FFA72A"/>
                  </a:solidFill>
                  <a:prstDash val="solid"/>
                </a:ln>
                <a:solidFill>
                  <a:srgbClr val="FFF0D9"/>
                </a:solidFill>
                <a:effectLst>
                  <a:glow rad="38100">
                    <a:srgbClr val="F0A22E">
                      <a:alpha val="40000"/>
                    </a:srgbClr>
                  </a:glow>
                </a:effectLst>
              </a:endParaRPr>
            </a:p>
          </p:txBody>
        </p:sp>
        <p:pic>
          <p:nvPicPr>
            <p:cNvPr id="26" name="Picture 4" title="CC-BY-NC-SA License">
              <a:hlinkClick r:id="rId5" tooltip="This work is licensed under the &quot;Creative Commons Attribution-NonCommercial-ShareAlike 4.0 International&quot; license"/>
              <a:extLst>
                <a:ext uri="{FF2B5EF4-FFF2-40B4-BE49-F238E27FC236}">
                  <a16:creationId xmlns:a16="http://schemas.microsoft.com/office/drawing/2014/main" id="{56E2204D-C57C-439A-9210-E0B131EC6C08}"/>
                </a:ext>
              </a:extLst>
            </p:cNvPr>
            <p:cNvPicPr>
              <a:picLocks noChangeAspect="1" noChangeArrowheads="1"/>
            </p:cNvPicPr>
            <p:nvPr/>
          </p:nvPicPr>
          <p:blipFill>
            <a:blip r:embed="rId6"/>
            <a:srcRect/>
            <a:stretch>
              <a:fillRect/>
            </a:stretch>
          </p:blipFill>
          <p:spPr bwMode="auto">
            <a:xfrm>
              <a:off x="745783" y="4076772"/>
              <a:ext cx="2175525" cy="761165"/>
            </a:xfrm>
            <a:prstGeom prst="roundRect">
              <a:avLst>
                <a:gd name="adj" fmla="val 3940"/>
              </a:avLst>
            </a:prstGeom>
            <a:solidFill>
              <a:srgbClr val="231F20">
                <a:alpha val="50000"/>
              </a:srgbClr>
            </a:solidFill>
            <a:ln>
              <a:solidFill>
                <a:schemeClr val="accent1">
                  <a:lumMod val="75000"/>
                  <a:alpha val="50000"/>
                </a:schemeClr>
              </a:solidFill>
            </a:ln>
          </p:spPr>
        </p:pic>
        <p:sp>
          <p:nvSpPr>
            <p:cNvPr id="27" name="Text Placeholder 7">
              <a:extLst>
                <a:ext uri="{FF2B5EF4-FFF2-40B4-BE49-F238E27FC236}">
                  <a16:creationId xmlns:a16="http://schemas.microsoft.com/office/drawing/2014/main" id="{DEC0E384-8CE2-4278-814B-20BBC04E2118}"/>
                </a:ext>
              </a:extLst>
            </p:cNvPr>
            <p:cNvSpPr txBox="1">
              <a:spLocks/>
            </p:cNvSpPr>
            <p:nvPr/>
          </p:nvSpPr>
          <p:spPr bwMode="auto">
            <a:xfrm>
              <a:off x="760413" y="4998598"/>
              <a:ext cx="3187614" cy="444343"/>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2300" b="1" kern="1200" dirty="0" smtClean="0">
                  <a:solidFill>
                    <a:srgbClr val="F4B36C"/>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bg-BG" noProof="1"/>
                <a:t>Учителски</a:t>
              </a:r>
              <a:r>
                <a:rPr lang="bg-BG"/>
                <a:t> екип</a:t>
              </a:r>
            </a:p>
          </p:txBody>
        </p:sp>
        <p:sp>
          <p:nvSpPr>
            <p:cNvPr id="28" name="Text Placeholder 10">
              <a:extLst>
                <a:ext uri="{FF2B5EF4-FFF2-40B4-BE49-F238E27FC236}">
                  <a16:creationId xmlns:a16="http://schemas.microsoft.com/office/drawing/2014/main" id="{6B9D00F6-6C28-4C4E-8777-DB21EB7CFB3A}"/>
                </a:ext>
              </a:extLst>
            </p:cNvPr>
            <p:cNvSpPr txBox="1">
              <a:spLocks/>
            </p:cNvSpPr>
            <p:nvPr/>
          </p:nvSpPr>
          <p:spPr bwMode="auto">
            <a:xfrm>
              <a:off x="760412" y="5403725"/>
              <a:ext cx="3187613" cy="382788"/>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2000" b="1" kern="1200" dirty="0" smtClean="0">
                  <a:solidFill>
                    <a:schemeClr val="accent1">
                      <a:lumMod val="40000"/>
                      <a:lumOff val="60000"/>
                    </a:schemeClr>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bg-BG"/>
                <a:t>Обучение за ИТ кариера</a:t>
              </a:r>
            </a:p>
          </p:txBody>
        </p:sp>
        <p:sp>
          <p:nvSpPr>
            <p:cNvPr id="29" name="Text Placeholder 11">
              <a:extLst>
                <a:ext uri="{FF2B5EF4-FFF2-40B4-BE49-F238E27FC236}">
                  <a16:creationId xmlns:a16="http://schemas.microsoft.com/office/drawing/2014/main" id="{F4228145-6F82-4534-95DE-2617A32E17BF}"/>
                </a:ext>
              </a:extLst>
            </p:cNvPr>
            <p:cNvSpPr txBox="1">
              <a:spLocks/>
            </p:cNvSpPr>
            <p:nvPr/>
          </p:nvSpPr>
          <p:spPr bwMode="auto">
            <a:xfrm>
              <a:off x="760412" y="5690893"/>
              <a:ext cx="3810000" cy="458462"/>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1800" b="1" kern="1200" dirty="0" smtClean="0">
                  <a:solidFill>
                    <a:srgbClr val="F27A44"/>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en-GB">
                  <a:hlinkClick r:id="rId7"/>
                </a:rPr>
                <a:t>https://it-kariera.mon.bg/e-learning/</a:t>
              </a:r>
              <a:endParaRPr lang="en-GB"/>
            </a:p>
          </p:txBody>
        </p:sp>
      </p:grpSp>
    </p:spTree>
    <p:extLst>
      <p:ext uri="{BB962C8B-B14F-4D97-AF65-F5344CB8AC3E}">
        <p14:creationId xmlns:p14="http://schemas.microsoft.com/office/powerpoint/2010/main" val="3523570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bg-BG" dirty="0"/>
              <a:t>Полиморфизъм чрез интерфейси</a:t>
            </a:r>
            <a:endParaRPr lang="en-US" dirty="0"/>
          </a:p>
        </p:txBody>
      </p:sp>
      <p:sp>
        <p:nvSpPr>
          <p:cNvPr id="3" name="Text Placeholder 2"/>
          <p:cNvSpPr>
            <a:spLocks noGrp="1"/>
          </p:cNvSpPr>
          <p:nvPr>
            <p:ph type="body" sz="quarter" idx="10"/>
          </p:nvPr>
        </p:nvSpPr>
        <p:spPr>
          <a:xfrm>
            <a:off x="1529384" y="6400802"/>
            <a:ext cx="10482604" cy="363552"/>
          </a:xfrm>
        </p:spPr>
        <p:txBody>
          <a:bodyPr/>
          <a:lstStyle/>
          <a:p>
            <a:r>
              <a:rPr lang="en-US" dirty="0">
                <a:hlinkClick r:id="rId3"/>
              </a:rPr>
              <a:t>https://it-kariera.mon.bg/e-learning/</a:t>
            </a:r>
            <a:endParaRPr lang="en-US" dirty="0"/>
          </a:p>
        </p:txBody>
      </p:sp>
    </p:spTree>
    <p:extLst>
      <p:ext uri="{BB962C8B-B14F-4D97-AF65-F5344CB8AC3E}">
        <p14:creationId xmlns:p14="http://schemas.microsoft.com/office/powerpoint/2010/main" val="1163899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Content"/>
          <p:cNvSpPr>
            <a:spLocks noGrp="1"/>
          </p:cNvSpPr>
          <p:nvPr>
            <p:ph idx="1"/>
          </p:nvPr>
        </p:nvSpPr>
        <p:spPr>
          <a:xfrm>
            <a:off x="146037" y="1066799"/>
            <a:ext cx="11891975" cy="5654677"/>
          </a:xfrm>
        </p:spPr>
        <p:txBody>
          <a:bodyPr>
            <a:normAutofit/>
          </a:bodyPr>
          <a:lstStyle/>
          <a:p>
            <a:r>
              <a:rPr lang="bg-BG" sz="2900" dirty="0"/>
              <a:t>Настоящият курс </a:t>
            </a:r>
            <a:r>
              <a:rPr lang="en-US" sz="2900" dirty="0"/>
              <a:t>(</a:t>
            </a:r>
            <a:r>
              <a:rPr lang="bg-BG" sz="2900" dirty="0"/>
              <a:t>презентации</a:t>
            </a:r>
            <a:r>
              <a:rPr lang="en-US" sz="2900" dirty="0"/>
              <a:t>, </a:t>
            </a:r>
            <a:r>
              <a:rPr lang="bg-BG" sz="2900" dirty="0"/>
              <a:t>примери</a:t>
            </a:r>
            <a:r>
              <a:rPr lang="en-US" sz="2900" dirty="0"/>
              <a:t>, </a:t>
            </a:r>
            <a:r>
              <a:rPr lang="bg-BG" sz="2900" dirty="0"/>
              <a:t>задачи, упражнения и др.</a:t>
            </a:r>
            <a:r>
              <a:rPr lang="en-US" sz="2900" dirty="0"/>
              <a:t>)</a:t>
            </a:r>
            <a:r>
              <a:rPr lang="bg-BG" sz="2900" dirty="0"/>
              <a:t> е разработен за нуждите на Национална програма "</a:t>
            </a:r>
            <a:r>
              <a:rPr lang="bg-BG" sz="2900" b="1" dirty="0">
                <a:solidFill>
                  <a:schemeClr val="tx2">
                    <a:lumMod val="75000"/>
                  </a:schemeClr>
                </a:solidFill>
              </a:rPr>
              <a:t>Обучение за ИТ кариера</a:t>
            </a:r>
            <a:r>
              <a:rPr lang="bg-BG" sz="2900" dirty="0"/>
              <a:t>" на МОН за подготовка по професия "Приложен програмист"</a:t>
            </a:r>
          </a:p>
          <a:p>
            <a:endParaRPr lang="bg-BG" sz="2900" dirty="0"/>
          </a:p>
          <a:p>
            <a:endParaRPr lang="bg-BG" sz="2900" dirty="0"/>
          </a:p>
          <a:p>
            <a:r>
              <a:rPr lang="bg-BG" sz="2900" dirty="0"/>
              <a:t>Курсът е базиран на учебно съдържание и методика, предоставени от </a:t>
            </a:r>
            <a:r>
              <a:rPr lang="bg-BG" sz="2900" b="1" dirty="0">
                <a:solidFill>
                  <a:schemeClr val="tx2">
                    <a:lumMod val="75000"/>
                  </a:schemeClr>
                </a:solidFill>
              </a:rPr>
              <a:t>фондация "Софтуерен университет" </a:t>
            </a:r>
            <a:r>
              <a:rPr lang="bg-BG" sz="2900" dirty="0"/>
              <a:t>и се разпространява под свободен</a:t>
            </a:r>
            <a:r>
              <a:rPr lang="bg-BG" sz="2900" dirty="0">
                <a:solidFill>
                  <a:schemeClr val="tx2">
                    <a:lumMod val="75000"/>
                  </a:schemeClr>
                </a:solidFill>
              </a:rPr>
              <a:t> </a:t>
            </a:r>
            <a:r>
              <a:rPr lang="bg-BG" sz="2900" dirty="0"/>
              <a:t>лиценз</a:t>
            </a:r>
            <a:r>
              <a:rPr lang="en-US" sz="2900" b="1" dirty="0">
                <a:solidFill>
                  <a:schemeClr val="tx2">
                    <a:lumMod val="75000"/>
                  </a:schemeClr>
                </a:solidFill>
              </a:rPr>
              <a:t> CC-BY-NC-SA</a:t>
            </a:r>
            <a:endParaRPr lang="bg-BG" sz="2900" b="1" dirty="0">
              <a:solidFill>
                <a:schemeClr val="tx2">
                  <a:lumMod val="75000"/>
                </a:schemeClr>
              </a:solidFill>
            </a:endParaRPr>
          </a:p>
        </p:txBody>
      </p:sp>
      <p:grpSp>
        <p:nvGrpSpPr>
          <p:cNvPr id="6" name="Group Logos">
            <a:extLst>
              <a:ext uri="{FF2B5EF4-FFF2-40B4-BE49-F238E27FC236}">
                <a16:creationId xmlns:a16="http://schemas.microsoft.com/office/drawing/2014/main" id="{40A26E2B-FAAA-4165-9B90-2760644E8132}"/>
              </a:ext>
            </a:extLst>
          </p:cNvPr>
          <p:cNvGrpSpPr/>
          <p:nvPr/>
        </p:nvGrpSpPr>
        <p:grpSpPr>
          <a:xfrm>
            <a:off x="2970212" y="5553269"/>
            <a:ext cx="6016452" cy="873381"/>
            <a:chOff x="2970212" y="5562600"/>
            <a:chExt cx="6016452" cy="873381"/>
          </a:xfrm>
        </p:grpSpPr>
        <p:pic>
          <p:nvPicPr>
            <p:cNvPr id="22" name="Logo CC-BY-NC-SA">
              <a:hlinkClick r:id="rId3"/>
              <a:extLst>
                <a:ext uri="{FF2B5EF4-FFF2-40B4-BE49-F238E27FC236}">
                  <a16:creationId xmlns:a16="http://schemas.microsoft.com/office/drawing/2014/main" id="{F7FF078B-D7E3-4FDC-B697-3E0B738E780E}"/>
                </a:ext>
              </a:extLst>
            </p:cNvPr>
            <p:cNvPicPr>
              <a:picLocks noChangeAspect="1"/>
            </p:cNvPicPr>
            <p:nvPr/>
          </p:nvPicPr>
          <p:blipFill>
            <a:blip r:embed="rId4"/>
            <a:stretch>
              <a:fillRect/>
            </a:stretch>
          </p:blipFill>
          <p:spPr>
            <a:xfrm>
              <a:off x="6551612" y="5562600"/>
              <a:ext cx="2435052" cy="873380"/>
            </a:xfrm>
            <a:prstGeom prst="rect">
              <a:avLst/>
            </a:prstGeom>
          </p:spPr>
        </p:pic>
        <p:pic>
          <p:nvPicPr>
            <p:cNvPr id="20" name="Logo SoftUni Foundation" descr="A picture containing plate, drawing&#10;&#10;Description automatically generated">
              <a:hlinkClick r:id="rId5"/>
              <a:extLst>
                <a:ext uri="{FF2B5EF4-FFF2-40B4-BE49-F238E27FC236}">
                  <a16:creationId xmlns:a16="http://schemas.microsoft.com/office/drawing/2014/main" id="{99622D04-ADD1-4DB1-A02F-2D61BE27A1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0212" y="5562600"/>
              <a:ext cx="3121158" cy="873381"/>
            </a:xfrm>
            <a:prstGeom prst="roundRect">
              <a:avLst>
                <a:gd name="adj" fmla="val 4326"/>
              </a:avLst>
            </a:prstGeom>
            <a:noFill/>
            <a:ln>
              <a:solidFill>
                <a:schemeClr val="accent2">
                  <a:lumMod val="75000"/>
                </a:schemeClr>
              </a:solidFill>
            </a:ln>
          </p:spPr>
        </p:pic>
      </p:grpSp>
      <p:grpSp>
        <p:nvGrpSpPr>
          <p:cNvPr id="5" name="Group Logos">
            <a:extLst>
              <a:ext uri="{FF2B5EF4-FFF2-40B4-BE49-F238E27FC236}">
                <a16:creationId xmlns:a16="http://schemas.microsoft.com/office/drawing/2014/main" id="{0602D838-02AF-4A2B-9E34-F6768ABCBB84}"/>
              </a:ext>
            </a:extLst>
          </p:cNvPr>
          <p:cNvGrpSpPr/>
          <p:nvPr/>
        </p:nvGrpSpPr>
        <p:grpSpPr>
          <a:xfrm>
            <a:off x="3112083" y="2715207"/>
            <a:ext cx="5709475" cy="970203"/>
            <a:chOff x="3112083" y="2705876"/>
            <a:chExt cx="5709475" cy="970203"/>
          </a:xfrm>
        </p:grpSpPr>
        <p:pic>
          <p:nvPicPr>
            <p:cNvPr id="10" name="Logo IT Career" descr="A close up of a logo&#10;&#10;Description automatically generated">
              <a:hlinkClick r:id="rId7"/>
              <a:extLst>
                <a:ext uri="{FF2B5EF4-FFF2-40B4-BE49-F238E27FC236}">
                  <a16:creationId xmlns:a16="http://schemas.microsoft.com/office/drawing/2014/main" id="{C6B4761B-EE8B-460E-A5AF-6A003F2552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2083" y="2705879"/>
              <a:ext cx="2837416" cy="970200"/>
            </a:xfrm>
            <a:prstGeom prst="roundRect">
              <a:avLst>
                <a:gd name="adj" fmla="val 4326"/>
              </a:avLst>
            </a:prstGeom>
            <a:noFill/>
            <a:ln>
              <a:solidFill>
                <a:schemeClr val="accent2">
                  <a:lumMod val="75000"/>
                </a:schemeClr>
              </a:solidFill>
            </a:ln>
          </p:spPr>
        </p:pic>
        <p:pic>
          <p:nvPicPr>
            <p:cNvPr id="12" name="Logo Ministry of Education">
              <a:hlinkClick r:id="rId9"/>
              <a:extLst>
                <a:ext uri="{FF2B5EF4-FFF2-40B4-BE49-F238E27FC236}">
                  <a16:creationId xmlns:a16="http://schemas.microsoft.com/office/drawing/2014/main" id="{E65F853D-4D5F-404D-B9AA-6840D11022F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16718" y="2705876"/>
              <a:ext cx="2104840" cy="970200"/>
            </a:xfrm>
            <a:prstGeom prst="roundRect">
              <a:avLst>
                <a:gd name="adj" fmla="val 4326"/>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grpSp>
      <p:sp>
        <p:nvSpPr>
          <p:cNvPr id="2" name="Slide Title"/>
          <p:cNvSpPr>
            <a:spLocks noGrp="1"/>
          </p:cNvSpPr>
          <p:nvPr>
            <p:ph type="title"/>
          </p:nvPr>
        </p:nvSpPr>
        <p:spPr>
          <a:xfrm>
            <a:off x="188815" y="40341"/>
            <a:ext cx="11849197" cy="1110780"/>
          </a:xfrm>
        </p:spPr>
        <p:txBody>
          <a:bodyPr>
            <a:normAutofit/>
          </a:bodyPr>
          <a:lstStyle/>
          <a:p>
            <a:r>
              <a:rPr lang="bg-BG" dirty="0"/>
              <a:t>Министерство на образованието и науката (МОН)</a:t>
            </a:r>
            <a:endParaRPr lang="en-US" dirty="0"/>
          </a:p>
        </p:txBody>
      </p:sp>
      <p:sp>
        <p:nvSpPr>
          <p:cNvPr id="11" name="Slide Number Placeholder">
            <a:extLst>
              <a:ext uri="{FF2B5EF4-FFF2-40B4-BE49-F238E27FC236}">
                <a16:creationId xmlns:a16="http://schemas.microsoft.com/office/drawing/2014/main" id="{579AFA2A-D797-46C9-AF53-86400F20B841}"/>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11</a:t>
            </a:fld>
            <a:endParaRPr lang="en-US" dirty="0">
              <a:solidFill>
                <a:prstClr val="white">
                  <a:tint val="75000"/>
                </a:prstClr>
              </a:solidFill>
            </a:endParaRPr>
          </a:p>
        </p:txBody>
      </p:sp>
    </p:spTree>
    <p:extLst>
      <p:ext uri="{BB962C8B-B14F-4D97-AF65-F5344CB8AC3E}">
        <p14:creationId xmlns:p14="http://schemas.microsoft.com/office/powerpoint/2010/main" val="195839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3" name="Rectangle 3"/>
          <p:cNvSpPr>
            <a:spLocks noGrp="1" noChangeArrowheads="1"/>
          </p:cNvSpPr>
          <p:nvPr>
            <p:ph idx="1"/>
          </p:nvPr>
        </p:nvSpPr>
        <p:spPr/>
        <p:txBody>
          <a:bodyPr>
            <a:normAutofit/>
          </a:bodyPr>
          <a:lstStyle/>
          <a:p>
            <a:pPr>
              <a:lnSpc>
                <a:spcPct val="110000"/>
              </a:lnSpc>
            </a:pPr>
            <a:r>
              <a:rPr lang="bg-BG" dirty="0"/>
              <a:t>Създайте интерфейс </a:t>
            </a:r>
            <a:r>
              <a:rPr lang="en-US" dirty="0" err="1">
                <a:solidFill>
                  <a:schemeClr val="tx2">
                    <a:lumMod val="75000"/>
                  </a:schemeClr>
                </a:solidFill>
              </a:rPr>
              <a:t>IMachine</a:t>
            </a:r>
            <a:r>
              <a:rPr lang="en-US" dirty="0"/>
              <a:t>,</a:t>
            </a:r>
            <a:r>
              <a:rPr lang="bg-BG" dirty="0"/>
              <a:t> за машина, която трябва да има функционалност за пускане и спиране</a:t>
            </a:r>
            <a:r>
              <a:rPr lang="en-US" dirty="0"/>
              <a:t>, </a:t>
            </a:r>
            <a:r>
              <a:rPr lang="bg-BG" dirty="0"/>
              <a:t>добавете и свойство за вида на машината</a:t>
            </a:r>
            <a:r>
              <a:rPr lang="en-US" dirty="0"/>
              <a:t>. </a:t>
            </a:r>
            <a:r>
              <a:rPr lang="bg-BG" dirty="0"/>
              <a:t>Създайте класове </a:t>
            </a:r>
            <a:r>
              <a:rPr lang="en-US" dirty="0">
                <a:solidFill>
                  <a:schemeClr val="tx2">
                    <a:lumMod val="75000"/>
                  </a:schemeClr>
                </a:solidFill>
              </a:rPr>
              <a:t>Car</a:t>
            </a:r>
            <a:r>
              <a:rPr lang="en-US" dirty="0"/>
              <a:t>, </a:t>
            </a:r>
            <a:r>
              <a:rPr lang="en-US" dirty="0" err="1">
                <a:solidFill>
                  <a:schemeClr val="tx2">
                    <a:lumMod val="75000"/>
                  </a:schemeClr>
                </a:solidFill>
              </a:rPr>
              <a:t>LawnMower</a:t>
            </a:r>
            <a:r>
              <a:rPr lang="en-US" dirty="0"/>
              <a:t>, </a:t>
            </a:r>
            <a:r>
              <a:rPr lang="en-US" dirty="0">
                <a:solidFill>
                  <a:schemeClr val="tx2">
                    <a:lumMod val="75000"/>
                  </a:schemeClr>
                </a:solidFill>
              </a:rPr>
              <a:t>Truck</a:t>
            </a:r>
            <a:r>
              <a:rPr lang="en-US" dirty="0"/>
              <a:t>, </a:t>
            </a:r>
            <a:r>
              <a:rPr lang="en-US" dirty="0">
                <a:solidFill>
                  <a:schemeClr val="tx2">
                    <a:lumMod val="75000"/>
                  </a:schemeClr>
                </a:solidFill>
              </a:rPr>
              <a:t>Airplane</a:t>
            </a:r>
            <a:r>
              <a:rPr lang="bg-BG" dirty="0"/>
              <a:t>, които да имплементират интерфейса. Всеки от класовете трябва да има и конструктор, който задава вида на машината. Създайте клас </a:t>
            </a:r>
            <a:r>
              <a:rPr lang="en-US" dirty="0" err="1">
                <a:solidFill>
                  <a:schemeClr val="tx2">
                    <a:lumMod val="75000"/>
                  </a:schemeClr>
                </a:solidFill>
              </a:rPr>
              <a:t>MachineOperator</a:t>
            </a:r>
            <a:r>
              <a:rPr lang="bg-BG" dirty="0"/>
              <a:t>, чиято цел е да пуска и спира машина, която му се подава чрез конструктора</a:t>
            </a:r>
            <a:endParaRPr lang="en-US" dirty="0">
              <a:solidFill>
                <a:schemeClr val="tx2">
                  <a:lumMod val="75000"/>
                </a:schemeClr>
              </a:solidFill>
            </a:endParaRPr>
          </a:p>
        </p:txBody>
      </p:sp>
      <p:sp>
        <p:nvSpPr>
          <p:cNvPr id="1233922" name="Rectangle 2"/>
          <p:cNvSpPr>
            <a:spLocks noGrp="1" noChangeArrowheads="1"/>
          </p:cNvSpPr>
          <p:nvPr>
            <p:ph type="title"/>
          </p:nvPr>
        </p:nvSpPr>
        <p:spPr/>
        <p:txBody>
          <a:bodyPr/>
          <a:lstStyle/>
          <a:p>
            <a:r>
              <a:rPr lang="bg-BG" dirty="0"/>
              <a:t>Задача: Машина</a:t>
            </a:r>
          </a:p>
        </p:txBody>
      </p:sp>
      <p:sp>
        <p:nvSpPr>
          <p:cNvPr id="5" name="Slide Number Placeholder">
            <a:extLst>
              <a:ext uri="{FF2B5EF4-FFF2-40B4-BE49-F238E27FC236}">
                <a16:creationId xmlns:a16="http://schemas.microsoft.com/office/drawing/2014/main" id="{992E1318-AD6D-4921-B8F2-61B7AA3A8B53}"/>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2</a:t>
            </a:fld>
            <a:endParaRPr lang="en-US" dirty="0">
              <a:solidFill>
                <a:prstClr val="white">
                  <a:tint val="75000"/>
                </a:prstClr>
              </a:solidFill>
            </a:endParaRPr>
          </a:p>
        </p:txBody>
      </p:sp>
    </p:spTree>
    <p:extLst>
      <p:ext uri="{BB962C8B-B14F-4D97-AF65-F5344CB8AC3E}">
        <p14:creationId xmlns:p14="http://schemas.microsoft.com/office/powerpoint/2010/main" val="180909379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190413" y="1151121"/>
            <a:ext cx="11804822" cy="5570355"/>
          </a:xfrm>
          <a:prstGeom prst="rect">
            <a:avLst/>
          </a:prstGeom>
        </p:spPr>
        <p:txBody>
          <a:bodyPr>
            <a:normAutofit/>
          </a:bodyPr>
          <a:lstStyle/>
          <a:p>
            <a:r>
              <a:rPr lang="bg-BG" noProof="1">
                <a:solidFill>
                  <a:schemeClr val="tx1">
                    <a:lumMod val="40000"/>
                    <a:lumOff val="60000"/>
                  </a:schemeClr>
                </a:solidFill>
              </a:rPr>
              <a:t>Нека да създадем </a:t>
            </a:r>
            <a:r>
              <a:rPr lang="bg-BG" noProof="1">
                <a:solidFill>
                  <a:schemeClr val="tx2">
                    <a:lumMod val="75000"/>
                  </a:schemeClr>
                </a:solidFill>
              </a:rPr>
              <a:t>интерфейса</a:t>
            </a:r>
            <a:r>
              <a:rPr lang="bg-BG" noProof="1">
                <a:solidFill>
                  <a:schemeClr val="tx1">
                    <a:lumMod val="40000"/>
                    <a:lumOff val="60000"/>
                  </a:schemeClr>
                </a:solidFill>
              </a:rPr>
              <a:t> за машина и да заложим методите за пускане и спиране</a:t>
            </a:r>
            <a:endParaRPr lang="en-US" noProof="1">
              <a:solidFill>
                <a:schemeClr val="tx1">
                  <a:lumMod val="40000"/>
                  <a:lumOff val="60000"/>
                </a:schemeClr>
              </a:solidFill>
            </a:endParaRPr>
          </a:p>
        </p:txBody>
      </p:sp>
      <p:sp>
        <p:nvSpPr>
          <p:cNvPr id="2" name="Title 1"/>
          <p:cNvSpPr>
            <a:spLocks noGrp="1"/>
          </p:cNvSpPr>
          <p:nvPr>
            <p:ph type="title"/>
          </p:nvPr>
        </p:nvSpPr>
        <p:spPr>
          <a:prstGeom prst="rect">
            <a:avLst/>
          </a:prstGeom>
        </p:spPr>
        <p:txBody>
          <a:bodyPr anchor="ctr" anchorCtr="0"/>
          <a:lstStyle/>
          <a:p>
            <a:pPr>
              <a:lnSpc>
                <a:spcPts val="4000"/>
              </a:lnSpc>
              <a:defRPr/>
            </a:pPr>
            <a:r>
              <a:rPr lang="bg-BG" dirty="0"/>
              <a:t>Решение: Машина (1)</a:t>
            </a:r>
            <a:endParaRPr lang="bg-BG" sz="4000" dirty="0"/>
          </a:p>
        </p:txBody>
      </p:sp>
      <p:sp>
        <p:nvSpPr>
          <p:cNvPr id="7" name="Text Placeholder 5"/>
          <p:cNvSpPr txBox="1">
            <a:spLocks/>
          </p:cNvSpPr>
          <p:nvPr/>
        </p:nvSpPr>
        <p:spPr>
          <a:xfrm>
            <a:off x="684212" y="2573981"/>
            <a:ext cx="10693778" cy="3100061"/>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72000" rIns="144000" bIns="72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3200" dirty="0"/>
              <a:t>interface </a:t>
            </a:r>
            <a:r>
              <a:rPr lang="en-US" sz="3200" dirty="0" err="1"/>
              <a:t>IMachine</a:t>
            </a:r>
            <a:endParaRPr lang="en-US" sz="3200" dirty="0"/>
          </a:p>
          <a:p>
            <a:r>
              <a:rPr lang="en-US" sz="3200" dirty="0"/>
              <a:t>{</a:t>
            </a:r>
            <a:endParaRPr lang="bg-BG" sz="3200" dirty="0"/>
          </a:p>
          <a:p>
            <a:r>
              <a:rPr lang="bg-BG" sz="3200" dirty="0"/>
              <a:t>  </a:t>
            </a:r>
            <a:r>
              <a:rPr lang="en-US" sz="3200" dirty="0"/>
              <a:t>string </a:t>
            </a:r>
            <a:r>
              <a:rPr lang="en-US" sz="3200" dirty="0" err="1"/>
              <a:t>MachineType</a:t>
            </a:r>
            <a:r>
              <a:rPr lang="en-US" sz="3200" dirty="0"/>
              <a:t> { get; set; }</a:t>
            </a:r>
          </a:p>
          <a:p>
            <a:r>
              <a:rPr lang="bg-BG" sz="3200" dirty="0"/>
              <a:t>  </a:t>
            </a:r>
            <a:r>
              <a:rPr lang="en-US" sz="3200" dirty="0" err="1"/>
              <a:t>bool</a:t>
            </a:r>
            <a:r>
              <a:rPr lang="en-US" sz="3200" dirty="0"/>
              <a:t> Start();</a:t>
            </a:r>
          </a:p>
          <a:p>
            <a:r>
              <a:rPr lang="bg-BG" sz="3200" dirty="0"/>
              <a:t>  </a:t>
            </a:r>
            <a:r>
              <a:rPr lang="en-US" sz="3200" dirty="0" err="1"/>
              <a:t>bool</a:t>
            </a:r>
            <a:r>
              <a:rPr lang="en-US" sz="3200" dirty="0"/>
              <a:t> Stop();</a:t>
            </a:r>
          </a:p>
          <a:p>
            <a:r>
              <a:rPr lang="en-US" sz="3200" dirty="0"/>
              <a:t>}</a:t>
            </a:r>
            <a:endParaRPr lang="en-US" sz="3200" dirty="0">
              <a:solidFill>
                <a:schemeClr val="accent1">
                  <a:lumMod val="20000"/>
                  <a:lumOff val="80000"/>
                </a:schemeClr>
              </a:solidFill>
            </a:endParaRPr>
          </a:p>
        </p:txBody>
      </p:sp>
      <p:sp>
        <p:nvSpPr>
          <p:cNvPr id="6" name="Slide Number Placeholder">
            <a:extLst>
              <a:ext uri="{FF2B5EF4-FFF2-40B4-BE49-F238E27FC236}">
                <a16:creationId xmlns:a16="http://schemas.microsoft.com/office/drawing/2014/main" id="{658140F7-DDAA-46E9-8FB2-272C7523A230}"/>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3</a:t>
            </a:fld>
            <a:endParaRPr lang="en-US" dirty="0">
              <a:solidFill>
                <a:prstClr val="white">
                  <a:tint val="75000"/>
                </a:prstClr>
              </a:solidFill>
            </a:endParaRPr>
          </a:p>
        </p:txBody>
      </p:sp>
    </p:spTree>
    <p:extLst>
      <p:ext uri="{BB962C8B-B14F-4D97-AF65-F5344CB8AC3E}">
        <p14:creationId xmlns:p14="http://schemas.microsoft.com/office/powerpoint/2010/main" val="20705327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190413" y="1029476"/>
            <a:ext cx="11804822" cy="5570355"/>
          </a:xfrm>
          <a:prstGeom prst="rect">
            <a:avLst/>
          </a:prstGeom>
        </p:spPr>
        <p:txBody>
          <a:bodyPr>
            <a:normAutofit/>
          </a:bodyPr>
          <a:lstStyle/>
          <a:p>
            <a:r>
              <a:rPr lang="bg-BG" noProof="1">
                <a:solidFill>
                  <a:schemeClr val="tx1">
                    <a:lumMod val="40000"/>
                    <a:lumOff val="60000"/>
                  </a:schemeClr>
                </a:solidFill>
              </a:rPr>
              <a:t>Нека да създадем класа </a:t>
            </a:r>
            <a:r>
              <a:rPr lang="en-US" noProof="1">
                <a:solidFill>
                  <a:schemeClr val="tx2">
                    <a:lumMod val="75000"/>
                  </a:schemeClr>
                </a:solidFill>
              </a:rPr>
              <a:t>Car</a:t>
            </a:r>
            <a:r>
              <a:rPr lang="en-US" noProof="1">
                <a:solidFill>
                  <a:schemeClr val="tx1">
                    <a:lumMod val="40000"/>
                    <a:lumOff val="60000"/>
                  </a:schemeClr>
                </a:solidFill>
              </a:rPr>
              <a:t>, </a:t>
            </a:r>
            <a:r>
              <a:rPr lang="bg-BG" noProof="1">
                <a:solidFill>
                  <a:schemeClr val="tx1">
                    <a:lumMod val="40000"/>
                    <a:lumOff val="60000"/>
                  </a:schemeClr>
                </a:solidFill>
              </a:rPr>
              <a:t>имплементиращ интерфейса</a:t>
            </a:r>
            <a:endParaRPr lang="en-US" noProof="1">
              <a:solidFill>
                <a:schemeClr val="tx1">
                  <a:lumMod val="40000"/>
                  <a:lumOff val="60000"/>
                </a:schemeClr>
              </a:solidFill>
            </a:endParaRPr>
          </a:p>
        </p:txBody>
      </p:sp>
      <p:sp>
        <p:nvSpPr>
          <p:cNvPr id="2" name="Title 1"/>
          <p:cNvSpPr>
            <a:spLocks noGrp="1"/>
          </p:cNvSpPr>
          <p:nvPr>
            <p:ph type="title"/>
          </p:nvPr>
        </p:nvSpPr>
        <p:spPr>
          <a:prstGeom prst="rect">
            <a:avLst/>
          </a:prstGeom>
        </p:spPr>
        <p:txBody>
          <a:bodyPr anchor="ctr" anchorCtr="0"/>
          <a:lstStyle/>
          <a:p>
            <a:pPr>
              <a:lnSpc>
                <a:spcPts val="4000"/>
              </a:lnSpc>
              <a:defRPr/>
            </a:pPr>
            <a:r>
              <a:rPr lang="bg-BG" dirty="0"/>
              <a:t>Решение: Машина (2)</a:t>
            </a:r>
            <a:endParaRPr lang="bg-BG" sz="4000" dirty="0"/>
          </a:p>
        </p:txBody>
      </p:sp>
      <p:sp>
        <p:nvSpPr>
          <p:cNvPr id="7" name="Text Placeholder 5"/>
          <p:cNvSpPr txBox="1">
            <a:spLocks/>
          </p:cNvSpPr>
          <p:nvPr/>
        </p:nvSpPr>
        <p:spPr>
          <a:xfrm>
            <a:off x="608012" y="1752600"/>
            <a:ext cx="10882199" cy="4762055"/>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72000" rIns="144000" bIns="72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500" dirty="0"/>
              <a:t>public string </a:t>
            </a:r>
            <a:r>
              <a:rPr lang="en-US" sz="2500" dirty="0" err="1"/>
              <a:t>MachineType</a:t>
            </a:r>
            <a:r>
              <a:rPr lang="en-US" sz="2500" dirty="0"/>
              <a:t> { get; set; }</a:t>
            </a:r>
          </a:p>
          <a:p>
            <a:r>
              <a:rPr lang="en-US" sz="2500" dirty="0"/>
              <a:t>public Car() {</a:t>
            </a:r>
          </a:p>
          <a:p>
            <a:r>
              <a:rPr lang="en-US" sz="2500" dirty="0"/>
              <a:t>  </a:t>
            </a:r>
            <a:r>
              <a:rPr lang="en-US" sz="2500" dirty="0" err="1"/>
              <a:t>this.MachineType</a:t>
            </a:r>
            <a:r>
              <a:rPr lang="en-US" sz="2500" dirty="0"/>
              <a:t> = "Car";</a:t>
            </a:r>
          </a:p>
          <a:p>
            <a:r>
              <a:rPr lang="en-US" sz="2500" dirty="0"/>
              <a:t>}</a:t>
            </a:r>
          </a:p>
          <a:p>
            <a:r>
              <a:rPr lang="en-US" sz="2500" dirty="0"/>
              <a:t>public </a:t>
            </a:r>
            <a:r>
              <a:rPr lang="en-US" sz="2500" dirty="0" err="1"/>
              <a:t>bool</a:t>
            </a:r>
            <a:r>
              <a:rPr lang="en-US" sz="2500" dirty="0"/>
              <a:t> Start() {</a:t>
            </a:r>
          </a:p>
          <a:p>
            <a:r>
              <a:rPr lang="en-US" sz="2500" dirty="0"/>
              <a:t>  </a:t>
            </a:r>
            <a:r>
              <a:rPr lang="en-US" sz="2500" dirty="0" err="1"/>
              <a:t>Console.WriteLine</a:t>
            </a:r>
            <a:r>
              <a:rPr lang="en-US" sz="2500" dirty="0"/>
              <a:t>("Car starting...");</a:t>
            </a:r>
          </a:p>
          <a:p>
            <a:r>
              <a:rPr lang="en-US" sz="2500" dirty="0"/>
              <a:t>  return true;</a:t>
            </a:r>
          </a:p>
          <a:p>
            <a:r>
              <a:rPr lang="en-US" sz="2500" dirty="0"/>
              <a:t>}</a:t>
            </a:r>
          </a:p>
          <a:p>
            <a:r>
              <a:rPr lang="en-US" sz="2500" dirty="0"/>
              <a:t>public </a:t>
            </a:r>
            <a:r>
              <a:rPr lang="en-US" sz="2500" dirty="0" err="1"/>
              <a:t>bool</a:t>
            </a:r>
            <a:r>
              <a:rPr lang="en-US" sz="2500" dirty="0"/>
              <a:t> Stop() {</a:t>
            </a:r>
          </a:p>
          <a:p>
            <a:r>
              <a:rPr lang="en-US" sz="2500" dirty="0"/>
              <a:t>  </a:t>
            </a:r>
            <a:r>
              <a:rPr lang="en-US" sz="2500" dirty="0" err="1"/>
              <a:t>Console.WriteLine</a:t>
            </a:r>
            <a:r>
              <a:rPr lang="en-US" sz="2500" dirty="0"/>
              <a:t>("Car stopping...");</a:t>
            </a:r>
          </a:p>
          <a:p>
            <a:r>
              <a:rPr lang="en-US" sz="2500" dirty="0"/>
              <a:t>  return true;</a:t>
            </a:r>
          </a:p>
          <a:p>
            <a:r>
              <a:rPr lang="en-US" sz="2500" dirty="0"/>
              <a:t>}</a:t>
            </a:r>
          </a:p>
        </p:txBody>
      </p:sp>
      <p:sp>
        <p:nvSpPr>
          <p:cNvPr id="6" name="Slide Number Placeholder">
            <a:extLst>
              <a:ext uri="{FF2B5EF4-FFF2-40B4-BE49-F238E27FC236}">
                <a16:creationId xmlns:a16="http://schemas.microsoft.com/office/drawing/2014/main" id="{09B7D80C-140D-42BB-8552-2330BF415362}"/>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4</a:t>
            </a:fld>
            <a:endParaRPr lang="en-US" dirty="0">
              <a:solidFill>
                <a:prstClr val="white">
                  <a:tint val="75000"/>
                </a:prstClr>
              </a:solidFill>
            </a:endParaRPr>
          </a:p>
        </p:txBody>
      </p:sp>
    </p:spTree>
    <p:extLst>
      <p:ext uri="{BB962C8B-B14F-4D97-AF65-F5344CB8AC3E}">
        <p14:creationId xmlns:p14="http://schemas.microsoft.com/office/powerpoint/2010/main" val="286896339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190413" y="1151121"/>
            <a:ext cx="11804822" cy="5570355"/>
          </a:xfrm>
          <a:prstGeom prst="rect">
            <a:avLst/>
          </a:prstGeom>
        </p:spPr>
        <p:txBody>
          <a:bodyPr>
            <a:normAutofit/>
          </a:bodyPr>
          <a:lstStyle/>
          <a:p>
            <a:r>
              <a:rPr lang="bg-BG" noProof="1">
                <a:solidFill>
                  <a:schemeClr val="tx1">
                    <a:lumMod val="40000"/>
                    <a:lumOff val="60000"/>
                  </a:schemeClr>
                </a:solidFill>
              </a:rPr>
              <a:t>Останалите класове – </a:t>
            </a:r>
            <a:r>
              <a:rPr lang="en-US" noProof="1">
                <a:solidFill>
                  <a:schemeClr val="tx2">
                    <a:lumMod val="75000"/>
                  </a:schemeClr>
                </a:solidFill>
              </a:rPr>
              <a:t>Truck</a:t>
            </a:r>
            <a:r>
              <a:rPr lang="en-US" noProof="1">
                <a:solidFill>
                  <a:schemeClr val="tx1">
                    <a:lumMod val="40000"/>
                    <a:lumOff val="60000"/>
                  </a:schemeClr>
                </a:solidFill>
              </a:rPr>
              <a:t>, </a:t>
            </a:r>
            <a:r>
              <a:rPr lang="en-US" noProof="1">
                <a:solidFill>
                  <a:schemeClr val="tx2">
                    <a:lumMod val="75000"/>
                  </a:schemeClr>
                </a:solidFill>
              </a:rPr>
              <a:t>Airplane</a:t>
            </a:r>
            <a:r>
              <a:rPr lang="en-US" noProof="1">
                <a:solidFill>
                  <a:schemeClr val="tx1">
                    <a:lumMod val="40000"/>
                    <a:lumOff val="60000"/>
                  </a:schemeClr>
                </a:solidFill>
              </a:rPr>
              <a:t>, </a:t>
            </a:r>
            <a:r>
              <a:rPr lang="en-US" noProof="1">
                <a:solidFill>
                  <a:schemeClr val="tx2">
                    <a:lumMod val="75000"/>
                  </a:schemeClr>
                </a:solidFill>
              </a:rPr>
              <a:t>LawnMower</a:t>
            </a:r>
            <a:r>
              <a:rPr lang="en-US" noProof="1">
                <a:solidFill>
                  <a:schemeClr val="tx1">
                    <a:lumMod val="40000"/>
                    <a:lumOff val="60000"/>
                  </a:schemeClr>
                </a:solidFill>
              </a:rPr>
              <a:t>, </a:t>
            </a:r>
            <a:r>
              <a:rPr lang="bg-BG" noProof="1">
                <a:solidFill>
                  <a:schemeClr val="tx1">
                    <a:lumMod val="40000"/>
                    <a:lumOff val="60000"/>
                  </a:schemeClr>
                </a:solidFill>
              </a:rPr>
              <a:t>имат напълно аналогична имплементация</a:t>
            </a:r>
            <a:r>
              <a:rPr lang="en-US" noProof="1">
                <a:solidFill>
                  <a:schemeClr val="tx1">
                    <a:lumMod val="40000"/>
                    <a:lumOff val="60000"/>
                  </a:schemeClr>
                </a:solidFill>
              </a:rPr>
              <a:t> </a:t>
            </a:r>
            <a:r>
              <a:rPr lang="bg-BG" noProof="1">
                <a:solidFill>
                  <a:schemeClr val="tx1">
                    <a:lumMod val="40000"/>
                    <a:lumOff val="60000"/>
                  </a:schemeClr>
                </a:solidFill>
              </a:rPr>
              <a:t>с тази на </a:t>
            </a:r>
            <a:r>
              <a:rPr lang="en-US" noProof="1">
                <a:solidFill>
                  <a:schemeClr val="tx2">
                    <a:lumMod val="75000"/>
                  </a:schemeClr>
                </a:solidFill>
              </a:rPr>
              <a:t>Car</a:t>
            </a:r>
            <a:endParaRPr lang="en-US" noProof="1">
              <a:solidFill>
                <a:schemeClr val="tx1">
                  <a:lumMod val="40000"/>
                  <a:lumOff val="60000"/>
                </a:schemeClr>
              </a:solidFill>
            </a:endParaRPr>
          </a:p>
          <a:p>
            <a:r>
              <a:rPr lang="bg-BG" noProof="1">
                <a:solidFill>
                  <a:schemeClr val="tx1">
                    <a:lumMod val="40000"/>
                    <a:lumOff val="60000"/>
                  </a:schemeClr>
                </a:solidFill>
              </a:rPr>
              <a:t>Следва дефиниране на класа за </a:t>
            </a:r>
            <a:r>
              <a:rPr lang="en-US" noProof="1">
                <a:solidFill>
                  <a:schemeClr val="tx2">
                    <a:lumMod val="75000"/>
                  </a:schemeClr>
                </a:solidFill>
              </a:rPr>
              <a:t>MachineOperator</a:t>
            </a:r>
            <a:r>
              <a:rPr lang="en-US" noProof="1">
                <a:solidFill>
                  <a:srgbClr val="D2A010"/>
                </a:solidFill>
              </a:rPr>
              <a:t> </a:t>
            </a:r>
          </a:p>
        </p:txBody>
      </p:sp>
      <p:sp>
        <p:nvSpPr>
          <p:cNvPr id="2" name="Title 1"/>
          <p:cNvSpPr>
            <a:spLocks noGrp="1"/>
          </p:cNvSpPr>
          <p:nvPr>
            <p:ph type="title"/>
          </p:nvPr>
        </p:nvSpPr>
        <p:spPr>
          <a:prstGeom prst="rect">
            <a:avLst/>
          </a:prstGeom>
        </p:spPr>
        <p:txBody>
          <a:bodyPr anchor="ctr" anchorCtr="0"/>
          <a:lstStyle/>
          <a:p>
            <a:pPr>
              <a:lnSpc>
                <a:spcPts val="4000"/>
              </a:lnSpc>
              <a:defRPr/>
            </a:pPr>
            <a:r>
              <a:rPr lang="bg-BG" dirty="0"/>
              <a:t>Решение: Машина (3)</a:t>
            </a:r>
            <a:endParaRPr lang="bg-BG" sz="4000" dirty="0"/>
          </a:p>
        </p:txBody>
      </p:sp>
      <p:sp>
        <p:nvSpPr>
          <p:cNvPr id="6" name="Slide Number Placeholder">
            <a:extLst>
              <a:ext uri="{FF2B5EF4-FFF2-40B4-BE49-F238E27FC236}">
                <a16:creationId xmlns:a16="http://schemas.microsoft.com/office/drawing/2014/main" id="{1AE1B55C-476F-4672-9EFB-303258DE4C89}"/>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5</a:t>
            </a:fld>
            <a:endParaRPr lang="en-US" dirty="0">
              <a:solidFill>
                <a:prstClr val="white">
                  <a:tint val="75000"/>
                </a:prstClr>
              </a:solidFill>
            </a:endParaRPr>
          </a:p>
        </p:txBody>
      </p:sp>
    </p:spTree>
    <p:extLst>
      <p:ext uri="{BB962C8B-B14F-4D97-AF65-F5344CB8AC3E}">
        <p14:creationId xmlns:p14="http://schemas.microsoft.com/office/powerpoint/2010/main" val="399459052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190413" y="990600"/>
            <a:ext cx="11804822" cy="5570355"/>
          </a:xfrm>
          <a:prstGeom prst="rect">
            <a:avLst/>
          </a:prstGeom>
        </p:spPr>
        <p:txBody>
          <a:bodyPr>
            <a:normAutofit/>
          </a:bodyPr>
          <a:lstStyle/>
          <a:p>
            <a:r>
              <a:rPr lang="bg-BG" noProof="1">
                <a:solidFill>
                  <a:schemeClr val="tx1">
                    <a:lumMod val="40000"/>
                    <a:lumOff val="60000"/>
                  </a:schemeClr>
                </a:solidFill>
              </a:rPr>
              <a:t>Нека да създадем класа </a:t>
            </a:r>
            <a:r>
              <a:rPr lang="en-US" noProof="1">
                <a:solidFill>
                  <a:schemeClr val="tx2">
                    <a:lumMod val="75000"/>
                  </a:schemeClr>
                </a:solidFill>
              </a:rPr>
              <a:t>MachineOperator</a:t>
            </a:r>
          </a:p>
        </p:txBody>
      </p:sp>
      <p:sp>
        <p:nvSpPr>
          <p:cNvPr id="2" name="Title 1"/>
          <p:cNvSpPr>
            <a:spLocks noGrp="1"/>
          </p:cNvSpPr>
          <p:nvPr>
            <p:ph type="title"/>
          </p:nvPr>
        </p:nvSpPr>
        <p:spPr>
          <a:prstGeom prst="rect">
            <a:avLst/>
          </a:prstGeom>
        </p:spPr>
        <p:txBody>
          <a:bodyPr anchor="ctr" anchorCtr="0"/>
          <a:lstStyle/>
          <a:p>
            <a:pPr>
              <a:lnSpc>
                <a:spcPts val="4000"/>
              </a:lnSpc>
              <a:defRPr/>
            </a:pPr>
            <a:r>
              <a:rPr lang="bg-BG" dirty="0"/>
              <a:t>Решение: Машина (4)</a:t>
            </a:r>
            <a:endParaRPr lang="bg-BG" sz="4000" dirty="0"/>
          </a:p>
        </p:txBody>
      </p:sp>
      <p:sp>
        <p:nvSpPr>
          <p:cNvPr id="7" name="Text Placeholder 5"/>
          <p:cNvSpPr txBox="1">
            <a:spLocks/>
          </p:cNvSpPr>
          <p:nvPr/>
        </p:nvSpPr>
        <p:spPr>
          <a:xfrm>
            <a:off x="608012" y="1752600"/>
            <a:ext cx="10882199" cy="4546611"/>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72000" rIns="144000" bIns="72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600" dirty="0"/>
              <a:t>private </a:t>
            </a:r>
            <a:r>
              <a:rPr lang="en-US" sz="2600" dirty="0" err="1"/>
              <a:t>IMachine</a:t>
            </a:r>
            <a:r>
              <a:rPr lang="en-US" sz="2600" dirty="0"/>
              <a:t> entity;</a:t>
            </a:r>
          </a:p>
          <a:p>
            <a:r>
              <a:rPr lang="en-US" sz="2600" dirty="0"/>
              <a:t>public </a:t>
            </a:r>
            <a:r>
              <a:rPr lang="en-US" sz="2600" dirty="0" err="1"/>
              <a:t>IMachine</a:t>
            </a:r>
            <a:r>
              <a:rPr lang="en-US" sz="2600" dirty="0"/>
              <a:t> Entity { get { return </a:t>
            </a:r>
            <a:r>
              <a:rPr lang="en-US" sz="2600" dirty="0" err="1"/>
              <a:t>this.value</a:t>
            </a:r>
            <a:r>
              <a:rPr lang="en-US" sz="2600" dirty="0"/>
              <a:t>; }</a:t>
            </a:r>
          </a:p>
          <a:p>
            <a:r>
              <a:rPr lang="en-US" sz="2600" dirty="0"/>
              <a:t>  set {</a:t>
            </a:r>
          </a:p>
          <a:p>
            <a:r>
              <a:rPr lang="en-US" sz="2600" dirty="0"/>
              <a:t>    </a:t>
            </a:r>
            <a:r>
              <a:rPr lang="en-US" sz="2600" dirty="0" err="1"/>
              <a:t>this.entity</a:t>
            </a:r>
            <a:r>
              <a:rPr lang="en-US" sz="2600" dirty="0"/>
              <a:t> = value;</a:t>
            </a:r>
          </a:p>
          <a:p>
            <a:r>
              <a:rPr lang="en-US" sz="2600" dirty="0"/>
              <a:t>    </a:t>
            </a:r>
            <a:r>
              <a:rPr lang="en-US" sz="2600" dirty="0" err="1"/>
              <a:t>Console.WriteLine</a:t>
            </a:r>
            <a:r>
              <a:rPr lang="en-US" sz="2600" dirty="0"/>
              <a:t>("Machine operator is operating: "+</a:t>
            </a:r>
            <a:r>
              <a:rPr lang="en-US" sz="2600" dirty="0" err="1"/>
              <a:t>value.MachineType</a:t>
            </a:r>
            <a:r>
              <a:rPr lang="en-US" sz="2600" dirty="0"/>
              <a:t>);</a:t>
            </a:r>
          </a:p>
          <a:p>
            <a:r>
              <a:rPr lang="en-US" sz="2600" dirty="0"/>
              <a:t>  }</a:t>
            </a:r>
          </a:p>
          <a:p>
            <a:r>
              <a:rPr lang="en-US" sz="2600" dirty="0"/>
              <a:t>}</a:t>
            </a:r>
          </a:p>
          <a:p>
            <a:r>
              <a:rPr lang="en-US" sz="2600" dirty="0"/>
              <a:t>public </a:t>
            </a:r>
            <a:r>
              <a:rPr lang="en-US" sz="2600" dirty="0" err="1"/>
              <a:t>MachineOperator</a:t>
            </a:r>
            <a:r>
              <a:rPr lang="en-US" sz="2600" dirty="0"/>
              <a:t>(</a:t>
            </a:r>
            <a:r>
              <a:rPr lang="en-US" sz="2600" dirty="0" err="1"/>
              <a:t>IMachine</a:t>
            </a:r>
            <a:r>
              <a:rPr lang="en-US" sz="2600" dirty="0"/>
              <a:t> entity){</a:t>
            </a:r>
          </a:p>
          <a:p>
            <a:r>
              <a:rPr lang="en-US" sz="2600" dirty="0"/>
              <a:t>  </a:t>
            </a:r>
            <a:r>
              <a:rPr lang="en-US" sz="2600" dirty="0" err="1"/>
              <a:t>this.Entity</a:t>
            </a:r>
            <a:r>
              <a:rPr lang="en-US" sz="2600" dirty="0"/>
              <a:t> = entity;</a:t>
            </a:r>
          </a:p>
          <a:p>
            <a:r>
              <a:rPr lang="en-US" sz="2600" dirty="0"/>
              <a:t>}</a:t>
            </a:r>
          </a:p>
        </p:txBody>
      </p:sp>
      <p:sp>
        <p:nvSpPr>
          <p:cNvPr id="6" name="Slide Number Placeholder">
            <a:extLst>
              <a:ext uri="{FF2B5EF4-FFF2-40B4-BE49-F238E27FC236}">
                <a16:creationId xmlns:a16="http://schemas.microsoft.com/office/drawing/2014/main" id="{0B8970CE-EE70-4FAE-B429-2F4F8E0A6538}"/>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6</a:t>
            </a:fld>
            <a:endParaRPr lang="en-US" dirty="0">
              <a:solidFill>
                <a:prstClr val="white">
                  <a:tint val="75000"/>
                </a:prstClr>
              </a:solidFill>
            </a:endParaRPr>
          </a:p>
        </p:txBody>
      </p:sp>
    </p:spTree>
    <p:extLst>
      <p:ext uri="{BB962C8B-B14F-4D97-AF65-F5344CB8AC3E}">
        <p14:creationId xmlns:p14="http://schemas.microsoft.com/office/powerpoint/2010/main" val="339539348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190413" y="1066800"/>
            <a:ext cx="11804822" cy="5570355"/>
          </a:xfrm>
          <a:prstGeom prst="rect">
            <a:avLst/>
          </a:prstGeom>
        </p:spPr>
        <p:txBody>
          <a:bodyPr>
            <a:normAutofit/>
          </a:bodyPr>
          <a:lstStyle/>
          <a:p>
            <a:r>
              <a:rPr lang="en-US" noProof="1">
                <a:solidFill>
                  <a:schemeClr val="tx1">
                    <a:lumMod val="40000"/>
                    <a:lumOff val="60000"/>
                  </a:schemeClr>
                </a:solidFill>
              </a:rPr>
              <a:t>A </a:t>
            </a:r>
            <a:r>
              <a:rPr lang="bg-BG" noProof="1">
                <a:solidFill>
                  <a:schemeClr val="tx1">
                    <a:lumMod val="40000"/>
                    <a:lumOff val="60000"/>
                  </a:schemeClr>
                </a:solidFill>
              </a:rPr>
              <a:t>сега да добавим методи </a:t>
            </a:r>
            <a:r>
              <a:rPr lang="en-US" noProof="1">
                <a:solidFill>
                  <a:schemeClr val="tx2">
                    <a:lumMod val="75000"/>
                  </a:schemeClr>
                </a:solidFill>
              </a:rPr>
              <a:t>Start()</a:t>
            </a:r>
            <a:r>
              <a:rPr lang="en-US" noProof="1">
                <a:solidFill>
                  <a:schemeClr val="tx1">
                    <a:lumMod val="40000"/>
                    <a:lumOff val="60000"/>
                  </a:schemeClr>
                </a:solidFill>
              </a:rPr>
              <a:t> </a:t>
            </a:r>
            <a:r>
              <a:rPr lang="bg-BG" noProof="1">
                <a:solidFill>
                  <a:schemeClr val="tx1">
                    <a:lumMod val="40000"/>
                    <a:lumOff val="60000"/>
                  </a:schemeClr>
                </a:solidFill>
              </a:rPr>
              <a:t>и </a:t>
            </a:r>
            <a:r>
              <a:rPr lang="en-US" noProof="1">
                <a:solidFill>
                  <a:schemeClr val="tx2">
                    <a:lumMod val="75000"/>
                  </a:schemeClr>
                </a:solidFill>
              </a:rPr>
              <a:t>Stop()</a:t>
            </a:r>
            <a:r>
              <a:rPr lang="en-US" noProof="1">
                <a:solidFill>
                  <a:schemeClr val="tx1">
                    <a:lumMod val="40000"/>
                    <a:lumOff val="60000"/>
                  </a:schemeClr>
                </a:solidFill>
              </a:rPr>
              <a:t>:</a:t>
            </a:r>
          </a:p>
        </p:txBody>
      </p:sp>
      <p:sp>
        <p:nvSpPr>
          <p:cNvPr id="2" name="Title 1"/>
          <p:cNvSpPr>
            <a:spLocks noGrp="1"/>
          </p:cNvSpPr>
          <p:nvPr>
            <p:ph type="title"/>
          </p:nvPr>
        </p:nvSpPr>
        <p:spPr>
          <a:prstGeom prst="rect">
            <a:avLst/>
          </a:prstGeom>
        </p:spPr>
        <p:txBody>
          <a:bodyPr anchor="ctr" anchorCtr="0"/>
          <a:lstStyle/>
          <a:p>
            <a:pPr>
              <a:lnSpc>
                <a:spcPts val="4000"/>
              </a:lnSpc>
              <a:defRPr/>
            </a:pPr>
            <a:r>
              <a:rPr lang="bg-BG" dirty="0"/>
              <a:t>Решение: Машина (</a:t>
            </a:r>
            <a:r>
              <a:rPr lang="en-US" dirty="0"/>
              <a:t>5</a:t>
            </a:r>
            <a:r>
              <a:rPr lang="bg-BG" dirty="0"/>
              <a:t>)</a:t>
            </a:r>
            <a:endParaRPr lang="bg-BG" sz="4000" dirty="0"/>
          </a:p>
        </p:txBody>
      </p:sp>
      <p:sp>
        <p:nvSpPr>
          <p:cNvPr id="7" name="Text Placeholder 5"/>
          <p:cNvSpPr txBox="1">
            <a:spLocks/>
          </p:cNvSpPr>
          <p:nvPr/>
        </p:nvSpPr>
        <p:spPr>
          <a:xfrm>
            <a:off x="608012" y="1867583"/>
            <a:ext cx="10882199" cy="3161617"/>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72000" rIns="144000" bIns="72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800" dirty="0"/>
              <a:t>public </a:t>
            </a:r>
            <a:r>
              <a:rPr lang="en-US" sz="2800" dirty="0" err="1"/>
              <a:t>bool</a:t>
            </a:r>
            <a:r>
              <a:rPr lang="en-US" sz="2800" dirty="0"/>
              <a:t> Start() {</a:t>
            </a:r>
          </a:p>
          <a:p>
            <a:r>
              <a:rPr lang="en-US" sz="2800" dirty="0"/>
              <a:t>  return </a:t>
            </a:r>
            <a:r>
              <a:rPr lang="en-US" sz="2800" dirty="0" err="1"/>
              <a:t>Entity.Start</a:t>
            </a:r>
            <a:r>
              <a:rPr lang="en-US" sz="2800" dirty="0"/>
              <a:t>();</a:t>
            </a:r>
          </a:p>
          <a:p>
            <a:r>
              <a:rPr lang="en-US" sz="2800" dirty="0"/>
              <a:t>}</a:t>
            </a:r>
          </a:p>
          <a:p>
            <a:endParaRPr lang="en-US" sz="2800" dirty="0"/>
          </a:p>
          <a:p>
            <a:r>
              <a:rPr lang="en-US" sz="2800" dirty="0"/>
              <a:t>public </a:t>
            </a:r>
            <a:r>
              <a:rPr lang="en-US" sz="2800" dirty="0" err="1"/>
              <a:t>bool</a:t>
            </a:r>
            <a:r>
              <a:rPr lang="en-US" sz="2800" dirty="0"/>
              <a:t> Stop() {</a:t>
            </a:r>
          </a:p>
          <a:p>
            <a:r>
              <a:rPr lang="en-US" sz="2800" dirty="0"/>
              <a:t>  return </a:t>
            </a:r>
            <a:r>
              <a:rPr lang="en-US" sz="2800" dirty="0" err="1"/>
              <a:t>Entity.Stop</a:t>
            </a:r>
            <a:r>
              <a:rPr lang="en-US" sz="2800" dirty="0"/>
              <a:t>();</a:t>
            </a:r>
          </a:p>
          <a:p>
            <a:r>
              <a:rPr lang="en-US" sz="2800" dirty="0"/>
              <a:t>}</a:t>
            </a:r>
            <a:endParaRPr lang="en-US" sz="2600" dirty="0"/>
          </a:p>
        </p:txBody>
      </p:sp>
      <p:sp>
        <p:nvSpPr>
          <p:cNvPr id="6" name="Slide Number Placeholder">
            <a:extLst>
              <a:ext uri="{FF2B5EF4-FFF2-40B4-BE49-F238E27FC236}">
                <a16:creationId xmlns:a16="http://schemas.microsoft.com/office/drawing/2014/main" id="{D876F022-C08C-4458-BCD1-4E34C2088344}"/>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7</a:t>
            </a:fld>
            <a:endParaRPr lang="en-US" dirty="0">
              <a:solidFill>
                <a:prstClr val="white">
                  <a:tint val="75000"/>
                </a:prstClr>
              </a:solidFill>
            </a:endParaRPr>
          </a:p>
        </p:txBody>
      </p:sp>
    </p:spTree>
    <p:extLst>
      <p:ext uri="{BB962C8B-B14F-4D97-AF65-F5344CB8AC3E}">
        <p14:creationId xmlns:p14="http://schemas.microsoft.com/office/powerpoint/2010/main" val="275515725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190413" y="990600"/>
            <a:ext cx="11804822" cy="5570355"/>
          </a:xfrm>
          <a:prstGeom prst="rect">
            <a:avLst/>
          </a:prstGeom>
        </p:spPr>
        <p:txBody>
          <a:bodyPr>
            <a:normAutofit/>
          </a:bodyPr>
          <a:lstStyle/>
          <a:p>
            <a:r>
              <a:rPr lang="bg-BG" noProof="1">
                <a:solidFill>
                  <a:schemeClr val="tx1">
                    <a:lumMod val="40000"/>
                    <a:lumOff val="60000"/>
                  </a:schemeClr>
                </a:solidFill>
              </a:rPr>
              <a:t>В </a:t>
            </a:r>
            <a:r>
              <a:rPr lang="en-US" noProof="1">
                <a:solidFill>
                  <a:schemeClr val="tx1">
                    <a:lumMod val="40000"/>
                    <a:lumOff val="60000"/>
                  </a:schemeClr>
                </a:solidFill>
              </a:rPr>
              <a:t>Program.cs </a:t>
            </a:r>
            <a:r>
              <a:rPr lang="bg-BG" noProof="1">
                <a:solidFill>
                  <a:schemeClr val="tx1">
                    <a:lumMod val="40000"/>
                    <a:lumOff val="60000"/>
                  </a:schemeClr>
                </a:solidFill>
              </a:rPr>
              <a:t>създаваме по един обект от всяка машина и един обект от </a:t>
            </a:r>
            <a:r>
              <a:rPr lang="en-US" noProof="1">
                <a:solidFill>
                  <a:schemeClr val="tx2">
                    <a:lumMod val="75000"/>
                  </a:schemeClr>
                </a:solidFill>
              </a:rPr>
              <a:t>MachineOperator</a:t>
            </a:r>
          </a:p>
        </p:txBody>
      </p:sp>
      <p:sp>
        <p:nvSpPr>
          <p:cNvPr id="2" name="Title 1"/>
          <p:cNvSpPr>
            <a:spLocks noGrp="1"/>
          </p:cNvSpPr>
          <p:nvPr>
            <p:ph type="title"/>
          </p:nvPr>
        </p:nvSpPr>
        <p:spPr>
          <a:prstGeom prst="rect">
            <a:avLst/>
          </a:prstGeom>
        </p:spPr>
        <p:txBody>
          <a:bodyPr anchor="ctr" anchorCtr="0"/>
          <a:lstStyle/>
          <a:p>
            <a:pPr>
              <a:lnSpc>
                <a:spcPts val="4000"/>
              </a:lnSpc>
              <a:defRPr/>
            </a:pPr>
            <a:r>
              <a:rPr lang="bg-BG" dirty="0"/>
              <a:t>Решение: Машина (</a:t>
            </a:r>
            <a:r>
              <a:rPr lang="en-US" dirty="0"/>
              <a:t>6</a:t>
            </a:r>
            <a:r>
              <a:rPr lang="bg-BG" dirty="0"/>
              <a:t>)</a:t>
            </a:r>
            <a:endParaRPr lang="bg-BG" sz="4000" dirty="0"/>
          </a:p>
        </p:txBody>
      </p:sp>
      <p:sp>
        <p:nvSpPr>
          <p:cNvPr id="7" name="Text Placeholder 5"/>
          <p:cNvSpPr txBox="1">
            <a:spLocks/>
          </p:cNvSpPr>
          <p:nvPr/>
        </p:nvSpPr>
        <p:spPr>
          <a:xfrm>
            <a:off x="608012" y="2268943"/>
            <a:ext cx="10882199" cy="4208057"/>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72000" rIns="144000" bIns="72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200" dirty="0"/>
              <a:t>Car </a:t>
            </a:r>
            <a:r>
              <a:rPr lang="en-US" sz="2200" dirty="0" err="1"/>
              <a:t>car</a:t>
            </a:r>
            <a:r>
              <a:rPr lang="en-US" sz="2200" dirty="0"/>
              <a:t> = new Car();</a:t>
            </a:r>
          </a:p>
          <a:p>
            <a:r>
              <a:rPr lang="en-US" sz="2200" dirty="0" err="1"/>
              <a:t>LawnMower</a:t>
            </a:r>
            <a:r>
              <a:rPr lang="en-US" sz="2200" dirty="0"/>
              <a:t> </a:t>
            </a:r>
            <a:r>
              <a:rPr lang="en-US" sz="2200" dirty="0" err="1"/>
              <a:t>lawnMower</a:t>
            </a:r>
            <a:r>
              <a:rPr lang="en-US" sz="2200" dirty="0"/>
              <a:t> = new </a:t>
            </a:r>
            <a:r>
              <a:rPr lang="en-US" sz="2200" dirty="0" err="1"/>
              <a:t>LawnMower</a:t>
            </a:r>
            <a:r>
              <a:rPr lang="en-US" sz="2200" dirty="0"/>
              <a:t>();</a:t>
            </a:r>
          </a:p>
          <a:p>
            <a:r>
              <a:rPr lang="en-US" sz="2200" dirty="0"/>
              <a:t>Airplane </a:t>
            </a:r>
            <a:r>
              <a:rPr lang="en-US" sz="2200" dirty="0" err="1"/>
              <a:t>airplane</a:t>
            </a:r>
            <a:r>
              <a:rPr lang="en-US" sz="2200" dirty="0"/>
              <a:t> = new Airplane();</a:t>
            </a:r>
          </a:p>
          <a:p>
            <a:r>
              <a:rPr lang="en-US" sz="2200" dirty="0"/>
              <a:t>Truck </a:t>
            </a:r>
            <a:r>
              <a:rPr lang="en-US" sz="2200" dirty="0" err="1"/>
              <a:t>truck</a:t>
            </a:r>
            <a:r>
              <a:rPr lang="en-US" sz="2200" dirty="0"/>
              <a:t> = new Truck();</a:t>
            </a:r>
          </a:p>
          <a:p>
            <a:endParaRPr lang="en-US" sz="2200" dirty="0"/>
          </a:p>
          <a:p>
            <a:r>
              <a:rPr lang="en-US" sz="2200" dirty="0" err="1"/>
              <a:t>MachineOperator</a:t>
            </a:r>
            <a:r>
              <a:rPr lang="en-US" sz="2200" dirty="0"/>
              <a:t> </a:t>
            </a:r>
            <a:r>
              <a:rPr lang="en-US" sz="2200" dirty="0" err="1"/>
              <a:t>mo</a:t>
            </a:r>
            <a:r>
              <a:rPr lang="en-US" sz="2200" dirty="0"/>
              <a:t> = new </a:t>
            </a:r>
            <a:r>
              <a:rPr lang="en-US" sz="2200" dirty="0" err="1"/>
              <a:t>MachineOperator</a:t>
            </a:r>
            <a:r>
              <a:rPr lang="en-US" sz="2200" dirty="0"/>
              <a:t>(car);</a:t>
            </a:r>
          </a:p>
          <a:p>
            <a:r>
              <a:rPr lang="en-US" sz="2200" dirty="0" err="1"/>
              <a:t>mo.Start</a:t>
            </a:r>
            <a:r>
              <a:rPr lang="en-US" sz="2200" dirty="0"/>
              <a:t>();</a:t>
            </a:r>
            <a:r>
              <a:rPr lang="bg-BG" sz="2200" dirty="0"/>
              <a:t> //пускаме машината</a:t>
            </a:r>
            <a:endParaRPr lang="en-US" sz="2200" dirty="0"/>
          </a:p>
          <a:p>
            <a:r>
              <a:rPr lang="en-US" sz="2200" dirty="0" err="1"/>
              <a:t>mo.Stop</a:t>
            </a:r>
            <a:r>
              <a:rPr lang="en-US" sz="2200" dirty="0"/>
              <a:t>();</a:t>
            </a:r>
            <a:r>
              <a:rPr lang="bg-BG" sz="2200" dirty="0"/>
              <a:t> //спираме машината</a:t>
            </a:r>
            <a:endParaRPr lang="en-US" sz="2200" dirty="0"/>
          </a:p>
          <a:p>
            <a:r>
              <a:rPr lang="en-US" sz="2200" dirty="0" err="1"/>
              <a:t>mo.Entity</a:t>
            </a:r>
            <a:r>
              <a:rPr lang="en-US" sz="2200" dirty="0"/>
              <a:t> = </a:t>
            </a:r>
            <a:r>
              <a:rPr lang="en-US" sz="2200" dirty="0" err="1"/>
              <a:t>lawnMower</a:t>
            </a:r>
            <a:r>
              <a:rPr lang="en-US" sz="2200" dirty="0"/>
              <a:t>;</a:t>
            </a:r>
            <a:r>
              <a:rPr lang="bg-BG" sz="2200" dirty="0"/>
              <a:t> //сменяме машината</a:t>
            </a:r>
            <a:endParaRPr lang="en-US" sz="2200" dirty="0"/>
          </a:p>
          <a:p>
            <a:r>
              <a:rPr lang="en-US" sz="2200" dirty="0" err="1"/>
              <a:t>mo.Start</a:t>
            </a:r>
            <a:r>
              <a:rPr lang="en-US" sz="2200" dirty="0"/>
              <a:t>();</a:t>
            </a:r>
          </a:p>
          <a:p>
            <a:r>
              <a:rPr lang="en-US" sz="2200" dirty="0" err="1"/>
              <a:t>mo.Stop</a:t>
            </a:r>
            <a:r>
              <a:rPr lang="en-US" sz="2200" dirty="0"/>
              <a:t>();</a:t>
            </a:r>
          </a:p>
          <a:p>
            <a:r>
              <a:rPr lang="en-US" sz="2200" dirty="0"/>
              <a:t>//TODO: </a:t>
            </a:r>
            <a:r>
              <a:rPr lang="bg-BG" sz="2200" dirty="0"/>
              <a:t>аналогично можем да сменим машината с другите</a:t>
            </a:r>
            <a:endParaRPr lang="en-US" sz="2200" dirty="0"/>
          </a:p>
        </p:txBody>
      </p:sp>
      <p:sp>
        <p:nvSpPr>
          <p:cNvPr id="6" name="Slide Number Placeholder">
            <a:extLst>
              <a:ext uri="{FF2B5EF4-FFF2-40B4-BE49-F238E27FC236}">
                <a16:creationId xmlns:a16="http://schemas.microsoft.com/office/drawing/2014/main" id="{34F7E779-07F1-42BF-A7B5-25604E957A44}"/>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8</a:t>
            </a:fld>
            <a:endParaRPr lang="en-US" dirty="0">
              <a:solidFill>
                <a:prstClr val="white">
                  <a:tint val="75000"/>
                </a:prstClr>
              </a:solidFill>
            </a:endParaRPr>
          </a:p>
        </p:txBody>
      </p:sp>
    </p:spTree>
    <p:extLst>
      <p:ext uri="{BB962C8B-B14F-4D97-AF65-F5344CB8AC3E}">
        <p14:creationId xmlns:p14="http://schemas.microsoft.com/office/powerpoint/2010/main" val="169580866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0412" y="1151121"/>
            <a:ext cx="11804821" cy="5570355"/>
          </a:xfrm>
        </p:spPr>
        <p:txBody>
          <a:bodyPr>
            <a:noAutofit/>
          </a:bodyPr>
          <a:lstStyle/>
          <a:p>
            <a:pPr marL="358775" indent="-358775">
              <a:lnSpc>
                <a:spcPct val="110000"/>
              </a:lnSpc>
            </a:pPr>
            <a:r>
              <a:rPr lang="bg-BG" sz="3200" dirty="0"/>
              <a:t>Интерфейсите ни позволяват да постигнем</a:t>
            </a:r>
            <a:br>
              <a:rPr lang="bg-BG" sz="3200" dirty="0"/>
            </a:br>
            <a:r>
              <a:rPr lang="bg-BG" sz="3200" dirty="0"/>
              <a:t>полиморфистично поведение, което да не</a:t>
            </a:r>
            <a:br>
              <a:rPr lang="bg-BG" sz="3200" dirty="0"/>
            </a:br>
            <a:r>
              <a:rPr lang="bg-BG" sz="3200" dirty="0"/>
              <a:t>зависи от кода и да е лесно за промяна.</a:t>
            </a:r>
          </a:p>
          <a:p>
            <a:pPr marL="358775" indent="-358775">
              <a:lnSpc>
                <a:spcPct val="110000"/>
              </a:lnSpc>
            </a:pPr>
            <a:r>
              <a:rPr lang="bg-BG" sz="3200" dirty="0"/>
              <a:t>Можем с лекота да добавим още машини</a:t>
            </a:r>
            <a:br>
              <a:rPr lang="bg-BG" sz="3200" dirty="0"/>
            </a:br>
            <a:r>
              <a:rPr lang="bg-BG" sz="3200" dirty="0"/>
              <a:t>без да счупим кода</a:t>
            </a:r>
            <a:r>
              <a:rPr lang="en-US" sz="3200" dirty="0"/>
              <a:t>, </a:t>
            </a:r>
            <a:r>
              <a:rPr lang="bg-BG" sz="3200"/>
              <a:t>като отразим и спецификите</a:t>
            </a:r>
            <a:br>
              <a:rPr lang="bg-BG" sz="3200"/>
            </a:br>
            <a:r>
              <a:rPr lang="bg-BG" sz="3200"/>
              <a:t>на всяка една от тях</a:t>
            </a:r>
            <a:br>
              <a:rPr lang="bg-BG" sz="3200" dirty="0"/>
            </a:br>
            <a:endParaRPr lang="bg-BG" sz="3200" dirty="0">
              <a:solidFill>
                <a:schemeClr val="tx2">
                  <a:lumMod val="75000"/>
                </a:schemeClr>
              </a:solidFill>
            </a:endParaRPr>
          </a:p>
        </p:txBody>
      </p:sp>
      <p:sp>
        <p:nvSpPr>
          <p:cNvPr id="4" name="Title 3"/>
          <p:cNvSpPr>
            <a:spLocks noGrp="1"/>
          </p:cNvSpPr>
          <p:nvPr>
            <p:ph type="title"/>
          </p:nvPr>
        </p:nvSpPr>
        <p:spPr/>
        <p:txBody>
          <a:bodyPr>
            <a:normAutofit/>
          </a:bodyPr>
          <a:lstStyle/>
          <a:p>
            <a:r>
              <a:rPr lang="bg-BG" dirty="0"/>
              <a:t>Какво научихме от тази задача</a:t>
            </a:r>
            <a:endParaRPr lang="en-US" dirty="0"/>
          </a:p>
        </p:txBody>
      </p:sp>
      <p:pic>
        <p:nvPicPr>
          <p:cNvPr id="7" name="Picture 2" descr="C:\Users\Ivan\Desktop\elements_presentations\summary_pi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0988" y="1361339"/>
            <a:ext cx="2889824" cy="2143861"/>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a:extLst>
              <a:ext uri="{FF2B5EF4-FFF2-40B4-BE49-F238E27FC236}">
                <a16:creationId xmlns:a16="http://schemas.microsoft.com/office/drawing/2014/main" id="{A48B3EFC-5953-4366-BA80-8C8FFBFA0B5B}"/>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9</a:t>
            </a:fld>
            <a:endParaRPr lang="en-US" dirty="0">
              <a:solidFill>
                <a:prstClr val="white">
                  <a:tint val="75000"/>
                </a:prstClr>
              </a:solidFill>
            </a:endParaRPr>
          </a:p>
        </p:txBody>
      </p:sp>
    </p:spTree>
    <p:extLst>
      <p:ext uri="{BB962C8B-B14F-4D97-AF65-F5344CB8AC3E}">
        <p14:creationId xmlns:p14="http://schemas.microsoft.com/office/powerpoint/2010/main" val="3064621751"/>
      </p:ext>
    </p:extLst>
  </p:cSld>
  <p:clrMapOvr>
    <a:masterClrMapping/>
  </p:clrMapOvr>
</p:sld>
</file>

<file path=ppt/theme/theme1.xml><?xml version="1.0" encoding="utf-8"?>
<a:theme xmlns:a="http://schemas.openxmlformats.org/drawingml/2006/main" name="SoftUni 16x9">
  <a:themeElements>
    <a:clrScheme name="SoftUni Color The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F6C781"/>
      </a:hlink>
      <a:folHlink>
        <a:srgbClr val="F2AC44"/>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Software-University-Foundation</Template>
  <TotalTime>7187</TotalTime>
  <Words>1682</Words>
  <Application>Microsoft Office PowerPoint</Application>
  <PresentationFormat>Custom</PresentationFormat>
  <Paragraphs>171</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Consolas</vt:lpstr>
      <vt:lpstr>Wingdings</vt:lpstr>
      <vt:lpstr>Wingdings 2</vt:lpstr>
      <vt:lpstr>SoftUni 16x9</vt:lpstr>
      <vt:lpstr>PowerPoint Presentation</vt:lpstr>
      <vt:lpstr>Задача: Машина</vt:lpstr>
      <vt:lpstr>Решение: Машина (1)</vt:lpstr>
      <vt:lpstr>Решение: Машина (2)</vt:lpstr>
      <vt:lpstr>Решение: Машина (3)</vt:lpstr>
      <vt:lpstr>Решение: Машина (4)</vt:lpstr>
      <vt:lpstr>Решение: Машина (5)</vt:lpstr>
      <vt:lpstr>Решение: Машина (6)</vt:lpstr>
      <vt:lpstr>Какво научихме от тази задача</vt:lpstr>
      <vt:lpstr>Полиморфизъм чрез интерфейси</vt:lpstr>
      <vt:lpstr>Министерство на образованието и науката (МОН)</vt:lpstr>
    </vt:vector>
  </TitlesOfParts>
  <Manager/>
  <Company>Software University (SoftUni)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Defining Classes</dc:title>
  <dc:subject>C# Basics Course</dc:subject>
  <dc:creator>Software University Foundation</dc:creator>
  <cp:keywords>C#; class; object; fields; methods; properties; constructors; static</cp:keywords>
  <dc:description>Фондация "Софтуерен университет" - http://softuni.foundation</dc:description>
  <cp:lastModifiedBy>Svetlin Nakov</cp:lastModifiedBy>
  <cp:revision>296</cp:revision>
  <dcterms:created xsi:type="dcterms:W3CDTF">2014-01-02T17:00:34Z</dcterms:created>
  <dcterms:modified xsi:type="dcterms:W3CDTF">2019-12-17T09:16:30Z</dcterms:modified>
  <cp:category>programming; software engineering; C#; OOP</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TC027879909991</vt:lpwstr>
  </property>
</Properties>
</file>