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1"/>
  </p:notesMasterIdLst>
  <p:handoutMasterIdLst>
    <p:handoutMasterId r:id="rId22"/>
  </p:handoutMasterIdLst>
  <p:sldIdLst>
    <p:sldId id="578" r:id="rId3"/>
    <p:sldId id="579" r:id="rId4"/>
    <p:sldId id="555" r:id="rId5"/>
    <p:sldId id="556" r:id="rId6"/>
    <p:sldId id="560" r:id="rId7"/>
    <p:sldId id="563" r:id="rId8"/>
    <p:sldId id="483" r:id="rId9"/>
    <p:sldId id="562" r:id="rId10"/>
    <p:sldId id="561" r:id="rId11"/>
    <p:sldId id="569" r:id="rId12"/>
    <p:sldId id="568" r:id="rId13"/>
    <p:sldId id="570" r:id="rId14"/>
    <p:sldId id="571" r:id="rId15"/>
    <p:sldId id="572" r:id="rId16"/>
    <p:sldId id="573" r:id="rId17"/>
    <p:sldId id="421" r:id="rId18"/>
    <p:sldId id="580" r:id="rId19"/>
    <p:sldId id="481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B719FC-6A0A-4C86-9C53-8F18BDFC7728}">
          <p14:sldIdLst>
            <p14:sldId id="578"/>
            <p14:sldId id="579"/>
          </p14:sldIdLst>
        </p14:section>
        <p14:section name="Design Patterns" id="{89ADE2D1-2420-46FE-A8C5-EB139E76DF10}">
          <p14:sldIdLst>
            <p14:sldId id="555"/>
            <p14:sldId id="556"/>
          </p14:sldIdLst>
        </p14:section>
        <p14:section name="Iterators" id="{3B5C02BA-0E8E-453D-BA40-EE704B35C7EE}">
          <p14:sldIdLst>
            <p14:sldId id="560"/>
            <p14:sldId id="563"/>
            <p14:sldId id="483"/>
            <p14:sldId id="562"/>
            <p14:sldId id="561"/>
            <p14:sldId id="569"/>
            <p14:sldId id="568"/>
            <p14:sldId id="570"/>
            <p14:sldId id="571"/>
            <p14:sldId id="572"/>
            <p14:sldId id="573"/>
          </p14:sldIdLst>
        </p14:section>
        <p14:section name="Conclusion" id="{4FAD967C-33FF-4F91-B871-3F009D44E002}">
          <p14:sldIdLst>
            <p14:sldId id="421"/>
            <p14:sldId id="580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s://softuni.foundation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3602232-1CE7-4ACD-8DC5-25697AB305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7753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954EEAF-01AB-4D60-A91D-FD7F4A97BB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7988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06363"/>
            <a:ext cx="6096000" cy="3429000"/>
          </a:xfrm>
        </p:spPr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34601"/>
            <a:ext cx="6096000" cy="521339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99" y="4572000"/>
            <a:ext cx="6096001" cy="1205308"/>
            <a:chOff x="1713308" y="2659062"/>
            <a:chExt cx="8444047" cy="1496216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398482" y="3048000"/>
              <a:ext cx="6758873" cy="1107278"/>
            </a:xfrm>
            <a:prstGeom prst="cloudCallout">
              <a:avLst>
                <a:gd name="adj1" fmla="val -54852"/>
                <a:gd name="adj2" fmla="val -61472"/>
              </a:avLst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5000"/>
                </a:lnSpc>
                <a:defRPr/>
              </a:pPr>
              <a:r>
                <a:rPr lang="en-US" sz="28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"</a:t>
              </a:r>
              <a:r>
                <a:rPr lang="en-US" sz="28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Relevant" to what?</a:t>
              </a:r>
            </a:p>
          </p:txBody>
        </p:sp>
        <p:pic>
          <p:nvPicPr>
            <p:cNvPr id="10" name="Picture 4" descr="C:\Trash\questionman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308" y="2659062"/>
              <a:ext cx="1117310" cy="1496216"/>
            </a:xfrm>
            <a:prstGeom prst="rect">
              <a:avLst/>
            </a:prstGeom>
            <a:noFill/>
          </p:spPr>
        </p:pic>
      </p:grp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205DE6AD-804D-475F-9000-76DDE8C372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4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5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047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1AB3E4C-0A4B-4D96-9E77-E2BF4F8F28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9944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36CB037-49B0-413F-8A50-F0027B962B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8074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06FF9E2-005F-4F64-9DEE-21048E88A2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9688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err="1"/>
              <a:t>Итератори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2B27B-D401-43BB-AEB8-742A9794A1D5}"/>
              </a:ext>
            </a:extLst>
          </p:cNvPr>
          <p:cNvSpPr/>
          <p:nvPr/>
        </p:nvSpPr>
        <p:spPr>
          <a:xfrm>
            <a:off x="6551612" y="3087154"/>
            <a:ext cx="5051211" cy="2927042"/>
          </a:xfrm>
          <a:prstGeom prst="rect">
            <a:avLst/>
          </a:prstGeom>
          <a:blipFill dpi="0" rotWithShape="1">
            <a:blip r:embed="rId7">
              <a:alphaModFix amt="7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7990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3F28B-A1C4-44F4-A741-9C62DC87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2125479"/>
          </a:xfrm>
        </p:spPr>
        <p:txBody>
          <a:bodyPr>
            <a:normAutofit fontScale="92500"/>
          </a:bodyPr>
          <a:lstStyle/>
          <a:p>
            <a:r>
              <a:rPr lang="bg-BG" dirty="0"/>
              <a:t>Приема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променлив брой </a:t>
            </a:r>
            <a:r>
              <a:rPr lang="bg-BG" dirty="0"/>
              <a:t>параметри</a:t>
            </a:r>
            <a:endParaRPr lang="en-US" dirty="0"/>
          </a:p>
          <a:p>
            <a:r>
              <a:rPr lang="bg-BG" dirty="0"/>
              <a:t>Само една</a:t>
            </a:r>
            <a:r>
              <a:rPr lang="en-US" dirty="0"/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params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команда е допустима в декларацията на метод</a:t>
            </a:r>
            <a:endParaRPr lang="en-US" dirty="0"/>
          </a:p>
          <a:p>
            <a:r>
              <a:rPr lang="bg-BG" dirty="0"/>
              <a:t>Трябва винаги да е последна</a:t>
            </a:r>
            <a:endParaRPr lang="en-US" dirty="0"/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BC0DD6-7F4C-46E1-BB09-C6CEDE21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Params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B22EF9-84CF-4221-9AFF-C04EBC8D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59" y="3505200"/>
            <a:ext cx="10354730" cy="3108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PrintNames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("Pesho", "Stamat", "Jivko", "Stavri");</a:t>
            </a:r>
          </a:p>
          <a:p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void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PrintNames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params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string[]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names)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foreach(var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in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   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A01DF05-A68B-4750-B3FC-1F1C4069F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E26DB-2BFE-442D-814E-6C8763065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 клас</a:t>
            </a:r>
            <a:r>
              <a:rPr lang="en-GB" dirty="0"/>
              <a:t> </a:t>
            </a:r>
            <a:r>
              <a:rPr lang="en-GB" b="1" dirty="0"/>
              <a:t>Library</a:t>
            </a:r>
            <a:r>
              <a:rPr lang="bg-BG" dirty="0"/>
              <a:t>, който трябва да съдържа колекция от книги и реализирайте </a:t>
            </a:r>
            <a:r>
              <a:rPr lang="en-GB" b="1" dirty="0" err="1"/>
              <a:t>IEnumerable</a:t>
            </a:r>
            <a:r>
              <a:rPr lang="en-GB" b="1" dirty="0"/>
              <a:t>&lt;Book&gt; </a:t>
            </a:r>
            <a:r>
              <a:rPr lang="bg-BG" dirty="0"/>
              <a:t>интерфейса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C072F7-FEF3-413A-B39F-5CBB4294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 err="1"/>
              <a:t>итератор</a:t>
            </a:r>
            <a:r>
              <a:rPr lang="bg-BG" dirty="0"/>
              <a:t> за библиотека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AA06D1-251E-4CA2-851D-961B34859C05}"/>
              </a:ext>
            </a:extLst>
          </p:cNvPr>
          <p:cNvGrpSpPr/>
          <p:nvPr/>
        </p:nvGrpSpPr>
        <p:grpSpPr>
          <a:xfrm>
            <a:off x="833174" y="3066219"/>
            <a:ext cx="4800600" cy="1936970"/>
            <a:chOff x="5226904" y="1466399"/>
            <a:chExt cx="3124200" cy="1936970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CF8DB04B-6035-434B-86B1-183A4FA1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904" y="1466399"/>
              <a:ext cx="3124200" cy="60960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Book</a:t>
              </a:r>
              <a:endParaRPr lang="en-US" sz="1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C31E141B-AC43-426F-BFCF-98AB540DF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904" y="2090812"/>
              <a:ext cx="3124200" cy="131255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 Title: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 Year: 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 Authors: List&lt;string&gt;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endParaRPr lang="en-US" sz="2800" b="1" noProof="1">
                <a:latin typeface="Consolas" panose="020B0609020204030204" pitchFamily="49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3DB51E-40EB-4D33-AF75-40367F7498DA}"/>
              </a:ext>
            </a:extLst>
          </p:cNvPr>
          <p:cNvGrpSpPr/>
          <p:nvPr/>
        </p:nvGrpSpPr>
        <p:grpSpPr>
          <a:xfrm>
            <a:off x="6780212" y="3066219"/>
            <a:ext cx="4495800" cy="1528673"/>
            <a:chOff x="5226904" y="1466400"/>
            <a:chExt cx="3124200" cy="1528673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C5A46C42-C95C-451E-A18D-457D86DE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904" y="1466400"/>
              <a:ext cx="3124200" cy="91907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&lt;&lt;IEnumarable&lt;Book&gt;&gt;&gt;</a:t>
              </a:r>
            </a:p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Library</a:t>
              </a:r>
              <a:endParaRPr lang="en-US" sz="1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15DC6CC2-B98D-401B-9CD6-F8771244D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904" y="2396471"/>
              <a:ext cx="3124200" cy="59860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- books: List&lt;Book&gt;</a:t>
              </a:r>
            </a:p>
          </p:txBody>
        </p:sp>
      </p:grp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E38C5F7A-07DC-46AC-89FC-97E6FF855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1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121F-A5EB-4BAA-81D3-FDA4B3710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Вътре в класа</a:t>
            </a:r>
            <a:r>
              <a:rPr lang="en-US" dirty="0"/>
              <a:t> Library </a:t>
            </a:r>
            <a:r>
              <a:rPr lang="bg-BG" dirty="0"/>
              <a:t>създайте вложен клас </a:t>
            </a:r>
            <a:r>
              <a:rPr lang="en-US" noProof="1"/>
              <a:t>LibraryIterator</a:t>
            </a:r>
            <a:r>
              <a:rPr lang="en-US" dirty="0"/>
              <a:t>,</a:t>
            </a:r>
            <a:br>
              <a:rPr lang="en-US" dirty="0"/>
            </a:br>
            <a:r>
              <a:rPr lang="bg-BG" dirty="0"/>
              <a:t>който реализира</a:t>
            </a:r>
            <a:r>
              <a:rPr lang="en-US" dirty="0"/>
              <a:t> </a:t>
            </a:r>
            <a:r>
              <a:rPr lang="en-US" b="1" dirty="0">
                <a:solidFill>
                  <a:srgbClr val="F3BE60"/>
                </a:solidFill>
              </a:rPr>
              <a:t>IEnumerator&lt;Book&gt;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6DE1D5-A9DF-4007-8532-39C49C8D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 err="1"/>
              <a:t>итератор</a:t>
            </a:r>
            <a:r>
              <a:rPr lang="bg-BG" dirty="0"/>
              <a:t> за библиотека</a:t>
            </a:r>
            <a:r>
              <a:rPr lang="en-US" dirty="0"/>
              <a:t> (2)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492E61-A2C1-4267-A3F5-8FF94DAEB331}"/>
              </a:ext>
            </a:extLst>
          </p:cNvPr>
          <p:cNvGrpSpPr/>
          <p:nvPr/>
        </p:nvGrpSpPr>
        <p:grpSpPr>
          <a:xfrm>
            <a:off x="3656012" y="2667000"/>
            <a:ext cx="5410200" cy="3705602"/>
            <a:chOff x="7770812" y="1876139"/>
            <a:chExt cx="3124200" cy="34931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B1A1F8-512F-45C5-A537-D74E821C2AED}"/>
                </a:ext>
              </a:extLst>
            </p:cNvPr>
            <p:cNvGrpSpPr/>
            <p:nvPr/>
          </p:nvGrpSpPr>
          <p:grpSpPr>
            <a:xfrm>
              <a:off x="7770812" y="1876139"/>
              <a:ext cx="3124200" cy="2286000"/>
              <a:chOff x="5226904" y="1466400"/>
              <a:chExt cx="3124200" cy="2286000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284351F8-10D9-44DB-9A98-ECC8982FC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6904" y="1466400"/>
                <a:ext cx="3124200" cy="91907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15000"/>
                </a:schemeClr>
              </a:solidFill>
              <a:ln w="254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 wrap="square" lIns="108000" tIns="108000" rIns="108000" bIns="108000">
                <a:noAutofit/>
              </a:bodyPr>
              <a:lstStyle/>
              <a:p>
                <a:pPr algn="ctr" eaLnBrk="0" hangingPunct="0">
                  <a:lnSpc>
                    <a:spcPts val="3000"/>
                  </a:lnSpc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</a:pPr>
                <a:r>
                  <a:rPr lang="en-US" sz="2800" b="1" noProof="1">
                    <a:latin typeface="Consolas" panose="020B0609020204030204" pitchFamily="49" charset="0"/>
                  </a:rPr>
                  <a:t>&lt;&lt;IEnumerator&lt;Book&gt;&gt;&gt;</a:t>
                </a:r>
              </a:p>
              <a:p>
                <a:pPr algn="ctr" eaLnBrk="0" hangingPunct="0">
                  <a:lnSpc>
                    <a:spcPts val="3000"/>
                  </a:lnSpc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</a:pPr>
                <a:r>
                  <a:rPr lang="en-US" sz="2800" b="1" noProof="1">
                    <a:latin typeface="Consolas" panose="020B0609020204030204" pitchFamily="49" charset="0"/>
                  </a:rPr>
                  <a:t>LibraryIterator</a:t>
                </a:r>
                <a:endParaRPr lang="en-US" sz="1800" b="1" noProof="1">
                  <a:solidFill>
                    <a:schemeClr val="tx2">
                      <a:lumMod val="75000"/>
                    </a:schemeClr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9" name="Rectangle 4">
                <a:extLst>
                  <a:ext uri="{FF2B5EF4-FFF2-40B4-BE49-F238E27FC236}">
                    <a16:creationId xmlns:a16="http://schemas.microsoft.com/office/drawing/2014/main" id="{45DEBF26-97A0-4BE4-98DE-919777B28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6904" y="2396469"/>
                <a:ext cx="3124200" cy="13559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15000"/>
                </a:schemeClr>
              </a:solidFill>
              <a:ln w="254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 wrap="square" lIns="108000" tIns="108000" rIns="108000" bIns="108000">
                <a:noAutofit/>
              </a:bodyPr>
              <a:lstStyle/>
              <a:p>
                <a:pPr eaLnBrk="0" hangingPunct="0">
                  <a:lnSpc>
                    <a:spcPts val="3000"/>
                  </a:lnSpc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</a:pPr>
                <a:r>
                  <a:rPr lang="en-US" sz="2800" b="1" noProof="1">
                    <a:latin typeface="Consolas" panose="020B0609020204030204" pitchFamily="49" charset="0"/>
                  </a:rPr>
                  <a:t>-currentIndex: int</a:t>
                </a:r>
              </a:p>
              <a:p>
                <a:pPr eaLnBrk="0" hangingPunct="0">
                  <a:lnSpc>
                    <a:spcPts val="3000"/>
                  </a:lnSpc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</a:pPr>
                <a:r>
                  <a:rPr lang="en-US" sz="2800" b="1" noProof="1">
                    <a:latin typeface="Consolas" panose="020B0609020204030204" pitchFamily="49" charset="0"/>
                  </a:rPr>
                  <a:t>-books: List&lt;Book&gt;</a:t>
                </a:r>
              </a:p>
              <a:p>
                <a:pPr eaLnBrk="0" hangingPunct="0">
                  <a:lnSpc>
                    <a:spcPts val="3000"/>
                  </a:lnSpc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</a:pPr>
                <a:r>
                  <a:rPr lang="en-US" sz="2800" b="1" noProof="1">
                    <a:latin typeface="Consolas" panose="020B0609020204030204" pitchFamily="49" charset="0"/>
                  </a:rPr>
                  <a:t>+ Current: Book</a:t>
                </a:r>
              </a:p>
            </p:txBody>
          </p:sp>
        </p:grp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7CC501D6-6195-4404-8C6F-193632947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0812" y="4162139"/>
              <a:ext cx="3124200" cy="120710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+Reset(): void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+MoveNext(): bool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latin typeface="Consolas" panose="020B0609020204030204" pitchFamily="49" charset="0"/>
                </a:rPr>
                <a:t>+Dispose(): void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endParaRPr lang="en-US" sz="2800" b="1" noProof="1">
                <a:latin typeface="Consolas" panose="020B0609020204030204" pitchFamily="49" charset="0"/>
              </a:endParaRPr>
            </a:p>
          </p:txBody>
        </p:sp>
      </p:grp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0532D2A2-A759-4135-85A6-B22A12457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8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E8B12-A7BE-4911-8CD1-56FA5A1F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 err="1"/>
              <a:t>итератор</a:t>
            </a:r>
            <a:r>
              <a:rPr lang="bg-BG" dirty="0"/>
              <a:t> за библиотека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0962F6-1D7E-48ED-8A24-C98D875A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" y="1070854"/>
            <a:ext cx="11387222" cy="52537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bg-BG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Book(string title,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year,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params string[]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authors)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this.Title = title;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this.Year = year;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this.Authors = authors;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  <a:br>
              <a:rPr lang="bg-BG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endParaRPr lang="en-US" sz="2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string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Title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 get; private set; }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int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Year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 get; private set; }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IReadOnlyList&lt;string&gt;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Authors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 get; private set;}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6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4AD6949-980E-4C9D-95E3-21C9FD3B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E8B12-A7BE-4911-8CD1-56FA5A1F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 err="1"/>
              <a:t>итератор</a:t>
            </a:r>
            <a:r>
              <a:rPr lang="bg-BG" dirty="0"/>
              <a:t> за библиотека</a:t>
            </a:r>
            <a:r>
              <a:rPr lang="en-US" dirty="0"/>
              <a:t> (2)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0962F6-1D7E-48ED-8A24-C98D875A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9" y="990600"/>
            <a:ext cx="10572113" cy="56938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Library : IEnumerable&lt;Book&gt;</a:t>
            </a:r>
          </a:p>
          <a:p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private List&lt;Book&gt;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books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Library(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params Book[] books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this.books = new List&lt;Book&gt;(books);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    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IEnumerator&lt;Book&gt; 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GetEnumerator()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LibraryIterator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(this.books);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IEnumerator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IEnumerable.GetEnumerator() 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=&gt; this.GetEnumerator();</a:t>
            </a:r>
          </a:p>
          <a:p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C7C7051-C776-4153-B3E9-3A360474E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E8B12-A7BE-4911-8CD1-56FA5A1F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 err="1"/>
              <a:t>итератор</a:t>
            </a:r>
            <a:r>
              <a:rPr lang="bg-BG" dirty="0"/>
              <a:t> за библиотека</a:t>
            </a:r>
            <a:r>
              <a:rPr lang="en-US" dirty="0"/>
              <a:t> (3)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0962F6-1D7E-48ED-8A24-C98D875A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" y="838200"/>
            <a:ext cx="10572113" cy="60016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private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class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LibraryIterator : IEnumerator&lt;Book&gt;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private readonly List&lt;Book&gt;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books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private int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currentIndex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public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LibraryIterator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(IEnumerable&lt;Book&gt; books)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{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this.Reset();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this.books = new List&lt;Book&gt;(books);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}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public void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Dispose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()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{}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public bool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MoveNext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() 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=&gt; ++this.currentIndex &lt; this.books.Count;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public void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Reset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() =&gt; this.currentIndex = -1;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public Book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Current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=&gt; this.books[this.currentIndex];</a:t>
            </a:r>
          </a:p>
          <a:p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object IEnumerator.Current =&gt; this.Current;</a:t>
            </a:r>
          </a:p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E77EEFE-C9D8-491B-8839-7AE94FBF1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r>
              <a:rPr lang="bg-BG" dirty="0" err="1"/>
              <a:t>Итератори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IEnumerable&lt;T&gt; </a:t>
            </a:r>
            <a:r>
              <a:rPr lang="bg-BG" dirty="0"/>
              <a:t>интерфейса позволява</a:t>
            </a:r>
            <a:br>
              <a:rPr lang="bg-BG" dirty="0"/>
            </a:b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просто обхождане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 колекция с цикъл </a:t>
            </a:r>
            <a:br>
              <a:rPr lang="en-US" dirty="0"/>
            </a:b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foreach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IEnumerator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&lt;T&gt; </a:t>
            </a:r>
            <a:r>
              <a:rPr lang="bg-BG" dirty="0"/>
              <a:t>интерфейс</a:t>
            </a:r>
            <a:r>
              <a:rPr lang="en-US" dirty="0"/>
              <a:t>a </a:t>
            </a:r>
            <a:r>
              <a:rPr lang="bg-BG" dirty="0"/>
              <a:t>предоставя</a:t>
            </a:r>
            <a:br>
              <a:rPr lang="bg-BG" dirty="0"/>
            </a:br>
            <a:r>
              <a:rPr lang="bg-BG" dirty="0"/>
              <a:t>методите за обхождане на колекцията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yield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return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връща отделния елемент от колекцията</a:t>
            </a:r>
            <a:endParaRPr lang="en-US" dirty="0"/>
          </a:p>
          <a:p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Params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приема</a:t>
            </a:r>
            <a:r>
              <a:rPr lang="en-US" dirty="0"/>
              <a:t> </a:t>
            </a:r>
            <a:r>
              <a:rPr lang="bg-BG" dirty="0"/>
              <a:t>променлив брой параметри</a:t>
            </a:r>
            <a:endParaRPr lang="en-US" dirty="0"/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1535482"/>
            <a:ext cx="3236187" cy="24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8E64285-5CFF-498F-B9AE-20EFDDB43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 err="1"/>
              <a:t>Итератори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9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F668B3B-26A8-4E1F-981E-EE7640E7B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6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Базови шаблони за дизайн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Design Patterns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Iterator</a:t>
            </a:r>
            <a:r>
              <a:rPr lang="en-US" noProof="1"/>
              <a:t> </a:t>
            </a:r>
            <a:r>
              <a:rPr lang="bg-BG" noProof="1"/>
              <a:t>шаблон</a:t>
            </a:r>
            <a:endParaRPr lang="en-US" noProof="1"/>
          </a:p>
          <a:p>
            <a:pPr marL="514350" indent="-514350">
              <a:buFont typeface="+mj-lt"/>
              <a:buAutoNum type="arabicPeriod"/>
            </a:pPr>
            <a:r>
              <a:rPr lang="bg-BG" dirty="0" err="1"/>
              <a:t>Итератори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IEnumerable&lt;T&gt;</a:t>
            </a:r>
            <a:r>
              <a:rPr lang="en-US" noProof="1"/>
              <a:t> </a:t>
            </a:r>
            <a:r>
              <a:rPr lang="bg-BG" noProof="1"/>
              <a:t>интерфейс</a:t>
            </a:r>
            <a:endParaRPr lang="en-US" noProof="1"/>
          </a:p>
          <a:p>
            <a:pPr lvl="1"/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yield</a:t>
            </a:r>
            <a:r>
              <a:rPr lang="en-US" noProof="1"/>
              <a:t> return</a:t>
            </a:r>
            <a:endParaRPr lang="bg-BG" noProof="1"/>
          </a:p>
          <a:p>
            <a:pPr lvl="1"/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params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4D3EED0-9E07-4E29-9E55-D4353B6BC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4846-92C6-4421-98FF-FC9F2C206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Общовалидни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повторяеми решения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на обичайни проблеми в софтуерния дизайн</a:t>
            </a:r>
            <a:endParaRPr lang="en-US" sz="3600" dirty="0"/>
          </a:p>
          <a:p>
            <a:r>
              <a:rPr lang="bg-BG" sz="3600" dirty="0"/>
              <a:t>Предоставят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тествани</a:t>
            </a:r>
            <a:r>
              <a:rPr lang="bg-BG" sz="3600" dirty="0"/>
              <a:t> и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доказани</a:t>
            </a:r>
            <a:r>
              <a:rPr lang="en-US" sz="3600" dirty="0"/>
              <a:t> </a:t>
            </a:r>
            <a:r>
              <a:rPr lang="bg-BG" sz="3600" dirty="0"/>
              <a:t>в разработката модели</a:t>
            </a:r>
            <a:endParaRPr lang="en-US" sz="3600" dirty="0"/>
          </a:p>
          <a:p>
            <a:r>
              <a:rPr lang="bg-BG" sz="3600" dirty="0"/>
              <a:t>Подпомагат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четливостта</a:t>
            </a:r>
            <a:r>
              <a:rPr lang="en-US" sz="3600" dirty="0"/>
              <a:t> </a:t>
            </a:r>
            <a:r>
              <a:rPr lang="bg-BG" sz="3600" dirty="0"/>
              <a:t>на кода за разработчици, вече запознати с тези шаблони</a:t>
            </a:r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421AB-9F90-4E01-B69B-0D1FA9A8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15" y="40341"/>
            <a:ext cx="10553797" cy="1110780"/>
          </a:xfrm>
        </p:spPr>
        <p:txBody>
          <a:bodyPr>
            <a:normAutofit/>
          </a:bodyPr>
          <a:lstStyle/>
          <a:p>
            <a:r>
              <a:rPr lang="bg-BG" dirty="0"/>
              <a:t>Шаблони в проектирането (</a:t>
            </a:r>
            <a:r>
              <a:rPr lang="en-US" dirty="0"/>
              <a:t>Design Patterns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22C99CF-1C2B-4C79-B2D8-D39B3F3E1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F693E5-7758-4498-BE22-E86E493A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 </a:t>
            </a:r>
            <a:r>
              <a:rPr lang="en-US" dirty="0"/>
              <a:t>Iterator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BC84FFFA-0D26-4E71-92D2-E67554D96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839" y="1025470"/>
            <a:ext cx="2362200" cy="609600"/>
          </a:xfrm>
          <a:prstGeom prst="roundRect">
            <a:avLst/>
          </a:prstGeom>
          <a:solidFill>
            <a:srgbClr val="B5DBE5">
              <a:alpha val="14902"/>
            </a:srgb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Client</a:t>
            </a:r>
          </a:p>
        </p:txBody>
      </p:sp>
      <p:sp>
        <p:nvSpPr>
          <p:cNvPr id="10" name="Up Arrow 72">
            <a:extLst>
              <a:ext uri="{FF2B5EF4-FFF2-40B4-BE49-F238E27FC236}">
                <a16:creationId xmlns:a16="http://schemas.microsoft.com/office/drawing/2014/main" id="{B3F90F75-515B-4748-893B-F097715234A8}"/>
              </a:ext>
            </a:extLst>
          </p:cNvPr>
          <p:cNvSpPr/>
          <p:nvPr/>
        </p:nvSpPr>
        <p:spPr>
          <a:xfrm rot="10800000">
            <a:off x="2375035" y="1737605"/>
            <a:ext cx="367806" cy="3564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46C69509-EC4F-4F8A-B1C0-4B5E55CE9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1" y="2211865"/>
            <a:ext cx="4054256" cy="1984422"/>
          </a:xfrm>
          <a:prstGeom prst="roundRect">
            <a:avLst/>
          </a:prstGeom>
          <a:solidFill>
            <a:srgbClr val="B5DBE5">
              <a:alpha val="14902"/>
            </a:srgb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en-US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TraversalAbstraction</a:t>
            </a:r>
          </a:p>
          <a:p>
            <a:pPr algn="ctr">
              <a:lnSpc>
                <a:spcPct val="95000"/>
              </a:lnSpc>
              <a:defRPr/>
            </a:pP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+ first() </a:t>
            </a:r>
          </a:p>
          <a:p>
            <a:pPr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+ next()  </a:t>
            </a:r>
          </a:p>
          <a:p>
            <a:pPr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+ isDone()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1D73476F-C41E-48C6-890B-CF380DFEF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2" y="1024509"/>
            <a:ext cx="5162926" cy="1654020"/>
          </a:xfrm>
          <a:prstGeom prst="roundRect">
            <a:avLst/>
          </a:prstGeom>
          <a:solidFill>
            <a:srgbClr val="B5DBE5">
              <a:alpha val="14902"/>
            </a:srgb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Collection</a:t>
            </a:r>
          </a:p>
          <a:p>
            <a:pPr algn="ctr">
              <a:lnSpc>
                <a:spcPct val="95000"/>
              </a:lnSpc>
              <a:defRPr/>
            </a:pP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+ createTraversalObject() : </a:t>
            </a:r>
          </a:p>
          <a:p>
            <a:pPr algn="ctr">
              <a:lnSpc>
                <a:spcPct val="95000"/>
              </a:lnSpc>
              <a:defRPr/>
            </a:pPr>
            <a:r>
              <a:rPr lang="en-US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TraversalAbstraction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20F37F23-EBE2-4367-ADC3-B65324F0E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529" y="3791654"/>
            <a:ext cx="5162926" cy="1339534"/>
          </a:xfrm>
          <a:prstGeom prst="roundRect">
            <a:avLst/>
          </a:prstGeom>
          <a:solidFill>
            <a:srgbClr val="B5DBE5">
              <a:alpha val="14902"/>
            </a:srgb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Concrete Collection</a:t>
            </a:r>
          </a:p>
          <a:p>
            <a:pPr algn="ctr">
              <a:lnSpc>
                <a:spcPct val="95000"/>
              </a:lnSpc>
              <a:defRPr/>
            </a:pP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+ createTraversalObject()</a:t>
            </a:r>
          </a:p>
        </p:txBody>
      </p:sp>
      <p:sp>
        <p:nvSpPr>
          <p:cNvPr id="14" name="Up Arrow 72">
            <a:extLst>
              <a:ext uri="{FF2B5EF4-FFF2-40B4-BE49-F238E27FC236}">
                <a16:creationId xmlns:a16="http://schemas.microsoft.com/office/drawing/2014/main" id="{BC508C2A-1C5E-40E7-81FA-732914A570AA}"/>
              </a:ext>
            </a:extLst>
          </p:cNvPr>
          <p:cNvSpPr/>
          <p:nvPr/>
        </p:nvSpPr>
        <p:spPr>
          <a:xfrm>
            <a:off x="8339572" y="2940403"/>
            <a:ext cx="367806" cy="571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15" name="Up Arrow 72">
            <a:extLst>
              <a:ext uri="{FF2B5EF4-FFF2-40B4-BE49-F238E27FC236}">
                <a16:creationId xmlns:a16="http://schemas.microsoft.com/office/drawing/2014/main" id="{09326116-7BCF-4C99-ACA6-08938E3A029B}"/>
              </a:ext>
            </a:extLst>
          </p:cNvPr>
          <p:cNvSpPr/>
          <p:nvPr/>
        </p:nvSpPr>
        <p:spPr>
          <a:xfrm rot="5400000">
            <a:off x="4586066" y="1064032"/>
            <a:ext cx="367806" cy="5710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CDBB398E-5930-44AF-91CC-E96EDAAC3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09" y="4719299"/>
            <a:ext cx="4054256" cy="1984422"/>
          </a:xfrm>
          <a:prstGeom prst="roundRect">
            <a:avLst/>
          </a:prstGeom>
          <a:solidFill>
            <a:srgbClr val="B5DBE5">
              <a:alpha val="14902"/>
            </a:srgb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Concrete Traversal</a:t>
            </a:r>
          </a:p>
          <a:p>
            <a:pPr algn="ctr">
              <a:lnSpc>
                <a:spcPct val="95000"/>
              </a:lnSpc>
              <a:defRPr/>
            </a:pPr>
            <a:endParaRPr lang="en-US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+ first() </a:t>
            </a:r>
          </a:p>
          <a:p>
            <a:pPr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+ next()  </a:t>
            </a:r>
          </a:p>
          <a:p>
            <a:pPr>
              <a:lnSpc>
                <a:spcPct val="95000"/>
              </a:lnSpc>
              <a:defRPr/>
            </a:pPr>
            <a:r>
              <a:rPr lang="en-US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+ isDone()</a:t>
            </a:r>
          </a:p>
        </p:txBody>
      </p:sp>
      <p:sp>
        <p:nvSpPr>
          <p:cNvPr id="17" name="Bent Arrow 5">
            <a:extLst>
              <a:ext uri="{FF2B5EF4-FFF2-40B4-BE49-F238E27FC236}">
                <a16:creationId xmlns:a16="http://schemas.microsoft.com/office/drawing/2014/main" id="{D863A276-16E6-4308-B6A8-8D681140831D}"/>
              </a:ext>
            </a:extLst>
          </p:cNvPr>
          <p:cNvSpPr/>
          <p:nvPr/>
        </p:nvSpPr>
        <p:spPr>
          <a:xfrm rot="10800000">
            <a:off x="6018211" y="5411399"/>
            <a:ext cx="2572753" cy="954725"/>
          </a:xfrm>
          <a:prstGeom prst="bentArrow">
            <a:avLst>
              <a:gd name="adj1" fmla="val 11759"/>
              <a:gd name="adj2" fmla="val 16310"/>
              <a:gd name="adj3" fmla="val 25000"/>
              <a:gd name="adj4" fmla="val 45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>
              <a:solidFill>
                <a:schemeClr val="tx1"/>
              </a:solidFill>
            </a:endParaRPr>
          </a:p>
        </p:txBody>
      </p:sp>
      <p:sp>
        <p:nvSpPr>
          <p:cNvPr id="18" name="Up Arrow 72">
            <a:extLst>
              <a:ext uri="{FF2B5EF4-FFF2-40B4-BE49-F238E27FC236}">
                <a16:creationId xmlns:a16="http://schemas.microsoft.com/office/drawing/2014/main" id="{7BAA1D8D-965D-4847-A6EF-59D3127F66BB}"/>
              </a:ext>
            </a:extLst>
          </p:cNvPr>
          <p:cNvSpPr/>
          <p:nvPr/>
        </p:nvSpPr>
        <p:spPr>
          <a:xfrm rot="10800000">
            <a:off x="2375034" y="4283200"/>
            <a:ext cx="367806" cy="3564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43916714-74CD-4034-A0CF-511C9A22F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CF80-B7EE-4F1A-9D73-1677A160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Основен </a:t>
            </a:r>
            <a:r>
              <a:rPr lang="bg-BG" sz="3600" dirty="0"/>
              <a:t>интерфейс в</a:t>
            </a:r>
            <a:r>
              <a:rPr lang="en-US" sz="3600" dirty="0"/>
              <a:t> .NET, </a:t>
            </a:r>
            <a:r>
              <a:rPr lang="bg-BG" sz="3600" dirty="0"/>
              <a:t>позволяващ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просто обхождане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на колекция</a:t>
            </a:r>
            <a:endParaRPr lang="en-US" sz="3600" dirty="0"/>
          </a:p>
          <a:p>
            <a:r>
              <a:rPr lang="bg-BG" sz="3600" dirty="0"/>
              <a:t>Съдържа един-единствен метод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GetEnumerator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sz="3600" dirty="0"/>
              <a:t>, </a:t>
            </a:r>
            <a:r>
              <a:rPr lang="bg-BG" sz="3600" dirty="0"/>
              <a:t>който връща един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IEnumerator&lt;T&gt;</a:t>
            </a:r>
            <a:endParaRPr lang="en-US" sz="3600" dirty="0">
              <a:latin typeface="+mj-lt"/>
            </a:endParaRPr>
          </a:p>
          <a:p>
            <a:r>
              <a:rPr lang="bg-BG" sz="3600" dirty="0"/>
              <a:t>Клас, реализиращ </a:t>
            </a:r>
            <a:r>
              <a:rPr lang="en-US" sz="3600" dirty="0" err="1"/>
              <a:t>IEnumerable</a:t>
            </a:r>
            <a:r>
              <a:rPr lang="en-US" sz="3600" dirty="0"/>
              <a:t>&lt;T&gt; </a:t>
            </a:r>
            <a:r>
              <a:rPr lang="bg-BG" sz="3600" dirty="0"/>
              <a:t>може да бъде използван за обхождане с цикъла </a:t>
            </a:r>
            <a:r>
              <a:rPr lang="en-US" sz="3600" noProof="1">
                <a:solidFill>
                  <a:schemeClr val="tx2">
                    <a:lumMod val="75000"/>
                  </a:schemeClr>
                </a:solidFill>
              </a:rPr>
              <a:t>foreach</a:t>
            </a:r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F91823-4D66-41DE-BC0A-08BE76B2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IEnumerable&lt;T&gt;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817A491-3C7B-4059-AB3A-1B71754B7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IEnumerable&lt;T&gt; – </a:t>
            </a:r>
            <a:r>
              <a:rPr lang="ru-RU" noProof="1"/>
              <a:t>пример</a:t>
            </a:r>
            <a:endParaRPr lang="en-US" noProof="1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5979" y="1600200"/>
            <a:ext cx="11519255" cy="459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interface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IEnumerable&lt;T&gt;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: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IEnumerable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IEnumerator&lt;T&gt; GetEnumerator();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Non-generic version (compatible with the legacy .NET 1.1)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interface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IEnumerable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IEnumerator GetEnumerator();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45F17DD-3311-4239-82D9-B6E940E77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56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en-US" dirty="0"/>
              <a:t>IEnumerator&lt;T&gt;</a:t>
            </a:r>
            <a:endParaRPr lang="bg-BG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9844ED-CBD8-43FD-9545-800CB7B9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Предоставя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последователно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еднопосочно обхождане </a:t>
            </a:r>
            <a:r>
              <a:rPr lang="bg-BG" dirty="0"/>
              <a:t>на колекция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произволен тип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Методи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sz="3400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MoveNext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400" dirty="0">
                <a:latin typeface="+mj-lt"/>
              </a:rPr>
              <a:t>– </a:t>
            </a:r>
            <a:r>
              <a:rPr lang="bg-BG" sz="3400" dirty="0">
                <a:latin typeface="+mj-lt"/>
              </a:rPr>
              <a:t>премества </a:t>
            </a:r>
            <a:r>
              <a:rPr lang="bg-BG" sz="3400" dirty="0" err="1">
                <a:latin typeface="+mj-lt"/>
              </a:rPr>
              <a:t>итератора</a:t>
            </a:r>
            <a:r>
              <a:rPr lang="bg-BG" sz="3400" dirty="0">
                <a:latin typeface="+mj-lt"/>
              </a:rPr>
              <a:t> към следващия елемент в колекцията</a:t>
            </a:r>
            <a:r>
              <a:rPr lang="en-US" sz="3400" dirty="0"/>
              <a:t>. 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Reset() </a:t>
            </a:r>
            <a:r>
              <a:rPr lang="en-US" sz="3400" dirty="0"/>
              <a:t>– </a:t>
            </a:r>
            <a:r>
              <a:rPr lang="bg-BG" sz="3400" dirty="0"/>
              <a:t>връща </a:t>
            </a:r>
            <a:r>
              <a:rPr lang="bg-BG" sz="3400" dirty="0" err="1"/>
              <a:t>итератора</a:t>
            </a:r>
            <a:r>
              <a:rPr lang="bg-BG" sz="3400" dirty="0"/>
              <a:t> на началната му позиция</a:t>
            </a:r>
            <a:endParaRPr lang="en-US" sz="34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bg-BG" dirty="0"/>
              <a:t>Свойства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Current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/>
              <a:t>– </a:t>
            </a:r>
            <a:r>
              <a:rPr lang="bg-BG" sz="3400" dirty="0"/>
              <a:t>връща елемента от колекцията, който е на текущата позиция на </a:t>
            </a:r>
            <a:r>
              <a:rPr lang="bg-BG" sz="3400" dirty="0" err="1"/>
              <a:t>итератора</a:t>
            </a:r>
            <a:endParaRPr lang="en-US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A4EAE12-35CA-44C8-8417-81BFEFB91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80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IEnumerator&lt;T&gt; – </a:t>
            </a:r>
            <a:r>
              <a:rPr lang="ru-RU" noProof="1"/>
              <a:t>пример</a:t>
            </a:r>
            <a:endParaRPr lang="en-US" noProof="1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5612" y="1034268"/>
            <a:ext cx="10354730" cy="549073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interface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IEnumerator&lt;T&gt;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: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IEnumerator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bool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MoveNext()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void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Reset()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Current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 get; 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interface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IEnumerator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bool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MoveNext()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void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Reset()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object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Current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 get; 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E905F5-6914-4F29-904A-607C52BF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20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53569-321B-4DF5-8AAC-1EFA9BC05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Указва, че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методът</a:t>
            </a:r>
            <a:r>
              <a:rPr lang="bg-BG" sz="3600" dirty="0"/>
              <a:t>, в който се появява,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е </a:t>
            </a:r>
            <a:r>
              <a:rPr lang="bg-BG" sz="3600" dirty="0" err="1">
                <a:solidFill>
                  <a:schemeClr val="tx2">
                    <a:lumMod val="75000"/>
                  </a:schemeClr>
                </a:solidFill>
              </a:rPr>
              <a:t>итератор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600" dirty="0"/>
              <a:t>Опростява реализацията на </a:t>
            </a:r>
            <a:r>
              <a:rPr lang="en-US" sz="3600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IEnumerator&lt;T&gt;</a:t>
            </a:r>
            <a:endParaRPr lang="en-US" sz="3600" dirty="0"/>
          </a:p>
          <a:p>
            <a:r>
              <a:rPr lang="bg-BG" sz="3600" dirty="0"/>
              <a:t>Връща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един елемент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600" dirty="0"/>
              <a:t>за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всяко</a:t>
            </a:r>
            <a:r>
              <a:rPr lang="en-US" sz="3600" dirty="0"/>
              <a:t> </a:t>
            </a:r>
            <a:r>
              <a:rPr lang="bg-BG" sz="3600" dirty="0"/>
              <a:t>повторение на цикъла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DA6C12-80E0-4BCC-9376-187857D0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Return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28882F1-F890-44D8-B259-9B8AF9A2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459" y="3505200"/>
            <a:ext cx="10354730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readonly List&lt;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books;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IEnumerator&lt;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Book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GetEnumerator()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i = 0; i &lt; this.books.Count; i++)    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yield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this.books[i];    </a:t>
            </a:r>
          </a:p>
          <a:p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1A0738F-FAA0-46C3-B0D2-E53ED386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7188</TotalTime>
  <Words>1118</Words>
  <Application>Microsoft Office PowerPoint</Application>
  <PresentationFormat>Custom</PresentationFormat>
  <Paragraphs>201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Шаблони в проектирането (Design Patterns)</vt:lpstr>
      <vt:lpstr>Шаблон Iterator</vt:lpstr>
      <vt:lpstr>IEnumerable&lt;T&gt;</vt:lpstr>
      <vt:lpstr>IEnumerable&lt;T&gt; – пример</vt:lpstr>
      <vt:lpstr>IEnumerator&lt;T&gt;</vt:lpstr>
      <vt:lpstr>IEnumerator&lt;T&gt; – пример</vt:lpstr>
      <vt:lpstr>Yield Return</vt:lpstr>
      <vt:lpstr>Params</vt:lpstr>
      <vt:lpstr>Задача: итератор за библиотека</vt:lpstr>
      <vt:lpstr>Задача: итератор за библиотека (2)</vt:lpstr>
      <vt:lpstr>Решение: итератор за библиотека</vt:lpstr>
      <vt:lpstr>Решение: итератор за библиотека (2)</vt:lpstr>
      <vt:lpstr>Решение: итератор за библиотека (3)</vt:lpstr>
      <vt:lpstr>Обобщение</vt:lpstr>
      <vt:lpstr>Итератори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 and Abstraction in OOP</dc:title>
  <dc:subject>C# Basics Course</dc:subject>
  <dc:creator>Software University Foundation</dc:creator>
  <cp:keywords>Principles; Fundamental; Inheritance; Abstraction; OOP;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2019-12-17T09:17:33Z</dcterms:modified>
  <cp:category>programming;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