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8"/>
  </p:notesMasterIdLst>
  <p:handoutMasterIdLst>
    <p:handoutMasterId r:id="rId19"/>
  </p:handoutMasterIdLst>
  <p:sldIdLst>
    <p:sldId id="578" r:id="rId3"/>
    <p:sldId id="579" r:id="rId4"/>
    <p:sldId id="546" r:id="rId5"/>
    <p:sldId id="543" r:id="rId6"/>
    <p:sldId id="544" r:id="rId7"/>
    <p:sldId id="553" r:id="rId8"/>
    <p:sldId id="566" r:id="rId9"/>
    <p:sldId id="554" r:id="rId10"/>
    <p:sldId id="574" r:id="rId11"/>
    <p:sldId id="575" r:id="rId12"/>
    <p:sldId id="576" r:id="rId13"/>
    <p:sldId id="577" r:id="rId14"/>
    <p:sldId id="421" r:id="rId15"/>
    <p:sldId id="580" r:id="rId16"/>
    <p:sldId id="481" r:id="rId1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82230C9-BDCC-4B0C-8A71-FDD114473DC4}">
          <p14:sldIdLst>
            <p14:sldId id="578"/>
            <p14:sldId id="579"/>
          </p14:sldIdLst>
        </p14:section>
        <p14:section name="Comparators" id="{2C9194CA-A391-452E-88E7-6C64A725AD47}">
          <p14:sldIdLst>
            <p14:sldId id="546"/>
            <p14:sldId id="543"/>
            <p14:sldId id="544"/>
            <p14:sldId id="553"/>
            <p14:sldId id="566"/>
            <p14:sldId id="554"/>
            <p14:sldId id="574"/>
            <p14:sldId id="575"/>
            <p14:sldId id="576"/>
            <p14:sldId id="577"/>
            <p14:sldId id="421"/>
            <p14:sldId id="580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377E376-B6B9-4332-80DA-21415990338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827863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F3CDD876-690F-43E2-86F6-1812B212B7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914565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7A7BB09-5F2D-4028-8CDD-D63A8D397BB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459068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CompareTo</a:t>
            </a:r>
            <a:r>
              <a:rPr lang="en-US" dirty="0"/>
              <a:t>(T)</a:t>
            </a:r>
            <a:r>
              <a:rPr lang="en-US" baseline="0" dirty="0"/>
              <a:t> method returns:</a:t>
            </a:r>
          </a:p>
          <a:p>
            <a:pPr>
              <a:lnSpc>
                <a:spcPct val="110000"/>
              </a:lnSpc>
            </a:pPr>
            <a:r>
              <a:rPr lang="en-US" dirty="0"/>
              <a:t>Number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 0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/>
              <a:t>– if the passed object is bigger than </a:t>
            </a:r>
            <a:r>
              <a:rPr lang="en-US" b="1" dirty="0">
                <a:ln w="500">
                  <a:noFill/>
                </a:ln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this</a:t>
            </a:r>
            <a:r>
              <a:rPr lang="bg-BG" dirty="0"/>
              <a:t> </a:t>
            </a:r>
            <a:r>
              <a:rPr lang="en-US" dirty="0"/>
              <a:t>object</a:t>
            </a:r>
          </a:p>
          <a:p>
            <a:pPr>
              <a:lnSpc>
                <a:spcPct val="110000"/>
              </a:lnSpc>
            </a:pPr>
            <a:r>
              <a:rPr lang="en-US" dirty="0"/>
              <a:t>Number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0</a:t>
            </a:r>
            <a:r>
              <a:rPr lang="en-US" dirty="0"/>
              <a:t> – if the passed object is equal to </a:t>
            </a:r>
            <a:r>
              <a:rPr lang="en-US" b="1" dirty="0">
                <a:ln w="500">
                  <a:noFill/>
                </a:ln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this</a:t>
            </a:r>
            <a:r>
              <a:rPr lang="bg-BG" dirty="0"/>
              <a:t> </a:t>
            </a:r>
            <a:r>
              <a:rPr lang="en-US" dirty="0"/>
              <a:t>object</a:t>
            </a:r>
            <a:endParaRPr lang="bg-BG" dirty="0"/>
          </a:p>
          <a:p>
            <a:pPr>
              <a:lnSpc>
                <a:spcPct val="110000"/>
              </a:lnSpc>
            </a:pPr>
            <a:r>
              <a:rPr lang="en-US" dirty="0"/>
              <a:t>Number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 0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/>
              <a:t>– if the passed object is smaller than </a:t>
            </a:r>
            <a:r>
              <a:rPr lang="en-US" b="1" dirty="0">
                <a:ln w="500">
                  <a:noFill/>
                </a:ln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this</a:t>
            </a:r>
            <a:r>
              <a:rPr lang="bg-BG" dirty="0"/>
              <a:t> </a:t>
            </a:r>
            <a:r>
              <a:rPr lang="en-US" dirty="0"/>
              <a:t>object</a:t>
            </a:r>
            <a:endParaRPr lang="bg-BG" dirty="0"/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4F6EA-423E-42DF-9292-215E7D886C4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933E5127-0787-42EA-986C-B9F7520D4A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2578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97528CF-8138-4A25-BEE4-084E1CA8D9A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964188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D7B1263B-0BE1-49D5-A49A-5DD92D2410D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968032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6426B553-B545-4A84-B955-55BB7339FEE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509425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5AF875A4-22A5-4D8A-A6D3-4AD17A87DCB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971171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41CD0FD-0136-4663-B70D-A11D40C3B37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105152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17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3351212" y="762000"/>
            <a:ext cx="8215099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 err="1"/>
              <a:t>Компаратори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5399659" cy="2524722"/>
            <a:chOff x="745783" y="3624633"/>
            <a:chExt cx="5399659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5433388" y="3706052"/>
              <a:ext cx="712054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ООП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4BBDAEA3-C517-4BF7-946E-3786A59340FE}"/>
              </a:ext>
            </a:extLst>
          </p:cNvPr>
          <p:cNvSpPr/>
          <p:nvPr/>
        </p:nvSpPr>
        <p:spPr>
          <a:xfrm>
            <a:off x="6829114" y="3087153"/>
            <a:ext cx="4766622" cy="2996607"/>
          </a:xfrm>
          <a:prstGeom prst="rect">
            <a:avLst/>
          </a:prstGeom>
          <a:blipFill dpi="0" rotWithShape="1">
            <a:blip r:embed="rId7">
              <a:alphaModFix amt="80000"/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116582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46CECC-A3DC-43BB-A178-36CAF9B21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Сравнима книга</a:t>
            </a: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4303FF6-EABA-44A1-832F-6DCADCA81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56" y="1260369"/>
            <a:ext cx="11152456" cy="521989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Book :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IComparable&lt;Book&gt; 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int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CompareTo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(Book other)</a:t>
            </a:r>
          </a:p>
          <a:p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int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result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this.Year.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CompareTo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(other.Year);</a:t>
            </a:r>
          </a:p>
          <a:p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if (result == 0)</a:t>
            </a:r>
          </a:p>
          <a:p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{</a:t>
            </a:r>
          </a:p>
          <a:p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result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this.Title.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CompareTo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(other.Title);</a:t>
            </a:r>
          </a:p>
          <a:p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}</a:t>
            </a:r>
          </a:p>
          <a:p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return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result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9A4ED337-FF5B-4978-93C8-A9AC410EB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10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109A3-B872-4367-9467-7C7CD471F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Създайте клас</a:t>
            </a:r>
            <a:r>
              <a:rPr lang="en-US" noProof="1"/>
              <a:t> 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BookComparator</a:t>
            </a:r>
            <a:r>
              <a:rPr lang="bg-BG" noProof="1"/>
              <a:t>, който трябва да реализира интерфейса 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IComparer&lt;Book&gt;</a:t>
            </a:r>
            <a:endParaRPr lang="en-US" noProof="1"/>
          </a:p>
          <a:p>
            <a:r>
              <a:rPr lang="en-US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BookComparator</a:t>
            </a:r>
            <a:r>
              <a:rPr lang="en-US" dirty="0"/>
              <a:t> </a:t>
            </a:r>
            <a:r>
              <a:rPr lang="bg-BG" dirty="0"/>
              <a:t>трябва да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сравнява</a:t>
            </a:r>
            <a:r>
              <a:rPr lang="en-US" dirty="0"/>
              <a:t> </a:t>
            </a:r>
            <a:r>
              <a:rPr lang="bg-BG" dirty="0"/>
              <a:t>две книги по</a:t>
            </a:r>
            <a:r>
              <a:rPr lang="en-US" dirty="0"/>
              <a:t>:</a:t>
            </a:r>
          </a:p>
          <a:p>
            <a:pPr lvl="1"/>
            <a:r>
              <a:rPr lang="bg-BG" dirty="0"/>
              <a:t>Заглавието на книгата</a:t>
            </a:r>
            <a:r>
              <a:rPr lang="en-US" dirty="0"/>
              <a:t> –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 азбучен ред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/>
              <a:t>Година на публикуване на книгата</a:t>
            </a:r>
            <a:r>
              <a:rPr lang="en-US" dirty="0"/>
              <a:t> –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от най-нови към най-стари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bg-BG" dirty="0"/>
              <a:t>Променете вашия клас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Library</a:t>
            </a:r>
            <a:r>
              <a:rPr lang="en-US" dirty="0"/>
              <a:t> </a:t>
            </a:r>
            <a:r>
              <a:rPr lang="bg-BG" dirty="0"/>
              <a:t>още веднъж, така че да реализира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новото сортиране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5DB930-3F15-4D1C-B7D6-A202463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Сравняващият книги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CE0A0819-227A-4170-BFE7-1F8F129635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68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3B3FCB-1024-4C04-9C59-58494C4F8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Сравняващият книги</a:t>
            </a: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86FC3E8-7415-4EB8-9276-2BCFF71A1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56" y="994788"/>
            <a:ext cx="11152456" cy="569386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lass BookComparator :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IComparer&lt;Book&gt;</a:t>
            </a:r>
          </a:p>
          <a:p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int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Compare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Book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x,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Book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y)</a:t>
            </a:r>
          </a:p>
          <a:p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int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result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x.Title.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CompareTo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(y.Title);</a:t>
            </a:r>
          </a:p>
          <a:p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if (result == 0)</a:t>
            </a:r>
          </a:p>
          <a:p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{</a:t>
            </a:r>
          </a:p>
          <a:p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result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y.Year.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CompareTo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(x.Year);</a:t>
            </a:r>
          </a:p>
          <a:p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}</a:t>
            </a:r>
          </a:p>
          <a:p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return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result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en-US" sz="2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7E1126E-1F23-4A32-9D3B-A89FEACB4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65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2" y="1151121"/>
            <a:ext cx="11804821" cy="5570355"/>
          </a:xfrm>
        </p:spPr>
        <p:txBody>
          <a:bodyPr>
            <a:noAutofit/>
          </a:bodyPr>
          <a:lstStyle/>
          <a:p>
            <a:r>
              <a:rPr lang="bg-BG" b="1" dirty="0"/>
              <a:t>Интерфейсът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IComparable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&lt;T&gt; </a:t>
            </a:r>
            <a:r>
              <a:rPr lang="bg-BG" dirty="0"/>
              <a:t>казва</a:t>
            </a:r>
            <a:br>
              <a:rPr lang="bg-BG" dirty="0"/>
            </a:br>
            <a:r>
              <a:rPr lang="bg-BG" dirty="0"/>
              <a:t>„Аз съм нещо сравнимо“ и дава</a:t>
            </a:r>
            <a:br>
              <a:rPr lang="bg-BG" dirty="0"/>
            </a:br>
            <a:r>
              <a:rPr lang="bg-BG" dirty="0"/>
              <a:t>метод за сравняване на два обекта</a:t>
            </a:r>
          </a:p>
          <a:p>
            <a:r>
              <a:rPr lang="bg-BG" b="1" dirty="0"/>
              <a:t>Интерфейсът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IComparer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&lt;T&gt; </a:t>
            </a:r>
            <a:r>
              <a:rPr lang="bg-BG" dirty="0"/>
              <a:t>твърди</a:t>
            </a:r>
            <a:br>
              <a:rPr lang="bg-BG" dirty="0"/>
            </a:br>
            <a:r>
              <a:rPr lang="bg-BG" dirty="0"/>
              <a:t>„Аз мога да  сравнявам“ и предоставя </a:t>
            </a:r>
            <a:br>
              <a:rPr lang="bg-BG" dirty="0"/>
            </a:br>
            <a:r>
              <a:rPr lang="bg-BG" dirty="0"/>
              <a:t>начин за  промяна на реда на сортиране на колекция</a:t>
            </a:r>
            <a:br>
              <a:rPr lang="bg-BG" dirty="0"/>
            </a:b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Обобщение</a:t>
            </a:r>
            <a:endParaRPr lang="en-US" dirty="0"/>
          </a:p>
        </p:txBody>
      </p:sp>
      <p:pic>
        <p:nvPicPr>
          <p:cNvPr id="7" name="Picture 2" descr="C:\Users\Ivan\Desktop\elements_presentations\summary_pi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509" y="1314450"/>
            <a:ext cx="3559806" cy="264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357329B-4D20-44C5-8BE1-03684DD97D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64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err="1"/>
              <a:t>Компаратори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1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80A0FDDF-3727-4FBD-96F7-E6D8A95BA9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39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4212" y="2057400"/>
            <a:ext cx="3429001" cy="442144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g-BG" noProof="1"/>
              <a:t>Интерфейс</a:t>
            </a:r>
            <a:r>
              <a:rPr lang="bg-BG" noProof="1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IComparable&lt;T&gt;</a:t>
            </a:r>
            <a:endParaRPr lang="en-US" noProof="1"/>
          </a:p>
          <a:p>
            <a:pPr marL="514350" indent="-514350">
              <a:buFont typeface="+mj-lt"/>
              <a:buAutoNum type="arabicPeriod"/>
            </a:pPr>
            <a:r>
              <a:rPr lang="bg-BG" noProof="1"/>
              <a:t>Интерфейс 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IComparer&lt;T&gt;</a:t>
            </a:r>
            <a:endParaRPr lang="en-US" noProof="1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8E44CFC3-63C5-407F-B314-E374E09F1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90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IComparable&lt;T&gt;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B813D74-E5D6-4AD9-8A44-B5B9F048C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>
            <a:normAutofit/>
          </a:bodyPr>
          <a:lstStyle/>
          <a:p>
            <a:r>
              <a:rPr lang="bg-BG" sz="3600" dirty="0"/>
              <a:t>Да се чете като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bg-BG" sz="3600" dirty="0">
                <a:solidFill>
                  <a:schemeClr val="tx2">
                    <a:lumMod val="75000"/>
                  </a:schemeClr>
                </a:solidFill>
              </a:rPr>
              <a:t>Аз съм нещо сравнимо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”</a:t>
            </a:r>
          </a:p>
          <a:p>
            <a:r>
              <a:rPr lang="bg-BG" sz="3600" dirty="0"/>
              <a:t>Предоставя метод за</a:t>
            </a:r>
            <a:r>
              <a:rPr lang="en-US" sz="3600" dirty="0"/>
              <a:t> </a:t>
            </a:r>
            <a:r>
              <a:rPr lang="bg-BG" sz="3600" dirty="0">
                <a:solidFill>
                  <a:schemeClr val="tx2">
                    <a:lumMod val="75000"/>
                  </a:schemeClr>
                </a:solidFill>
              </a:rPr>
              <a:t>сравняване на два обекта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3600" dirty="0"/>
              <a:t>от дадения тип</a:t>
            </a:r>
            <a:r>
              <a:rPr lang="en-US" sz="3600" dirty="0"/>
              <a:t> – </a:t>
            </a:r>
            <a:r>
              <a:rPr lang="en-US" sz="3600" noProof="1">
                <a:solidFill>
                  <a:schemeClr val="tx2">
                    <a:lumMod val="75000"/>
                  </a:schemeClr>
                </a:solidFill>
              </a:rPr>
              <a:t>CompareTo()</a:t>
            </a:r>
          </a:p>
          <a:p>
            <a:r>
              <a:rPr lang="bg-BG" sz="3600" dirty="0"/>
              <a:t>Указва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3600" dirty="0">
                <a:solidFill>
                  <a:schemeClr val="tx2">
                    <a:lumMod val="75000"/>
                  </a:schemeClr>
                </a:solidFill>
              </a:rPr>
              <a:t>подразбиращия се ред на сортиране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3600" dirty="0"/>
              <a:t>за дадения тип обекти</a:t>
            </a:r>
            <a:endParaRPr lang="en-US" sz="3600" dirty="0"/>
          </a:p>
          <a:p>
            <a:r>
              <a:rPr lang="bg-BG" sz="3600" dirty="0">
                <a:solidFill>
                  <a:schemeClr val="tx2">
                    <a:lumMod val="75000"/>
                  </a:schemeClr>
                </a:solidFill>
              </a:rPr>
              <a:t>Засяга </a:t>
            </a:r>
            <a:r>
              <a:rPr lang="bg-BG" sz="3600" dirty="0"/>
              <a:t>оригиналния клас</a:t>
            </a:r>
            <a:endParaRPr lang="en-US" sz="3600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72162138-419E-457B-9F72-9472298A3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6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noProof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Резултат, връщан от метода </a:t>
            </a:r>
            <a:r>
              <a:rPr lang="en-US" noProof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CompareTo(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35" y="2685857"/>
            <a:ext cx="1917646" cy="1917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24" y="1528221"/>
            <a:ext cx="3167959" cy="31679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951" y="2195889"/>
            <a:ext cx="2407614" cy="24076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834" y="2201597"/>
            <a:ext cx="2422502" cy="24225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185" y="1419716"/>
            <a:ext cx="3100810" cy="31008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9300" y="5073280"/>
            <a:ext cx="1943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Consolas" panose="020B0609020204030204" pitchFamily="49" charset="0"/>
              </a:rPr>
              <a:t>&lt; 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65834" y="5073280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Consolas" panose="020B0609020204030204" pitchFamily="49" charset="0"/>
              </a:rPr>
              <a:t>= 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90012" y="5073280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Consolas" panose="020B0609020204030204" pitchFamily="49" charset="0"/>
              </a:rPr>
              <a:t>&gt; 0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473" y="2578165"/>
            <a:ext cx="1938242" cy="1938242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H="1">
            <a:off x="4235951" y="1419716"/>
            <a:ext cx="44914" cy="46692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075612" y="1419716"/>
            <a:ext cx="0" cy="46692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">
            <a:extLst>
              <a:ext uri="{FF2B5EF4-FFF2-40B4-BE49-F238E27FC236}">
                <a16:creationId xmlns:a16="http://schemas.microsoft.com/office/drawing/2014/main" id="{5BCB8DF5-326F-4079-8CE9-2D10516F1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4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IComparable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&lt;T&gt; – </a:t>
            </a:r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пример</a:t>
            </a:r>
            <a:endParaRPr lang="en-US" dirty="0"/>
          </a:p>
        </p:txBody>
      </p:sp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608012" y="867795"/>
            <a:ext cx="10572113" cy="587545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class Point :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IComparable&lt;Point&gt;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int X { get; set; }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int Y { get; set; }</a:t>
            </a:r>
          </a:p>
          <a:p>
            <a:pPr eaLnBrk="0" hangingPunct="0">
              <a:lnSpc>
                <a:spcPct val="95000"/>
              </a:lnSpc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int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CompareTo</a:t>
            </a: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(Point otherPoint)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if (this.X != otherPoint.X)        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return (this.X - otherPoint.X);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</a:t>
            </a:r>
          </a:p>
          <a:p>
            <a:pPr eaLnBrk="0" hangingPunct="0">
              <a:lnSpc>
                <a:spcPct val="95000"/>
              </a:lnSpc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if (this.Y != otherPoint.Y)        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return (this.Y - otherPoint);        </a:t>
            </a:r>
          </a:p>
          <a:p>
            <a:pPr eaLnBrk="0" hangingPunct="0">
              <a:lnSpc>
                <a:spcPct val="95000"/>
              </a:lnSpc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return 0;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bg-BG" sz="26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F2AC1A7E-858F-4BF5-8838-CD837FDF9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05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29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9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29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29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29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29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29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IComparable&lt;T&gt; – </a:t>
            </a:r>
            <a:r>
              <a:rPr lang="ru-RU"/>
              <a:t>пример 2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88815" y="2743200"/>
            <a:ext cx="11804695" cy="2286000"/>
            <a:chOff x="190415" y="3085450"/>
            <a:chExt cx="11804695" cy="1979757"/>
          </a:xfrm>
          <a:noFill/>
        </p:grpSpPr>
        <p:sp>
          <p:nvSpPr>
            <p:cNvPr id="23" name="Rectangle 22"/>
            <p:cNvSpPr/>
            <p:nvPr/>
          </p:nvSpPr>
          <p:spPr>
            <a:xfrm>
              <a:off x="190415" y="3085450"/>
              <a:ext cx="11804695" cy="1979757"/>
            </a:xfrm>
            <a:prstGeom prst="rect">
              <a:avLst/>
            </a:prstGeom>
            <a:grpFill/>
            <a:ln>
              <a:noFill/>
            </a:ln>
            <a:effectLst>
              <a:innerShdw blurRad="5080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03104" y="3239199"/>
              <a:ext cx="10349108" cy="60557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36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1029179" y="3073132"/>
            <a:ext cx="10349108" cy="699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99830" y="1606443"/>
            <a:ext cx="11152456" cy="430271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class Cat :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IComparable&lt;Cat&gt;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string Name { get; set; }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endParaRPr lang="en-US" sz="3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CompareTo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(Cat other)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return this.Name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.CompareTo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(other.Name);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bg-BG" sz="3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92074D0F-4E85-4AFB-BA49-4EDB8A20C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3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8A424-13D1-42D0-8765-7D75923BB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Да се чете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Аз сравнявам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”</a:t>
            </a:r>
          </a:p>
          <a:p>
            <a:r>
              <a:rPr lang="bg-BG" dirty="0"/>
              <a:t>Предоставя начин за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настройване</a:t>
            </a:r>
            <a:r>
              <a:rPr lang="en-US" dirty="0"/>
              <a:t> </a:t>
            </a:r>
            <a:r>
              <a:rPr lang="bg-BG" dirty="0"/>
              <a:t>на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реда на сортиране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на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колекция</a:t>
            </a:r>
          </a:p>
          <a:p>
            <a:r>
              <a:rPr lang="bg-BG" dirty="0"/>
              <a:t>Дефинира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метод</a:t>
            </a:r>
            <a:r>
              <a:rPr lang="bg-BG" dirty="0"/>
              <a:t>, който даденият тип реализира, за да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сравни два обекта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Не засяга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оригиналния клас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28D005-CEF6-4584-9F23-2AF2E97FD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IComparer&lt;T&gt;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04D73981-5977-4B0D-802C-F72A38A27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75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IComparer&lt;T&gt; – </a:t>
            </a:r>
            <a:r>
              <a:rPr lang="ru-RU"/>
              <a:t>пример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88815" y="2743200"/>
            <a:ext cx="11804695" cy="2286000"/>
            <a:chOff x="190415" y="3085450"/>
            <a:chExt cx="11804695" cy="1979757"/>
          </a:xfrm>
          <a:noFill/>
        </p:grpSpPr>
        <p:sp>
          <p:nvSpPr>
            <p:cNvPr id="23" name="Rectangle 22"/>
            <p:cNvSpPr/>
            <p:nvPr/>
          </p:nvSpPr>
          <p:spPr>
            <a:xfrm>
              <a:off x="190415" y="3085450"/>
              <a:ext cx="11804695" cy="1979757"/>
            </a:xfrm>
            <a:prstGeom prst="rect">
              <a:avLst/>
            </a:prstGeom>
            <a:grpFill/>
            <a:ln>
              <a:noFill/>
            </a:ln>
            <a:effectLst>
              <a:innerShdw blurRad="5080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03104" y="3239199"/>
              <a:ext cx="10349108" cy="60557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36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1029179" y="3073132"/>
            <a:ext cx="10349108" cy="699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04556" y="1260369"/>
            <a:ext cx="11152456" cy="336707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class CatComparer :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IComparer&lt;Cat&gt;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Compare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(Cat x, Cat y)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return x.Name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.CompareTo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(y.Name);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504556" y="5029200"/>
            <a:ext cx="11152456" cy="91101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IComparer&lt;Cat&gt; comparer = new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CatComparer();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SortedSet&lt;Cat&gt; catsByName = new SortedSet(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comparer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  <a:endParaRPr lang="bg-BG" sz="2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59DCFC27-CC93-4DF2-A288-D1A05D9050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14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3A771F-EF81-480E-B9E2-1AEDD83FA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bg-BG" dirty="0"/>
              <a:t>Реализирайте интерфейса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IComparable&lt;Book&gt; </a:t>
            </a:r>
            <a:r>
              <a:rPr lang="bg-BG" dirty="0"/>
              <a:t>за съществуващия клас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Book</a:t>
            </a:r>
            <a:r>
              <a:rPr lang="en-US" dirty="0"/>
              <a:t>. </a:t>
            </a:r>
            <a:endParaRPr lang="bg-BG" dirty="0"/>
          </a:p>
          <a:p>
            <a:pPr lvl="1"/>
            <a:r>
              <a:rPr lang="bg-BG" dirty="0"/>
              <a:t>Първо ги сортирайте по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нарастващ хронологичен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ред</a:t>
            </a:r>
            <a:r>
              <a:rPr lang="en-US" dirty="0"/>
              <a:t> (</a:t>
            </a:r>
            <a:r>
              <a:rPr lang="bg-BG" dirty="0"/>
              <a:t>по година</a:t>
            </a:r>
            <a:r>
              <a:rPr lang="en-US" dirty="0"/>
              <a:t>)</a:t>
            </a:r>
          </a:p>
          <a:p>
            <a:pPr lvl="1"/>
            <a:r>
              <a:rPr lang="bg-BG" dirty="0"/>
              <a:t>Ако две книги са в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една година</a:t>
            </a:r>
            <a:r>
              <a:rPr lang="en-US" dirty="0"/>
              <a:t>, </a:t>
            </a:r>
            <a:r>
              <a:rPr lang="bg-BG" dirty="0"/>
              <a:t>сортирайте ги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 азбучен ред</a:t>
            </a:r>
          </a:p>
          <a:p>
            <a:r>
              <a:rPr lang="bg-BG" dirty="0"/>
              <a:t>Предефинирайте метода 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ToString() </a:t>
            </a:r>
            <a:r>
              <a:rPr lang="bg-BG" noProof="1">
                <a:latin typeface="Consolas" panose="020B0609020204030204" pitchFamily="49" charset="0"/>
              </a:rPr>
              <a:t>за вашия клас </a:t>
            </a:r>
            <a:r>
              <a:rPr lang="en-US" dirty="0"/>
              <a:t>Book class</a:t>
            </a:r>
            <a:r>
              <a:rPr lang="bg-BG" dirty="0"/>
              <a:t>, така че да връща низ във формат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{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title</a:t>
            </a:r>
            <a:r>
              <a:rPr lang="en-US" dirty="0">
                <a:latin typeface="Consolas" panose="020B0609020204030204" pitchFamily="49" charset="0"/>
              </a:rPr>
              <a:t>} - {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year</a:t>
            </a: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r>
              <a:rPr lang="bg-BG" dirty="0"/>
              <a:t>Променете вашия клас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Library</a:t>
            </a:r>
            <a:r>
              <a:rPr lang="bg-BG" dirty="0"/>
              <a:t>, така че да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съхранява книгите</a:t>
            </a:r>
            <a:r>
              <a:rPr lang="en-US" dirty="0"/>
              <a:t> </a:t>
            </a:r>
            <a:r>
              <a:rPr lang="bg-BG" dirty="0"/>
              <a:t>в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правилната</a:t>
            </a:r>
            <a:r>
              <a:rPr lang="en-US" dirty="0"/>
              <a:t> </a:t>
            </a:r>
            <a:r>
              <a:rPr lang="bg-BG" dirty="0"/>
              <a:t>подредба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9AC700-771B-4178-80DE-3582F8DFE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Сравнима книга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D7C5B4FB-CC5E-4C4E-AC5A-CF1402F5A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9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7188</TotalTime>
  <Words>999</Words>
  <Application>Microsoft Office PowerPoint</Application>
  <PresentationFormat>Custom</PresentationFormat>
  <Paragraphs>148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IComparable&lt;T&gt;</vt:lpstr>
      <vt:lpstr>Резултат, връщан от метода CompareTo(T)</vt:lpstr>
      <vt:lpstr>IComparable&lt;T&gt; – пример</vt:lpstr>
      <vt:lpstr>IComparable&lt;T&gt; – пример 2</vt:lpstr>
      <vt:lpstr>IComparer&lt;T&gt;</vt:lpstr>
      <vt:lpstr>IComparer&lt;T&gt; – пример</vt:lpstr>
      <vt:lpstr>Задача: Сравнима книга</vt:lpstr>
      <vt:lpstr>Решение: Сравнима книга</vt:lpstr>
      <vt:lpstr>Задача: Сравняващият книги</vt:lpstr>
      <vt:lpstr>Решение: Сравняващият книги</vt:lpstr>
      <vt:lpstr>Обобщение</vt:lpstr>
      <vt:lpstr>Компаратори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Inheritance and Abstraction in OOP</dc:title>
  <dc:subject>C# Basics Course</dc:subject>
  <dc:creator>Software University Foundation</dc:creator>
  <cp:keywords>Principles; Fundamental; Inheritance; Abstraction; OOP; programming; course; SoftUni; Software University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2019-12-17T09:18:01Z</dcterms:modified>
  <cp:category>programming;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