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8"/>
  </p:notesMasterIdLst>
  <p:handoutMasterIdLst>
    <p:handoutMasterId r:id="rId19"/>
  </p:handoutMasterIdLst>
  <p:sldIdLst>
    <p:sldId id="394" r:id="rId3"/>
    <p:sldId id="571" r:id="rId4"/>
    <p:sldId id="595" r:id="rId5"/>
    <p:sldId id="596" r:id="rId6"/>
    <p:sldId id="597" r:id="rId7"/>
    <p:sldId id="598" r:id="rId8"/>
    <p:sldId id="599" r:id="rId9"/>
    <p:sldId id="600" r:id="rId10"/>
    <p:sldId id="601" r:id="rId11"/>
    <p:sldId id="602" r:id="rId12"/>
    <p:sldId id="603" r:id="rId13"/>
    <p:sldId id="604" r:id="rId14"/>
    <p:sldId id="605" r:id="rId15"/>
    <p:sldId id="594" r:id="rId16"/>
    <p:sldId id="481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BDBE1E69-C0F8-46E7-9BD9-E98C9B436E5D}">
          <p14:sldIdLst>
            <p14:sldId id="394"/>
            <p14:sldId id="571"/>
          </p14:sldIdLst>
        </p14:section>
        <p14:section name="Ламбда функции и LINQ" id="{952EBCDE-246C-48F3-888B-8C8DCC2899BD}">
          <p14:sldIdLst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</p14:sldIdLst>
        </p14:section>
        <p14:section name="Conclusion" id="{CFCD9609-C185-4246-9E84-B0E534BAA91E}">
          <p14:sldIdLst>
            <p14:sldId id="605"/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150060CD-3B84-4E32-AC79-1D00C7022E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1537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19259BB-E6DD-4789-8051-D4C7091D0D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0802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F590CA7-CFF2-4FCA-9AAD-59D4054ED8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177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6638979-DE60-473D-9B77-5A07BC1D8E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04156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9341FBC-4BAF-4A61-8F38-AF5568CED7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7684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judge.softuni.bg/Contests/Practice/Index/174#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judge.softuni.bg/Contests/Practice/Index/174#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judge.softuni.bg/Contests/Practice/Index/174#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judge.softuni.bg/Contests/Practice/Index/174#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760412" y="457200"/>
            <a:ext cx="108058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Ламбда</a:t>
            </a:r>
            <a:r>
              <a:rPr lang="en-US" dirty="0"/>
              <a:t> </a:t>
            </a:r>
            <a:r>
              <a:rPr lang="bg-BG" dirty="0"/>
              <a:t>функции и </a:t>
            </a:r>
            <a:r>
              <a:rPr lang="en-US" dirty="0"/>
              <a:t>LINQ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505200"/>
            <a:ext cx="5857303" cy="2644155"/>
            <a:chOff x="745783" y="3505200"/>
            <a:chExt cx="5857303" cy="2644155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18455" y="3505200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891032" y="3586619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2" name="Text Placeholder 5"/>
          <p:cNvSpPr>
            <a:spLocks noGrp="1"/>
          </p:cNvSpPr>
          <p:nvPr>
            <p:ph type="body" idx="1"/>
          </p:nvPr>
        </p:nvSpPr>
        <p:spPr>
          <a:xfrm>
            <a:off x="745783" y="1678741"/>
            <a:ext cx="10963369" cy="1365365"/>
          </a:xfrm>
        </p:spPr>
        <p:txBody>
          <a:bodyPr/>
          <a:lstStyle/>
          <a:p>
            <a:pPr lvl="0"/>
            <a:r>
              <a:rPr lang="en-US" dirty="0"/>
              <a:t>LINQ </a:t>
            </a:r>
            <a:r>
              <a:rPr lang="bg-BG" dirty="0"/>
              <a:t>в</a:t>
            </a:r>
            <a:r>
              <a:rPr lang="en-US" dirty="0"/>
              <a:t> </a:t>
            </a:r>
            <a:r>
              <a:rPr lang="bg-BG" dirty="0"/>
              <a:t>действие</a:t>
            </a:r>
            <a:r>
              <a:rPr lang="en-US" dirty="0"/>
              <a:t>:</a:t>
            </a:r>
            <a:r>
              <a:rPr lang="bg-BG" dirty="0" err="1"/>
              <a:t>филтиране</a:t>
            </a:r>
            <a:r>
              <a:rPr lang="en-US" dirty="0"/>
              <a:t>,</a:t>
            </a:r>
            <a:br>
              <a:rPr lang="bg-BG" dirty="0"/>
            </a:br>
            <a:r>
              <a:rPr lang="bg-BG" dirty="0" err="1"/>
              <a:t>мапинг</a:t>
            </a:r>
            <a:r>
              <a:rPr lang="en-US" dirty="0"/>
              <a:t>, </a:t>
            </a:r>
            <a:r>
              <a:rPr lang="bg-BG" dirty="0"/>
              <a:t>подреждане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1121167">
            <a:off x="7853595" y="5015884"/>
            <a:ext cx="27427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>
                <a:ln w="7620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LINQ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04558">
            <a:off x="7511962" y="3871288"/>
            <a:ext cx="1036640" cy="10366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835991">
            <a:off x="9106378" y="4125064"/>
            <a:ext cx="20554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90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f(x) </a:t>
            </a:r>
            <a:r>
              <a:rPr lang="en-US" sz="3200" b="1" dirty="0">
                <a:ln w="190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sym typeface="Wingdings" panose="05000000000000000000" pitchFamily="2" charset="2"/>
              </a:rPr>
              <a:t> y</a:t>
            </a:r>
            <a:endParaRPr lang="en-US" sz="3200" b="1" dirty="0">
              <a:ln w="19050">
                <a:solidFill>
                  <a:schemeClr val="accent5">
                    <a:lumMod val="20000"/>
                    <a:lumOff val="8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35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Вземане / пропускане на елементи от колекция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Използвайте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Take()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Skip()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1724" y="1981200"/>
            <a:ext cx="10882200" cy="186895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var nums = new List&lt;int&gt;() { 10, 20, 30, 40, 50, 60}</a:t>
            </a:r>
          </a:p>
          <a:p>
            <a:r>
              <a:rPr lang="en-US" noProof="1"/>
              <a:t>  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Take</a:t>
            </a:r>
            <a:r>
              <a:rPr lang="en-US" noProof="1"/>
              <a:t>(3)</a:t>
            </a:r>
          </a:p>
          <a:p>
            <a:r>
              <a:rPr lang="en-US" noProof="1"/>
              <a:t>  .ToArray(); </a:t>
            </a:r>
          </a:p>
          <a:p>
            <a:r>
              <a:rPr lang="en-US" noProof="1">
                <a:solidFill>
                  <a:srgbClr val="BAB398"/>
                </a:solidFill>
              </a:rPr>
              <a:t>// nums = [10, 20, 30]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1724" y="4267200"/>
            <a:ext cx="10882200" cy="186895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var nums = new List&lt;int&gt;() { 10, 20, 30, 40, 50, 60}</a:t>
            </a:r>
          </a:p>
          <a:p>
            <a:r>
              <a:rPr lang="en-US" noProof="1"/>
              <a:t>  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Skip</a:t>
            </a:r>
            <a:r>
              <a:rPr lang="en-US" noProof="1"/>
              <a:t>(3).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Take</a:t>
            </a:r>
            <a:r>
              <a:rPr lang="en-US" noProof="1"/>
              <a:t>(2)</a:t>
            </a:r>
          </a:p>
          <a:p>
            <a:r>
              <a:rPr lang="en-US" noProof="1"/>
              <a:t>  .ToArray(); </a:t>
            </a:r>
          </a:p>
          <a:p>
            <a:r>
              <a:rPr lang="en-US" noProof="1">
                <a:solidFill>
                  <a:srgbClr val="BAB398"/>
                </a:solidFill>
              </a:rPr>
              <a:t>// nums = [40, 30]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52D68FF-19AB-4B4F-B750-170B7F8C6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Задача: Трите най-големи числа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Въведете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списък от реални числа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извдете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-те най-големи от тях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65412" y="2522048"/>
            <a:ext cx="3554104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10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30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15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50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5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81516" y="2522047"/>
            <a:ext cx="1981200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50 30 20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0412" y="6172200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your solution here: </a:t>
            </a:r>
            <a:r>
              <a:rPr lang="en-US" dirty="0">
                <a:hlinkClick r:id="rId2"/>
              </a:rPr>
              <a:t>https://judge.softuni.bg/Contests/Practice/Index/174#3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6385564" y="2625473"/>
            <a:ext cx="48340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763068" y="3703744"/>
            <a:ext cx="1447800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20 30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008372" y="3703743"/>
            <a:ext cx="1322696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30 20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6385564" y="3791396"/>
            <a:ext cx="48340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65412" y="4853894"/>
            <a:ext cx="3554104" cy="55630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0 -5 -1 -3 -2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981516" y="4853893"/>
            <a:ext cx="1981200" cy="55630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0 -1 -2</a:t>
            </a:r>
          </a:p>
        </p:txBody>
      </p:sp>
      <p:sp>
        <p:nvSpPr>
          <p:cNvPr id="14" name="Right Arrow 15"/>
          <p:cNvSpPr/>
          <p:nvPr/>
        </p:nvSpPr>
        <p:spPr>
          <a:xfrm>
            <a:off x="6385564" y="4957319"/>
            <a:ext cx="48340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0AB625CE-AE90-4F39-9890-E29F4A92E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88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Трите най-големи числа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0412" y="6172200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your solution here: </a:t>
            </a:r>
            <a:r>
              <a:rPr lang="en-US" dirty="0">
                <a:hlinkClick r:id="rId2"/>
              </a:rPr>
              <a:t>https://judge.softuni.bg/Contests/Practice/Index/174#3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65293" y="1320586"/>
            <a:ext cx="10668000" cy="4411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800" noProof="1"/>
              <a:t>List&lt;int&gt; nums = Console.ReadLine().Split()</a:t>
            </a:r>
          </a:p>
          <a:p>
            <a:pPr>
              <a:lnSpc>
                <a:spcPct val="110000"/>
              </a:lnSpc>
            </a:pPr>
            <a:r>
              <a:rPr lang="en-US" sz="2800" noProof="1"/>
              <a:t>  .</a:t>
            </a:r>
            <a:r>
              <a:rPr lang="en-US" sz="2800" noProof="1">
                <a:solidFill>
                  <a:schemeClr val="tx2">
                    <a:lumMod val="75000"/>
                  </a:schemeClr>
                </a:solidFill>
              </a:rPr>
              <a:t>Select(int.Parse)</a:t>
            </a:r>
          </a:p>
          <a:p>
            <a:pPr>
              <a:lnSpc>
                <a:spcPct val="110000"/>
              </a:lnSpc>
            </a:pPr>
            <a:r>
              <a:rPr lang="en-US" sz="2800" noProof="1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800" noProof="1"/>
              <a:t>.</a:t>
            </a:r>
            <a:r>
              <a:rPr lang="en-US" sz="2800" noProof="1">
                <a:solidFill>
                  <a:schemeClr val="tx2">
                    <a:lumMod val="75000"/>
                  </a:schemeClr>
                </a:solidFill>
              </a:rPr>
              <a:t>ToList</a:t>
            </a:r>
            <a:r>
              <a:rPr lang="en-US" sz="2800" noProof="1"/>
              <a:t>();</a:t>
            </a:r>
          </a:p>
          <a:p>
            <a:pPr>
              <a:lnSpc>
                <a:spcPct val="110000"/>
              </a:lnSpc>
            </a:pPr>
            <a:endParaRPr lang="en-US" sz="2800" noProof="1"/>
          </a:p>
          <a:p>
            <a:pPr>
              <a:lnSpc>
                <a:spcPct val="110000"/>
              </a:lnSpc>
            </a:pPr>
            <a:r>
              <a:rPr lang="en-US" sz="2800" noProof="1"/>
              <a:t>var sortedNums = nums.</a:t>
            </a:r>
            <a:r>
              <a:rPr lang="en-US" sz="2800" noProof="1">
                <a:solidFill>
                  <a:schemeClr val="tx2">
                    <a:lumMod val="75000"/>
                  </a:schemeClr>
                </a:solidFill>
              </a:rPr>
              <a:t>OrderByDescending(x =&gt; x)</a:t>
            </a:r>
            <a:r>
              <a:rPr lang="en-US" sz="2800" noProof="1"/>
              <a:t>;</a:t>
            </a:r>
          </a:p>
          <a:p>
            <a:pPr>
              <a:lnSpc>
                <a:spcPct val="110000"/>
              </a:lnSpc>
            </a:pPr>
            <a:endParaRPr lang="en-US" sz="2800" noProof="1"/>
          </a:p>
          <a:p>
            <a:pPr>
              <a:lnSpc>
                <a:spcPct val="110000"/>
              </a:lnSpc>
            </a:pPr>
            <a:r>
              <a:rPr lang="en-US" sz="2800" noProof="1"/>
              <a:t>var largest3Nums = sortedNums.</a:t>
            </a:r>
            <a:r>
              <a:rPr lang="en-US" sz="2800" noProof="1">
                <a:solidFill>
                  <a:schemeClr val="tx2">
                    <a:lumMod val="75000"/>
                  </a:schemeClr>
                </a:solidFill>
              </a:rPr>
              <a:t>Take(3)</a:t>
            </a:r>
            <a:r>
              <a:rPr lang="en-US" sz="2800" noProof="1"/>
              <a:t>;</a:t>
            </a:r>
          </a:p>
          <a:p>
            <a:pPr>
              <a:lnSpc>
                <a:spcPct val="110000"/>
              </a:lnSpc>
            </a:pPr>
            <a:endParaRPr lang="en-US" sz="2800" noProof="1"/>
          </a:p>
          <a:p>
            <a:pPr>
              <a:lnSpc>
                <a:spcPct val="110000"/>
              </a:lnSpc>
            </a:pPr>
            <a:r>
              <a:rPr lang="en-US" sz="2800" noProof="1"/>
              <a:t>Console.WriteLine(string.Join(" ", largest3Nums));</a:t>
            </a:r>
            <a:endParaRPr lang="en-US" sz="2800" noProof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18C83D54-7D5E-4577-88C0-D7DE4B6CB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8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Какво научихме?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6212" y="2971800"/>
            <a:ext cx="2576259" cy="33219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LINQ</a:t>
            </a:r>
            <a:r>
              <a:rPr lang="bg-BG" dirty="0"/>
              <a:t> е библиотека, която ни помага при обработката на колекции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Можем да:</a:t>
            </a:r>
          </a:p>
          <a:p>
            <a:pPr marL="761946" lvl="1" indent="-457200">
              <a:lnSpc>
                <a:spcPct val="100000"/>
              </a:lnSpc>
              <a:spcBef>
                <a:spcPts val="500"/>
              </a:spcBef>
            </a:pPr>
            <a:r>
              <a:rPr lang="bg-BG" dirty="0"/>
              <a:t>Въвеждаме на колекция на един ред</a:t>
            </a:r>
          </a:p>
          <a:p>
            <a:pPr marL="761946" lvl="1" indent="-457200">
              <a:lnSpc>
                <a:spcPct val="100000"/>
              </a:lnSpc>
              <a:spcBef>
                <a:spcPts val="500"/>
              </a:spcBef>
            </a:pPr>
            <a:r>
              <a:rPr lang="bg-BG" dirty="0"/>
              <a:t>Преобразуване на колекция</a:t>
            </a:r>
          </a:p>
          <a:p>
            <a:pPr marL="761946" lvl="1" indent="-457200">
              <a:lnSpc>
                <a:spcPct val="100000"/>
              </a:lnSpc>
              <a:spcBef>
                <a:spcPts val="500"/>
              </a:spcBef>
            </a:pPr>
            <a:r>
              <a:rPr lang="bg-BG" dirty="0"/>
              <a:t>Подреждаме (сортираме) на колекция</a:t>
            </a:r>
          </a:p>
          <a:p>
            <a:pPr marL="761946" lvl="1" indent="-457200">
              <a:lnSpc>
                <a:spcPct val="100000"/>
              </a:lnSpc>
              <a:spcBef>
                <a:spcPts val="500"/>
              </a:spcBef>
            </a:pPr>
            <a:r>
              <a:rPr lang="bg-BG" dirty="0"/>
              <a:t>Вземаме / пропускаме на елементи</a:t>
            </a:r>
            <a:br>
              <a:rPr lang="bg-BG" dirty="0"/>
            </a:br>
            <a:r>
              <a:rPr lang="bg-BG" dirty="0"/>
              <a:t>от колекция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E04E2BA-9780-4E7E-8612-4EA05BA28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Ламбда</a:t>
            </a:r>
            <a:r>
              <a:rPr lang="en-US" dirty="0"/>
              <a:t> </a:t>
            </a:r>
            <a:r>
              <a:rPr lang="bg-BG" dirty="0"/>
              <a:t>функции и </a:t>
            </a:r>
            <a:r>
              <a:rPr lang="en-US" dirty="0"/>
              <a:t>LINQ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63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6201B882-8E07-4536-B33B-96AD1621B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8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9738" y="2258375"/>
            <a:ext cx="3117274" cy="401949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Работа с множества с помощта на </a:t>
            </a:r>
            <a:r>
              <a:rPr lang="en-US" dirty="0"/>
              <a:t>LINQ</a:t>
            </a:r>
            <a:endParaRPr lang="bg-BG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Въвеждане на колекция на един ред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Преобразуване на колекция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Подреждане (сортиране) на колекция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Вземане / пропускане на елементи</a:t>
            </a:r>
            <a:br>
              <a:rPr lang="bg-BG" dirty="0"/>
            </a:br>
            <a:r>
              <a:rPr lang="bg-BG" dirty="0"/>
              <a:t>от колекция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737F7FF-DB3D-4E6F-BFB7-F409CEEC4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0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74921"/>
            <a:ext cx="11804822" cy="564655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Min()</a:t>
            </a:r>
            <a:r>
              <a:rPr lang="en-US" dirty="0"/>
              <a:t> – </a:t>
            </a:r>
            <a:r>
              <a:rPr lang="bg-BG" dirty="0"/>
              <a:t>намира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най-малкия</a:t>
            </a:r>
            <a:r>
              <a:rPr lang="en-US" dirty="0"/>
              <a:t> </a:t>
            </a:r>
            <a:r>
              <a:rPr lang="bg-BG" dirty="0"/>
              <a:t>елемент  в колекция</a:t>
            </a:r>
            <a:endParaRPr lang="en-US" dirty="0"/>
          </a:p>
          <a:p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Max()</a:t>
            </a:r>
            <a:r>
              <a:rPr lang="en-US" dirty="0"/>
              <a:t> – </a:t>
            </a:r>
            <a:r>
              <a:rPr lang="bg-BG" dirty="0"/>
              <a:t>намира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най-големия</a:t>
            </a:r>
            <a:r>
              <a:rPr lang="en-US" dirty="0"/>
              <a:t> </a:t>
            </a:r>
            <a:r>
              <a:rPr lang="bg-BG" dirty="0"/>
              <a:t>елемент  в колекция</a:t>
            </a:r>
            <a:endParaRPr lang="en-US" dirty="0"/>
          </a:p>
          <a:p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Sum()</a:t>
            </a:r>
            <a:r>
              <a:rPr lang="en-US" dirty="0"/>
              <a:t> – </a:t>
            </a:r>
            <a:r>
              <a:rPr lang="bg-BG" dirty="0"/>
              <a:t>намира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сбора</a:t>
            </a:r>
            <a:r>
              <a:rPr lang="bg-BG" dirty="0"/>
              <a:t> на всички елементи в клекцията</a:t>
            </a:r>
            <a:endParaRPr lang="en-US" dirty="0"/>
          </a:p>
          <a:p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Average()</a:t>
            </a:r>
            <a:r>
              <a:rPr lang="en-US" dirty="0"/>
              <a:t> – </a:t>
            </a:r>
            <a:r>
              <a:rPr lang="bg-BG" dirty="0"/>
              <a:t>намира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средната</a:t>
            </a:r>
            <a:r>
              <a:rPr lang="bg-BG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стойност</a:t>
            </a:r>
            <a:r>
              <a:rPr lang="bg-BG" dirty="0"/>
              <a:t> на всички елементи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Работа с множества с помощта на </a:t>
            </a:r>
            <a:r>
              <a:rPr lang="en-US" dirty="0"/>
              <a:t>LINQ</a:t>
            </a:r>
            <a:endParaRPr lang="bg-B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1812" y="1752600"/>
            <a:ext cx="10882200" cy="5762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new List&lt;int&gt;()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{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1,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2,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3,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4,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-1,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-5,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0,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50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}.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Min</a:t>
            </a:r>
            <a:r>
              <a:rPr lang="en-US" noProof="1"/>
              <a:t>() </a:t>
            </a:r>
            <a:r>
              <a:rPr lang="en-US" noProof="1">
                <a:sym typeface="Wingdings" panose="05000000000000000000" pitchFamily="2" charset="2"/>
              </a:rPr>
              <a:t> </a:t>
            </a:r>
            <a:r>
              <a:rPr lang="en-US" noProof="1"/>
              <a:t>-5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1812" y="3162300"/>
            <a:ext cx="10882200" cy="63784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new int[]</a:t>
            </a:r>
            <a:r>
              <a:rPr lang="en-US" sz="3200" noProof="1">
                <a:latin typeface="+mn-lt"/>
              </a:rPr>
              <a:t> </a:t>
            </a:r>
            <a:r>
              <a:rPr lang="en-US" noProof="1"/>
              <a:t>{</a:t>
            </a:r>
            <a:r>
              <a:rPr lang="en-US" sz="3200" noProof="1">
                <a:latin typeface="+mn-lt"/>
              </a:rPr>
              <a:t> </a:t>
            </a:r>
            <a:r>
              <a:rPr lang="en-US" noProof="1"/>
              <a:t>1,</a:t>
            </a:r>
            <a:r>
              <a:rPr lang="en-US" sz="3200" noProof="1">
                <a:latin typeface="+mn-lt"/>
              </a:rPr>
              <a:t> </a:t>
            </a:r>
            <a:r>
              <a:rPr lang="en-US" noProof="1"/>
              <a:t>2,</a:t>
            </a:r>
            <a:r>
              <a:rPr lang="en-US" sz="3200" noProof="1">
                <a:latin typeface="+mn-lt"/>
              </a:rPr>
              <a:t> </a:t>
            </a:r>
            <a:r>
              <a:rPr lang="en-US" noProof="1"/>
              <a:t>3,</a:t>
            </a:r>
            <a:r>
              <a:rPr lang="en-US" sz="3200" noProof="1">
                <a:latin typeface="+mn-lt"/>
              </a:rPr>
              <a:t> </a:t>
            </a:r>
            <a:r>
              <a:rPr lang="en-US" noProof="1"/>
              <a:t>40,</a:t>
            </a:r>
            <a:r>
              <a:rPr lang="en-US" sz="3200" noProof="1">
                <a:latin typeface="+mn-lt"/>
              </a:rPr>
              <a:t> </a:t>
            </a:r>
            <a:r>
              <a:rPr lang="en-US" noProof="1"/>
              <a:t>-1,</a:t>
            </a:r>
            <a:r>
              <a:rPr lang="en-US" sz="3200" noProof="1">
                <a:latin typeface="+mn-lt"/>
              </a:rPr>
              <a:t> </a:t>
            </a:r>
            <a:r>
              <a:rPr lang="en-US" noProof="1"/>
              <a:t>-5,</a:t>
            </a:r>
            <a:r>
              <a:rPr lang="en-US" sz="3200" noProof="1">
                <a:latin typeface="+mn-lt"/>
              </a:rPr>
              <a:t> </a:t>
            </a:r>
            <a:r>
              <a:rPr lang="en-US" noProof="1"/>
              <a:t>0,</a:t>
            </a:r>
            <a:r>
              <a:rPr lang="en-US" sz="3200" noProof="1">
                <a:latin typeface="+mn-lt"/>
              </a:rPr>
              <a:t> </a:t>
            </a:r>
            <a:r>
              <a:rPr lang="en-US" noProof="1"/>
              <a:t>5</a:t>
            </a:r>
            <a:r>
              <a:rPr lang="en-US" sz="3200" noProof="1">
                <a:latin typeface="+mn-lt"/>
              </a:rPr>
              <a:t> </a:t>
            </a:r>
            <a:r>
              <a:rPr lang="en-US" noProof="1"/>
              <a:t>}.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Max</a:t>
            </a:r>
            <a:r>
              <a:rPr lang="en-US" noProof="1"/>
              <a:t>() </a:t>
            </a:r>
            <a:r>
              <a:rPr lang="en-US" noProof="1">
                <a:sym typeface="Wingdings" panose="05000000000000000000" pitchFamily="2" charset="2"/>
              </a:rPr>
              <a:t> </a:t>
            </a:r>
            <a:r>
              <a:rPr lang="en-US" noProof="1"/>
              <a:t>40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1812" y="4572000"/>
            <a:ext cx="10882200" cy="5762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new long[]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{1,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2,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3,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4,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-1,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-5,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0,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50}.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Sum</a:t>
            </a:r>
            <a:r>
              <a:rPr lang="en-US" noProof="1"/>
              <a:t>() </a:t>
            </a:r>
            <a:r>
              <a:rPr lang="en-US" noProof="1">
                <a:sym typeface="Wingdings" panose="05000000000000000000" pitchFamily="2" charset="2"/>
              </a:rPr>
              <a:t></a:t>
            </a:r>
            <a:r>
              <a:rPr lang="en-US" noProof="1"/>
              <a:t> 54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1812" y="5918299"/>
            <a:ext cx="10882200" cy="5762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new int[]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{1,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2,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3,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4,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-1,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-5,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0,</a:t>
            </a:r>
            <a:r>
              <a:rPr lang="en-US" noProof="1">
                <a:latin typeface="+mn-lt"/>
              </a:rPr>
              <a:t> </a:t>
            </a:r>
            <a:r>
              <a:rPr lang="en-US" noProof="1"/>
              <a:t>50}.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Average</a:t>
            </a:r>
            <a:r>
              <a:rPr lang="en-US" noProof="1"/>
              <a:t>() </a:t>
            </a:r>
            <a:r>
              <a:rPr lang="en-US" noProof="1">
                <a:sym typeface="Wingdings" panose="05000000000000000000" pitchFamily="2" charset="2"/>
              </a:rPr>
              <a:t> </a:t>
            </a:r>
            <a:r>
              <a:rPr lang="en-US" noProof="1"/>
              <a:t>6.75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A46E2D21-CF9A-4E91-872E-815FE7B09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3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371600"/>
            <a:ext cx="11804822" cy="5349876"/>
          </a:xfrm>
        </p:spPr>
        <p:txBody>
          <a:bodyPr/>
          <a:lstStyle/>
          <a:p>
            <a:r>
              <a:rPr lang="bg-BG" dirty="0"/>
              <a:t>Напишете програма, която въвежда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/>
              <a:t> </a:t>
            </a:r>
            <a:r>
              <a:rPr lang="bg-BG" dirty="0"/>
              <a:t>цели числа и извежда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сбора</a:t>
            </a:r>
            <a:r>
              <a:rPr lang="en-US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минимума</a:t>
            </a:r>
            <a:r>
              <a:rPr lang="en-US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максимума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средното им аритметично</a:t>
            </a:r>
            <a:r>
              <a:rPr lang="bg-BG" dirty="0"/>
              <a:t>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108420"/>
            <a:ext cx="11804822" cy="1110780"/>
          </a:xfrm>
        </p:spPr>
        <p:txBody>
          <a:bodyPr>
            <a:noAutofit/>
          </a:bodyPr>
          <a:lstStyle/>
          <a:p>
            <a:r>
              <a:rPr lang="bg-BG" sz="3900" dirty="0"/>
              <a:t>Задача</a:t>
            </a:r>
            <a:r>
              <a:rPr lang="en-US" sz="3900" dirty="0"/>
              <a:t>: </a:t>
            </a:r>
            <a:r>
              <a:rPr lang="bg-BG" sz="3900" dirty="0"/>
              <a:t>Сбор, Минимум, Максимум и Средно аритмтично</a:t>
            </a:r>
            <a:endParaRPr lang="en-US" sz="3900" dirty="0"/>
          </a:p>
        </p:txBody>
      </p:sp>
      <p:sp>
        <p:nvSpPr>
          <p:cNvPr id="7" name="TextBox 6"/>
          <p:cNvSpPr txBox="1"/>
          <p:nvPr/>
        </p:nvSpPr>
        <p:spPr>
          <a:xfrm>
            <a:off x="760412" y="6096000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your solution here: </a:t>
            </a:r>
            <a:r>
              <a:rPr lang="en-US" dirty="0">
                <a:hlinkClick r:id="rId2"/>
              </a:rPr>
              <a:t>https://judge.softuni.bg/Contests/Practice/Index/174#2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2812" y="2730836"/>
            <a:ext cx="838200" cy="306036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12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-5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37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8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937419" y="4107130"/>
            <a:ext cx="381000" cy="307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446587" y="2730835"/>
            <a:ext cx="3080417" cy="30603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Sum = 72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Min = -5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Max = 37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Average = 14.4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399212" y="2730836"/>
            <a:ext cx="838200" cy="306036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50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25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40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423820" y="4107130"/>
            <a:ext cx="381000" cy="307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932988" y="2730836"/>
            <a:ext cx="3266824" cy="306036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Sum = 135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Min = 20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Max = 50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Average = 33.75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86BED056-088C-4646-9022-D7DA9925D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2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108420"/>
            <a:ext cx="11804822" cy="1110780"/>
          </a:xfrm>
        </p:spPr>
        <p:txBody>
          <a:bodyPr>
            <a:noAutofit/>
          </a:bodyPr>
          <a:lstStyle/>
          <a:p>
            <a:r>
              <a:rPr lang="bg-BG" sz="3900" dirty="0"/>
              <a:t>Решение</a:t>
            </a:r>
            <a:r>
              <a:rPr lang="en-US" sz="3900" dirty="0"/>
              <a:t>: </a:t>
            </a:r>
            <a:r>
              <a:rPr lang="bg-BG" sz="3900" dirty="0"/>
              <a:t>Сбор, Минимум, Максимум и Средно аритмтично</a:t>
            </a:r>
            <a:endParaRPr lang="en-US" sz="39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79464" y="1450742"/>
            <a:ext cx="10572748" cy="438695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using System.Linq;</a:t>
            </a:r>
          </a:p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</a:t>
            </a:r>
          </a:p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int.Parse(Console.ReadLine());</a:t>
            </a:r>
          </a:p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int[]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nums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int[n]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n; i++)</a:t>
            </a:r>
          </a:p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nums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[i] = int.Parse(Console.ReadLine());</a:t>
            </a:r>
          </a:p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Console.WriteLine("Sum = {0}", nums.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Sum()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Console.WriteLine("Min = {0}", nums.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Min()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TODO: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print also 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max</a:t>
            </a:r>
            <a:r>
              <a:rPr lang="bg-BG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and 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average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values</a:t>
            </a:r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5041260" y="1151121"/>
            <a:ext cx="6920552" cy="1134879"/>
          </a:xfrm>
          <a:prstGeom prst="wedgeRoundRectCallout">
            <a:avLst>
              <a:gd name="adj1" fmla="val -57714"/>
              <a:gd name="adj2" fmla="val 583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използвайте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System.Linq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да ползвате 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LINQ 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.Max()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.Sum()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412" y="6096000"/>
            <a:ext cx="1059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your solution here: </a:t>
            </a:r>
            <a:r>
              <a:rPr lang="en-US" dirty="0">
                <a:hlinkClick r:id="rId2"/>
              </a:rPr>
              <a:t>https://judge.softuni.bg/Contests/Practice/Index/174#2</a:t>
            </a:r>
            <a:endParaRPr lang="en-US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4D56A3F-4C01-4026-A10B-68F35614F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3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Въвеждане на колекция на един ред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Изпозвайте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Select()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bg-BG" dirty="0"/>
              <a:t>за въвеждане на колекция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1724" y="1941045"/>
            <a:ext cx="10882200" cy="186895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var nums = Console.ReadLine()</a:t>
            </a:r>
          </a:p>
          <a:p>
            <a:r>
              <a:rPr lang="en-US" noProof="1"/>
              <a:t>    .Split()</a:t>
            </a:r>
          </a:p>
          <a:p>
            <a:r>
              <a:rPr lang="en-US" noProof="1"/>
              <a:t>    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Select</a:t>
            </a:r>
            <a:r>
              <a:rPr lang="en-US" noProof="1"/>
              <a:t>(number =&gt; double.Parse(number));</a:t>
            </a:r>
          </a:p>
          <a:p>
            <a:r>
              <a:rPr lang="en-US" noProof="1">
                <a:solidFill>
                  <a:srgbClr val="ADA485"/>
                </a:solidFill>
              </a:rPr>
              <a:t>//  .Select(double.Parse); </a:t>
            </a:r>
            <a:r>
              <a:rPr lang="en-US" noProof="1">
                <a:solidFill>
                  <a:srgbClr val="ADA485"/>
                </a:solidFill>
                <a:latin typeface="+mn-lt"/>
              </a:rPr>
              <a:t>// </a:t>
            </a:r>
            <a:r>
              <a:rPr lang="bg-BG" noProof="1">
                <a:solidFill>
                  <a:srgbClr val="ADA485"/>
                </a:solidFill>
                <a:latin typeface="+mn-lt"/>
              </a:rPr>
              <a:t>къса версия</a:t>
            </a:r>
            <a:endParaRPr lang="en-US" noProof="1">
              <a:solidFill>
                <a:srgbClr val="ADA485"/>
              </a:solidFill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1724" y="4114800"/>
            <a:ext cx="10882200" cy="229984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var nums = Console.ReadLine()</a:t>
            </a:r>
          </a:p>
          <a:p>
            <a:r>
              <a:rPr lang="en-US" noProof="1"/>
              <a:t>    .Split()</a:t>
            </a:r>
          </a:p>
          <a:p>
            <a:r>
              <a:rPr lang="en-US" noProof="1"/>
              <a:t>    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Select</a:t>
            </a:r>
            <a:r>
              <a:rPr lang="en-US" noProof="1"/>
              <a:t>(int.Parse);</a:t>
            </a:r>
          </a:p>
          <a:p>
            <a:r>
              <a:rPr lang="en-US" noProof="1">
                <a:solidFill>
                  <a:srgbClr val="ADA485"/>
                </a:solidFill>
              </a:rPr>
              <a:t>//  .Select(number =&gt; int.Parse(number)); </a:t>
            </a:r>
            <a:r>
              <a:rPr lang="en-US" noProof="1">
                <a:solidFill>
                  <a:srgbClr val="ADA485"/>
                </a:solidFill>
                <a:latin typeface="+mn-lt"/>
              </a:rPr>
              <a:t>// </a:t>
            </a:r>
            <a:r>
              <a:rPr lang="bg-BG" noProof="1">
                <a:solidFill>
                  <a:srgbClr val="ADA485"/>
                </a:solidFill>
                <a:latin typeface="+mn-lt"/>
              </a:rPr>
              <a:t>дълга версия</a:t>
            </a:r>
            <a:endParaRPr lang="en-US" noProof="1">
              <a:solidFill>
                <a:srgbClr val="ADA485"/>
              </a:solidFill>
              <a:latin typeface="+mn-lt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8F77A883-506A-4335-88E1-0FEFDD775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Преобразуване на колекция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990600"/>
            <a:ext cx="11804822" cy="5570355"/>
          </a:xfrm>
        </p:spPr>
        <p:txBody>
          <a:bodyPr/>
          <a:lstStyle/>
          <a:p>
            <a:r>
              <a:rPr lang="bg-BG" dirty="0"/>
              <a:t>Използвайте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ToArray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ToList()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bg-BG" dirty="0"/>
              <a:t>за преобразуване на колекция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7236" y="2294652"/>
            <a:ext cx="10671176" cy="211517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3200" noProof="1"/>
              <a:t>int[] nums = Console.ReadLine()</a:t>
            </a:r>
          </a:p>
          <a:p>
            <a:r>
              <a:rPr lang="en-US" sz="3200" noProof="1"/>
              <a:t>  .Split()</a:t>
            </a:r>
          </a:p>
          <a:p>
            <a:r>
              <a:rPr lang="en-US" sz="3200" noProof="1"/>
              <a:t>  .Select(number =&gt; int.Parse(number))</a:t>
            </a:r>
          </a:p>
          <a:p>
            <a:r>
              <a:rPr lang="en-US" sz="3200" noProof="1"/>
              <a:t>  .</a:t>
            </a:r>
            <a:r>
              <a:rPr lang="en-US" sz="3200" noProof="1">
                <a:solidFill>
                  <a:schemeClr val="tx2">
                    <a:lumMod val="75000"/>
                  </a:schemeClr>
                </a:solidFill>
              </a:rPr>
              <a:t>ToArray</a:t>
            </a:r>
            <a:r>
              <a:rPr lang="en-US" sz="3200" noProof="1"/>
              <a:t>();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7236" y="4508064"/>
            <a:ext cx="10671176" cy="211517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3200" noProof="1"/>
              <a:t>List&lt;double&gt; nums = Console.ReadLine()</a:t>
            </a:r>
          </a:p>
          <a:p>
            <a:r>
              <a:rPr lang="en-US" sz="3200" noProof="1"/>
              <a:t>  .Split()</a:t>
            </a:r>
          </a:p>
          <a:p>
            <a:r>
              <a:rPr lang="en-US" sz="3200" noProof="1"/>
              <a:t>  .Select(double.Parse)</a:t>
            </a:r>
          </a:p>
          <a:p>
            <a:r>
              <a:rPr lang="en-US" sz="3200" noProof="1"/>
              <a:t>  .</a:t>
            </a:r>
            <a:r>
              <a:rPr lang="en-US" sz="3200" noProof="1">
                <a:solidFill>
                  <a:schemeClr val="tx2">
                    <a:lumMod val="75000"/>
                  </a:schemeClr>
                </a:solidFill>
              </a:rPr>
              <a:t>ToList</a:t>
            </a:r>
            <a:r>
              <a:rPr lang="en-US" sz="3200" noProof="1"/>
              <a:t>();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97E4CB9E-77CE-4D47-A0C3-1362DD7A2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5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Подреждане (сортиране) на колекция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13797"/>
            <a:ext cx="11804822" cy="5570355"/>
          </a:xfrm>
        </p:spPr>
        <p:txBody>
          <a:bodyPr/>
          <a:lstStyle/>
          <a:p>
            <a:r>
              <a:rPr lang="bg-BG" dirty="0"/>
              <a:t>Използвайте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OrderBy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bg-BG" dirty="0"/>
              <a:t>за сортиране на колекция</a:t>
            </a:r>
            <a:r>
              <a:rPr lang="en-US" dirty="0"/>
              <a:t>:</a:t>
            </a:r>
            <a:endParaRPr lang="bg-BG" dirty="0"/>
          </a:p>
          <a:p>
            <a:endParaRPr lang="bg-BG" dirty="0"/>
          </a:p>
          <a:p>
            <a:endParaRPr lang="bg-BG" dirty="0"/>
          </a:p>
          <a:p>
            <a:pPr marL="0" indent="0">
              <a:buNone/>
            </a:pPr>
            <a:endParaRPr lang="bg-BG" dirty="0"/>
          </a:p>
          <a:p>
            <a:r>
              <a:rPr lang="bg-BG" dirty="0"/>
              <a:t>Използвайте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OrderByDescending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bg-BG" dirty="0"/>
              <a:t>за сортиране на колекция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1724" y="1941045"/>
            <a:ext cx="10882200" cy="186895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List&lt;int&gt; nums = { 1, 5, 2, 4, 3 };</a:t>
            </a:r>
          </a:p>
          <a:p>
            <a:r>
              <a:rPr lang="en-US" noProof="1"/>
              <a:t>nums = nums</a:t>
            </a:r>
          </a:p>
          <a:p>
            <a:r>
              <a:rPr lang="en-US" noProof="1"/>
              <a:t>  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OrderBy</a:t>
            </a:r>
            <a:r>
              <a:rPr lang="en-US" noProof="1"/>
              <a:t>(num =&gt; num)</a:t>
            </a:r>
          </a:p>
          <a:p>
            <a:r>
              <a:rPr lang="en-US" noProof="1"/>
              <a:t>  .ToList();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1724" y="5086934"/>
            <a:ext cx="10882200" cy="143806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noProof="1"/>
              <a:t>List&lt;int&gt; nums = { 1, 5, 2, 4, 3 };</a:t>
            </a:r>
          </a:p>
          <a:p>
            <a:r>
              <a:rPr lang="en-US" noProof="1"/>
              <a:t>nums = nums.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OrderByDescending</a:t>
            </a:r>
            <a:r>
              <a:rPr lang="en-US" noProof="1"/>
              <a:t>(num =&gt; num).ToList();</a:t>
            </a:r>
          </a:p>
          <a:p>
            <a:r>
              <a:rPr lang="en-US" noProof="1"/>
              <a:t>Console.WriteLine(String.Join(", ", nums));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2619DAD-B918-47C6-99D9-E53BABB20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9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Сортиране на колекция по повече критерии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Използвайте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ThenBy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bg-BG" dirty="0"/>
              <a:t>за сортиране по повече критерии</a:t>
            </a:r>
            <a:r>
              <a:rPr lang="en-US" dirty="0"/>
              <a:t>:</a:t>
            </a:r>
            <a:endParaRPr lang="bg-BG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1724" y="2133600"/>
            <a:ext cx="10882200" cy="31169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noProof="1"/>
              <a:t>Dictionary&lt;int, string&gt; products = </a:t>
            </a:r>
          </a:p>
          <a:p>
            <a:pPr>
              <a:lnSpc>
                <a:spcPct val="110000"/>
              </a:lnSpc>
            </a:pPr>
            <a:r>
              <a:rPr lang="en-US" noProof="1"/>
              <a:t>  new Dictionary&lt;int, string&gt;();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noProof="1"/>
              <a:t>Dictionary&lt;int, string&gt; sortedDict = products</a:t>
            </a:r>
          </a:p>
          <a:p>
            <a:pPr>
              <a:lnSpc>
                <a:spcPct val="110000"/>
              </a:lnSpc>
            </a:pPr>
            <a:r>
              <a:rPr lang="en-US" noProof="1"/>
              <a:t>  .OrderBy(pair =&gt; pair.Value)</a:t>
            </a:r>
          </a:p>
          <a:p>
            <a:pPr>
              <a:lnSpc>
                <a:spcPct val="110000"/>
              </a:lnSpc>
            </a:pPr>
            <a:r>
              <a:rPr lang="en-US" noProof="1"/>
              <a:t>  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ThenBy</a:t>
            </a:r>
            <a:r>
              <a:rPr lang="en-US" noProof="1"/>
              <a:t>(pair =&gt; pair.Key)</a:t>
            </a:r>
          </a:p>
          <a:p>
            <a:pPr>
              <a:lnSpc>
                <a:spcPct val="110000"/>
              </a:lnSpc>
            </a:pPr>
            <a:r>
              <a:rPr lang="en-US" noProof="1"/>
              <a:t>  .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ToDictionary</a:t>
            </a:r>
            <a:r>
              <a:rPr lang="en-US" noProof="1"/>
              <a:t>(pair =&gt; pair.Key, pair =&gt; pair.Value);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2907EAB-6377-4849-AB4B-9DD64B285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5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7196</TotalTime>
  <Words>1250</Words>
  <Application>Microsoft Office PowerPoint</Application>
  <PresentationFormat>Custom</PresentationFormat>
  <Paragraphs>180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Работа с множества с помощта на LINQ</vt:lpstr>
      <vt:lpstr>Задача: Сбор, Минимум, Максимум и Средно аритмтично</vt:lpstr>
      <vt:lpstr>Решение: Сбор, Минимум, Максимум и Средно аритмтично</vt:lpstr>
      <vt:lpstr>Въвеждане на колекция на един ред</vt:lpstr>
      <vt:lpstr>Преобразуване на колекция</vt:lpstr>
      <vt:lpstr>Подреждане (сортиране) на колекция</vt:lpstr>
      <vt:lpstr>Сортиране на колекция по повече критерии</vt:lpstr>
      <vt:lpstr>Вземане / пропускане на елементи от колекция</vt:lpstr>
      <vt:lpstr>Задача: Трите най-големи числа</vt:lpstr>
      <vt:lpstr>Решение: Трите най-големи числа</vt:lpstr>
      <vt:lpstr>Какво научихме?</vt:lpstr>
      <vt:lpstr>Ламбда функции и LINQ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300</cp:revision>
  <dcterms:created xsi:type="dcterms:W3CDTF">2014-01-02T17:00:34Z</dcterms:created>
  <dcterms:modified xsi:type="dcterms:W3CDTF">2019-12-17T09:26:06Z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