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8"/>
  </p:notesMasterIdLst>
  <p:handoutMasterIdLst>
    <p:handoutMasterId r:id="rId19"/>
  </p:handoutMasterIdLst>
  <p:sldIdLst>
    <p:sldId id="519" r:id="rId3"/>
    <p:sldId id="520" r:id="rId4"/>
    <p:sldId id="495" r:id="rId5"/>
    <p:sldId id="496" r:id="rId6"/>
    <p:sldId id="497" r:id="rId7"/>
    <p:sldId id="498" r:id="rId8"/>
    <p:sldId id="499" r:id="rId9"/>
    <p:sldId id="501" r:id="rId10"/>
    <p:sldId id="525" r:id="rId11"/>
    <p:sldId id="508" r:id="rId12"/>
    <p:sldId id="509" r:id="rId13"/>
    <p:sldId id="518" r:id="rId14"/>
    <p:sldId id="510" r:id="rId15"/>
    <p:sldId id="523" r:id="rId16"/>
    <p:sldId id="4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75BAA4A-B572-4C69-9013-4E59B2355A7F}">
          <p14:sldIdLst>
            <p14:sldId id="519"/>
            <p14:sldId id="520"/>
          </p14:sldIdLst>
        </p14:section>
        <p14:section name="Throwing Exceptions" id="{26D0EE23-16CE-4613-8AF5-9FFB32ED5315}">
          <p14:sldIdLst>
            <p14:sldId id="495"/>
            <p14:sldId id="496"/>
            <p14:sldId id="497"/>
            <p14:sldId id="498"/>
            <p14:sldId id="499"/>
            <p14:sldId id="501"/>
            <p14:sldId id="525"/>
            <p14:sldId id="508"/>
            <p14:sldId id="509"/>
          </p14:sldIdLst>
        </p14:section>
        <p14:section name="Custom Exceptons" id="{E6F0EB29-D189-4BE8-8BDD-2259986C71FF}">
          <p14:sldIdLst>
            <p14:sldId id="518"/>
          </p14:sldIdLst>
        </p14:section>
        <p14:section name="Conclusion" id="{D30F53E8-C52B-40DC-90C1-C5EA79AF5702}">
          <p14:sldIdLst>
            <p14:sldId id="510"/>
            <p14:sldId id="523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C194769-1955-483D-A3F7-F13DEF79FB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37279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7E06B25-9556-41F0-B408-8A6DA8BAE2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89327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8755031-D58D-491E-A67F-0610B31960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0468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8AFCF-28C4-49D0-B044-E430F0C2F2EB}" type="slidenum">
              <a:rPr lang="en-US"/>
              <a:pPr/>
              <a:t>3</a:t>
            </a:fld>
            <a:r>
              <a:rPr lang="en-US" dirty="0"/>
              <a:t>##</a:t>
            </a:r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22B74180-7498-4E21-9E4E-8A0BA260B6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0718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4314D-9142-443D-9050-C21ABEC42780}" type="slidenum">
              <a:rPr lang="en-US"/>
              <a:pPr/>
              <a:t>5</a:t>
            </a:fld>
            <a:r>
              <a:rPr lang="en-US" dirty="0"/>
              <a:t>##</a:t>
            </a:r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043BE80-50D5-44F1-94ED-33F827F522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57840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24B3F-307C-46D2-B2A1-9A0C3BF3E426}" type="slidenum">
              <a:rPr lang="en-US"/>
              <a:pPr/>
              <a:t>6</a:t>
            </a:fld>
            <a:r>
              <a:rPr lang="en-US" dirty="0"/>
              <a:t>##</a:t>
            </a:r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5B459011-742D-4F91-9F6A-9C3A20F7FC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149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49E57-0798-442F-9EDF-19F617E03DDC}" type="slidenum">
              <a:rPr lang="en-US"/>
              <a:pPr/>
              <a:t>7</a:t>
            </a:fld>
            <a:r>
              <a:rPr lang="en-US" dirty="0"/>
              <a:t>##</a:t>
            </a: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53CD9DA4-A29C-469D-A217-ABEA9F81D6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008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D92AE-254A-448F-B235-F9EFA2042F54}" type="slidenum">
              <a:rPr lang="en-US"/>
              <a:pPr/>
              <a:t>9</a:t>
            </a:fld>
            <a:r>
              <a:rPr lang="en-US" dirty="0"/>
              <a:t>##</a:t>
            </a:r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F7DD45ED-C78B-482A-9FED-2EC6B90DC1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3649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0BA62-3ACE-41F1-A92A-05FBE87679B7}" type="slidenum">
              <a:rPr lang="en-US"/>
              <a:pPr/>
              <a:t>11</a:t>
            </a:fld>
            <a:r>
              <a:rPr lang="en-US" dirty="0"/>
              <a:t>##</a:t>
            </a:r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2AE33B7C-CD76-4A27-AA4E-7E00541FF3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3651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F319D15-96D6-44D8-B0CB-279DF7B636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6806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122612" y="762000"/>
            <a:ext cx="84436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Хвърляне на изключения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399659" cy="2524722"/>
            <a:chOff x="745783" y="3624633"/>
            <a:chExt cx="5399659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433388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3" name="Picture 2" descr="C:\Documents\Courses\OOP\OOP Images\VOTWo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18" y="2652295"/>
            <a:ext cx="3948293" cy="34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5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Когато генерирате изключение, винаги подавайте на конструктора достатъчно </a:t>
            </a:r>
            <a:r>
              <a:rPr lang="bg-BG" dirty="0" err="1"/>
              <a:t>говорящо</a:t>
            </a:r>
            <a:r>
              <a:rPr lang="bg-BG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пояснително съобщение</a:t>
            </a:r>
          </a:p>
          <a:p>
            <a:pPr>
              <a:lnSpc>
                <a:spcPct val="100000"/>
              </a:lnSpc>
            </a:pPr>
            <a:r>
              <a:rPr lang="bg-BG" dirty="0"/>
              <a:t>Когато хвърляте изключение, винаги подавайте добро описание на проблема, който го е предизвикал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Съобщението на изключението трябва да обяснява какво е породило проблема и как той може да бъде решен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Добро</a:t>
            </a:r>
            <a:r>
              <a:rPr lang="en-US" dirty="0"/>
              <a:t>: „</a:t>
            </a:r>
            <a:r>
              <a:rPr lang="bg-BG" i="1" dirty="0"/>
              <a:t>Размерът трябва  да е число в диапазона</a:t>
            </a:r>
            <a:r>
              <a:rPr lang="en-US" i="1" dirty="0"/>
              <a:t> [1…15]</a:t>
            </a:r>
            <a:r>
              <a:rPr lang="en-US" dirty="0"/>
              <a:t>"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Добро</a:t>
            </a:r>
            <a:r>
              <a:rPr lang="en-US" dirty="0"/>
              <a:t>: „</a:t>
            </a:r>
            <a:r>
              <a:rPr lang="bg-BG" i="1" dirty="0"/>
              <a:t>Невалидно състояние. Извикайте първо </a:t>
            </a:r>
            <a:r>
              <a:rPr lang="en-US" i="1" dirty="0"/>
              <a:t>Initialize()</a:t>
            </a:r>
            <a:r>
              <a:rPr lang="en-US" dirty="0"/>
              <a:t>"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Лошо</a:t>
            </a:r>
            <a:r>
              <a:rPr lang="en-US" dirty="0"/>
              <a:t>: „</a:t>
            </a:r>
            <a:r>
              <a:rPr lang="bg-BG" i="1" dirty="0"/>
              <a:t>Неочакван проблем</a:t>
            </a:r>
            <a:r>
              <a:rPr lang="en-US" dirty="0"/>
              <a:t>"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Лошо</a:t>
            </a:r>
            <a:r>
              <a:rPr lang="en-US" dirty="0"/>
              <a:t>: „</a:t>
            </a:r>
            <a:r>
              <a:rPr lang="bg-BG" i="1" dirty="0"/>
              <a:t>Невалиден аргумент</a:t>
            </a:r>
            <a:r>
              <a:rPr lang="en-US" dirty="0"/>
              <a:t>"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bg-BG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Препоръки при работа с изключения</a:t>
            </a:r>
            <a:r>
              <a:rPr lang="en-US" dirty="0"/>
              <a:t>(2)</a:t>
            </a:r>
          </a:p>
        </p:txBody>
      </p:sp>
      <p:pic>
        <p:nvPicPr>
          <p:cNvPr id="13" name="Picture 2" descr="accept, accord, check, correct, green, ok, success, ye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830" y="4133315"/>
            <a:ext cx="1230782" cy="9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ancel, close, cross, delete, exit, no, remov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830" y="5437778"/>
            <a:ext cx="1230782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E2F965B-267F-48C3-8AEE-A6D144D07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1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dirty="0"/>
              <a:t>Изключенията може да намалят производителността на приложението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Затова ги хвърляйте само в ситуации, които са наистина необичайни и трябва да бъдат обработени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Не хвърляйте изключения при нормалната работа на програма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CLR </a:t>
            </a:r>
            <a:r>
              <a:rPr lang="bg-BG" dirty="0"/>
              <a:t>може да хвърли </a:t>
            </a:r>
            <a:r>
              <a:rPr lang="bg-BG"/>
              <a:t>изключения по </a:t>
            </a:r>
            <a:r>
              <a:rPr lang="bg-BG" dirty="0"/>
              <a:t>всяко време, няма как да бъде предвидено това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bg-BG" dirty="0"/>
              <a:t>Например</a:t>
            </a:r>
            <a:r>
              <a:rPr lang="en-US" dirty="0"/>
              <a:t>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System.OutOfMemoryException</a:t>
            </a: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Препоръки при работа с изключения</a:t>
            </a:r>
            <a:r>
              <a:rPr lang="en-US" dirty="0"/>
              <a:t>(3)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9BEA06C-7895-4B1F-965E-F2B538B67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519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Потребителските изключения наследяват някой от класовете изключения </a:t>
            </a:r>
            <a:r>
              <a:rPr lang="en-US" dirty="0"/>
              <a:t>(</a:t>
            </a:r>
            <a:r>
              <a:rPr lang="bg-BG" dirty="0"/>
              <a:t>най-често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System.Exception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bg-BG" dirty="0"/>
              <a:t>Те се хвърлят като всяко друго изключение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потребителски изключения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9160" y="2514600"/>
            <a:ext cx="10706100" cy="256993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TankException : Exception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TankException(string msg)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: base(msg)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1036" y="5867400"/>
            <a:ext cx="10706100" cy="44627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TankException("Not enough fuel to travel");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4463B44-7C9D-4A50-9275-8DBA2A820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2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Изключенията се хвърлят </a:t>
            </a:r>
            <a:r>
              <a:rPr lang="en-US" dirty="0"/>
              <a:t>(</a:t>
            </a:r>
            <a:r>
              <a:rPr lang="bg-BG" dirty="0"/>
              <a:t>пораждат</a:t>
            </a:r>
            <a:r>
              <a:rPr lang="en-US" dirty="0"/>
              <a:t>) </a:t>
            </a:r>
            <a:r>
              <a:rPr lang="bg-BG" dirty="0"/>
              <a:t>чрез командата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throw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Когато се  хвърля изключение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Изпълнението на програмата спира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Изключението пътува през стека, докато </a:t>
            </a:r>
            <a:br>
              <a:rPr lang="bg-BG" dirty="0"/>
            </a:br>
            <a:r>
              <a:rPr lang="bg-BG" dirty="0"/>
              <a:t>не бъде прихванато от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catch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блок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Всеки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catch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трябва да обработва само </a:t>
            </a:r>
            <a:br>
              <a:rPr lang="bg-BG" dirty="0"/>
            </a:br>
            <a:r>
              <a:rPr lang="bg-BG" dirty="0"/>
              <a:t>тези изключения, които очаква</a:t>
            </a:r>
          </a:p>
          <a:p>
            <a:pPr>
              <a:lnSpc>
                <a:spcPct val="100000"/>
              </a:lnSpc>
            </a:pPr>
            <a:r>
              <a:rPr lang="bg-BG" dirty="0"/>
              <a:t>Прихванато изключение може да бъде хвърлено наново</a:t>
            </a:r>
          </a:p>
          <a:p>
            <a:pPr>
              <a:lnSpc>
                <a:spcPct val="100000"/>
              </a:lnSpc>
            </a:pPr>
            <a:r>
              <a:rPr lang="bg-BG" dirty="0" err="1"/>
              <a:t>Неприхванатите</a:t>
            </a:r>
            <a:r>
              <a:rPr lang="bg-BG" dirty="0"/>
              <a:t> изключения извеждат съобщение за грешка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2541840"/>
            <a:ext cx="2941988" cy="21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0706959-8E77-45C2-A5AC-52602C58E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0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Хвърляне на изключения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8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AC3728C-E5F4-4ED3-9AB8-87341A80E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5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3127" y="2670510"/>
            <a:ext cx="2833885" cy="365409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/>
              <a:t>Генериране (</a:t>
            </a:r>
            <a:r>
              <a:rPr lang="bg-BG" dirty="0"/>
              <a:t>хвърляне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bg-BG" dirty="0"/>
              <a:t>на изключения</a:t>
            </a:r>
            <a:endParaRPr lang="en-US" dirty="0"/>
          </a:p>
          <a:p>
            <a:pPr marL="452438" indent="-452438">
              <a:lnSpc>
                <a:spcPct val="100000"/>
              </a:lnSpc>
              <a:buFontTx/>
              <a:buAutoNum type="arabicPeriod"/>
            </a:pPr>
            <a:r>
              <a:rPr lang="bg-BG" dirty="0"/>
              <a:t>Избор на типа на изключението</a:t>
            </a:r>
            <a:endParaRPr lang="en-US" dirty="0"/>
          </a:p>
          <a:p>
            <a:pPr marL="452438" indent="-452438">
              <a:lnSpc>
                <a:spcPct val="100000"/>
              </a:lnSpc>
              <a:buFontTx/>
              <a:buAutoNum type="arabicPeriod"/>
            </a:pPr>
            <a:r>
              <a:rPr lang="bg-BG" dirty="0"/>
              <a:t>Препоръки при работа с изключения</a:t>
            </a:r>
            <a:endParaRPr lang="en-US" dirty="0"/>
          </a:p>
          <a:p>
            <a:pPr marL="452438" indent="-452438">
              <a:lnSpc>
                <a:spcPct val="100000"/>
              </a:lnSpc>
              <a:buFontTx/>
              <a:buAutoNum type="arabicPeriod"/>
            </a:pPr>
            <a:r>
              <a:rPr lang="bg-BG" dirty="0"/>
              <a:t>Създаване на потребителски изключения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1FB35F8-01C5-40E5-AC6C-49F185838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400" dirty="0"/>
              <a:t>Изк</a:t>
            </a:r>
            <a:r>
              <a:rPr lang="bg-BG" dirty="0"/>
              <a:t>люченията се хвърлят </a:t>
            </a:r>
            <a:r>
              <a:rPr lang="en-US" sz="3400" dirty="0"/>
              <a:t>(</a:t>
            </a:r>
            <a:r>
              <a:rPr lang="bg-BG" sz="3400" dirty="0"/>
              <a:t>пораждат</a:t>
            </a:r>
            <a:r>
              <a:rPr lang="en-US" sz="3400" dirty="0"/>
              <a:t>) </a:t>
            </a:r>
            <a:r>
              <a:rPr lang="bg-BG" sz="3400" dirty="0"/>
              <a:t>чрез командата</a:t>
            </a:r>
            <a:r>
              <a:rPr lang="en-US" sz="3400" dirty="0"/>
              <a:t> 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throw</a:t>
            </a:r>
            <a:endParaRPr lang="en-US" sz="3400" dirty="0"/>
          </a:p>
          <a:p>
            <a:pPr>
              <a:lnSpc>
                <a:spcPct val="100000"/>
              </a:lnSpc>
            </a:pPr>
            <a:r>
              <a:rPr lang="bg-BG" sz="3200" dirty="0"/>
              <a:t>Целта е уведомяване на кода, извикал текущия програмен блок, за грешка или друга необичайна ситуация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dirty="0"/>
              <a:t>Когато се  хвърля изключение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Изпълнението на програмата спира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Изключението пътува през стека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Докато не достигне подходящ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catch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блок, който да го прихване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 err="1"/>
              <a:t>Неприхванатите</a:t>
            </a:r>
            <a:r>
              <a:rPr lang="bg-BG" dirty="0"/>
              <a:t> изключения извеждат съобщение за грешка</a:t>
            </a:r>
            <a:endParaRPr lang="en-US" dirty="0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Хвърляне на изключения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FFEE54E-5178-472A-943A-AAA5E2E8F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94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Curved Connector 111"/>
          <p:cNvCxnSpPr>
            <a:stCxn id="83" idx="0"/>
            <a:endCxn id="104" idx="0"/>
          </p:cNvCxnSpPr>
          <p:nvPr/>
        </p:nvCxnSpPr>
        <p:spPr>
          <a:xfrm rot="16200000" flipH="1">
            <a:off x="4833569" y="-830579"/>
            <a:ext cx="2530" cy="5307218"/>
          </a:xfrm>
          <a:prstGeom prst="curvedConnector3">
            <a:avLst>
              <a:gd name="adj1" fmla="val -18447634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 type="none" w="lg" len="lg"/>
            <a:tailEnd type="stealth" w="lg" len="lg"/>
          </a:ln>
          <a:effectLst>
            <a:outerShdw dist="12700" dir="2700000" algn="ctr" rotWithShape="0">
              <a:schemeClr val="bg1">
                <a:lumMod val="75000"/>
                <a:lumOff val="25000"/>
              </a:schemeClr>
            </a:outerShdw>
          </a:effectLst>
        </p:spPr>
      </p:cxnSp>
      <p:cxnSp>
        <p:nvCxnSpPr>
          <p:cNvPr id="65" name="AutoShape 44"/>
          <p:cNvCxnSpPr>
            <a:cxnSpLocks noChangeShapeType="1"/>
          </p:cNvCxnSpPr>
          <p:nvPr/>
        </p:nvCxnSpPr>
        <p:spPr bwMode="auto">
          <a:xfrm flipH="1" flipV="1">
            <a:off x="3144839" y="3756710"/>
            <a:ext cx="2671" cy="720000"/>
          </a:xfrm>
          <a:prstGeom prst="curvedConnector3">
            <a:avLst>
              <a:gd name="adj1" fmla="val -23397174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 type="none" w="lg" len="lg"/>
            <a:tailEnd type="stealth" w="lg" len="lg"/>
          </a:ln>
          <a:effectLst>
            <a:outerShdw dist="12700" dir="2700000" algn="ctr" rotWithShape="0">
              <a:schemeClr val="bg1">
                <a:lumMod val="75000"/>
                <a:lumOff val="25000"/>
              </a:schemeClr>
            </a:outerShdw>
          </a:effectLst>
        </p:spPr>
      </p:cxnSp>
      <p:cxnSp>
        <p:nvCxnSpPr>
          <p:cNvPr id="74" name="AutoShape 44"/>
          <p:cNvCxnSpPr>
            <a:cxnSpLocks noChangeShapeType="1"/>
          </p:cNvCxnSpPr>
          <p:nvPr/>
        </p:nvCxnSpPr>
        <p:spPr bwMode="auto">
          <a:xfrm flipH="1" flipV="1">
            <a:off x="3144839" y="2908985"/>
            <a:ext cx="2671" cy="720000"/>
          </a:xfrm>
          <a:prstGeom prst="curvedConnector3">
            <a:avLst>
              <a:gd name="adj1" fmla="val -23397174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 type="none" w="lg" len="lg"/>
            <a:tailEnd type="stealth" w="lg" len="lg"/>
          </a:ln>
          <a:effectLst>
            <a:outerShdw dist="12700" dir="2700000" algn="ctr" rotWithShape="0">
              <a:schemeClr val="bg1">
                <a:lumMod val="75000"/>
                <a:lumOff val="25000"/>
              </a:schemeClr>
            </a:outerShdw>
          </a:effectLst>
        </p:spPr>
      </p:cxnSp>
      <p:cxnSp>
        <p:nvCxnSpPr>
          <p:cNvPr id="82" name="AutoShape 44"/>
          <p:cNvCxnSpPr>
            <a:cxnSpLocks noChangeShapeType="1"/>
          </p:cNvCxnSpPr>
          <p:nvPr/>
        </p:nvCxnSpPr>
        <p:spPr bwMode="auto">
          <a:xfrm flipH="1" flipV="1">
            <a:off x="3144839" y="2063790"/>
            <a:ext cx="2671" cy="720000"/>
          </a:xfrm>
          <a:prstGeom prst="curvedConnector3">
            <a:avLst>
              <a:gd name="adj1" fmla="val -23397174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 type="none" w="lg" len="lg"/>
            <a:tailEnd type="stealth" w="lg" len="lg"/>
          </a:ln>
          <a:effectLst>
            <a:outerShdw dist="12700" dir="2700000" algn="ctr" rotWithShape="0">
              <a:schemeClr val="bg1">
                <a:lumMod val="75000"/>
                <a:lumOff val="25000"/>
              </a:scheme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работят изключенията</a:t>
            </a:r>
            <a:r>
              <a:rPr lang="en-US" dirty="0"/>
              <a:t>?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1217612" y="4250641"/>
            <a:ext cx="1927226" cy="483245"/>
          </a:xfrm>
          <a:prstGeom prst="roundRect">
            <a:avLst>
              <a:gd name="adj" fmla="val 10310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2222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Main()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217612" y="3438486"/>
            <a:ext cx="1927226" cy="483245"/>
          </a:xfrm>
          <a:prstGeom prst="roundRect">
            <a:avLst>
              <a:gd name="adj" fmla="val 10310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2222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Метод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217612" y="2628861"/>
            <a:ext cx="1927226" cy="483245"/>
          </a:xfrm>
          <a:prstGeom prst="roundRect">
            <a:avLst>
              <a:gd name="adj" fmla="val 10310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2222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Метод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217612" y="1821765"/>
            <a:ext cx="1927226" cy="483245"/>
          </a:xfrm>
          <a:prstGeom prst="roundRect">
            <a:avLst>
              <a:gd name="adj" fmla="val 10310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2222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Метод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869457" y="3792142"/>
            <a:ext cx="14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Извикване</a:t>
            </a:r>
            <a:b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метод</a:t>
            </a:r>
            <a:endParaRPr lang="en-US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47203" y="2907327"/>
            <a:ext cx="14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Извикване</a:t>
            </a:r>
            <a:b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метод</a:t>
            </a:r>
            <a:endParaRPr lang="en-US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869457" y="2083176"/>
            <a:ext cx="154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Извикване </a:t>
            </a:r>
            <a:b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метод</a:t>
            </a:r>
            <a:endParaRPr lang="en-US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21104" y="2212290"/>
            <a:ext cx="515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8" name="AutoShape 44"/>
          <p:cNvCxnSpPr>
            <a:cxnSpLocks noChangeShapeType="1"/>
          </p:cNvCxnSpPr>
          <p:nvPr/>
        </p:nvCxnSpPr>
        <p:spPr bwMode="auto">
          <a:xfrm flipH="1" flipV="1">
            <a:off x="8452056" y="3759240"/>
            <a:ext cx="2671" cy="720000"/>
          </a:xfrm>
          <a:prstGeom prst="curvedConnector3">
            <a:avLst>
              <a:gd name="adj1" fmla="val -23397174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 type="stealth" w="lg" len="lg"/>
            <a:tailEnd type="none" w="lg" len="lg"/>
          </a:ln>
          <a:effectLst>
            <a:outerShdw dist="12700" dir="2700000" algn="ctr" rotWithShape="0">
              <a:schemeClr val="bg1">
                <a:lumMod val="75000"/>
                <a:lumOff val="25000"/>
              </a:schemeClr>
            </a:outerShdw>
          </a:effectLst>
        </p:spPr>
      </p:cxnSp>
      <p:cxnSp>
        <p:nvCxnSpPr>
          <p:cNvPr id="99" name="AutoShape 44"/>
          <p:cNvCxnSpPr>
            <a:cxnSpLocks noChangeShapeType="1"/>
          </p:cNvCxnSpPr>
          <p:nvPr/>
        </p:nvCxnSpPr>
        <p:spPr bwMode="auto">
          <a:xfrm flipH="1" flipV="1">
            <a:off x="8452056" y="2911515"/>
            <a:ext cx="2671" cy="720000"/>
          </a:xfrm>
          <a:prstGeom prst="curvedConnector3">
            <a:avLst>
              <a:gd name="adj1" fmla="val -23397174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 type="stealth" w="lg" len="lg"/>
            <a:tailEnd type="none" w="lg" len="lg"/>
          </a:ln>
          <a:effectLst>
            <a:outerShdw dist="12700" dir="2700000" algn="ctr" rotWithShape="0">
              <a:schemeClr val="bg1">
                <a:lumMod val="75000"/>
                <a:lumOff val="25000"/>
              </a:schemeClr>
            </a:outerShdw>
          </a:effectLst>
        </p:spPr>
      </p:cxnSp>
      <p:cxnSp>
        <p:nvCxnSpPr>
          <p:cNvPr id="100" name="AutoShape 44"/>
          <p:cNvCxnSpPr>
            <a:cxnSpLocks noChangeShapeType="1"/>
          </p:cNvCxnSpPr>
          <p:nvPr/>
        </p:nvCxnSpPr>
        <p:spPr bwMode="auto">
          <a:xfrm flipH="1" flipV="1">
            <a:off x="8452056" y="2066320"/>
            <a:ext cx="2671" cy="720000"/>
          </a:xfrm>
          <a:prstGeom prst="curvedConnector3">
            <a:avLst>
              <a:gd name="adj1" fmla="val -23397174"/>
            </a:avLst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 type="stealth" w="lg" len="lg"/>
            <a:tailEnd type="none" w="lg" len="lg"/>
          </a:ln>
          <a:effectLst>
            <a:outerShdw dist="12700" dir="2700000" algn="ctr" rotWithShape="0">
              <a:schemeClr val="bg1">
                <a:lumMod val="75000"/>
                <a:lumOff val="25000"/>
              </a:schemeClr>
            </a:outerShdw>
          </a:effectLst>
        </p:spPr>
      </p:cxnSp>
      <p:sp>
        <p:nvSpPr>
          <p:cNvPr id="101" name="Rounded Rectangle 100"/>
          <p:cNvSpPr/>
          <p:nvPr/>
        </p:nvSpPr>
        <p:spPr>
          <a:xfrm>
            <a:off x="6524830" y="4253171"/>
            <a:ext cx="1927226" cy="483245"/>
          </a:xfrm>
          <a:prstGeom prst="roundRect">
            <a:avLst>
              <a:gd name="adj" fmla="val 10310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2222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Main()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6524830" y="3441016"/>
            <a:ext cx="1927226" cy="483245"/>
          </a:xfrm>
          <a:prstGeom prst="roundRect">
            <a:avLst>
              <a:gd name="adj" fmla="val 10310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2222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Method 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524830" y="2631391"/>
            <a:ext cx="1927226" cy="483245"/>
          </a:xfrm>
          <a:prstGeom prst="roundRect">
            <a:avLst>
              <a:gd name="adj" fmla="val 10310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2222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Method 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524830" y="1824296"/>
            <a:ext cx="1927226" cy="483245"/>
          </a:xfrm>
          <a:prstGeom prst="roundRect">
            <a:avLst>
              <a:gd name="adj" fmla="val 10310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 w="2222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Method N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117283" y="3746196"/>
            <a:ext cx="1358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Търси </a:t>
            </a:r>
            <a:b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обработчик</a:t>
            </a:r>
            <a:endParaRPr lang="en-US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117283" y="2901001"/>
            <a:ext cx="1358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Търси </a:t>
            </a:r>
            <a:b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обработчик</a:t>
            </a:r>
            <a:endParaRPr lang="en-US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135573" y="2053276"/>
            <a:ext cx="1485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Търси </a:t>
            </a:r>
            <a:b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обработчик</a:t>
            </a:r>
            <a:r>
              <a:rPr lang="bg-BG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endParaRPr lang="en-US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228321" y="2214820"/>
            <a:ext cx="515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9" name="AutoShape 44"/>
          <p:cNvCxnSpPr>
            <a:cxnSpLocks noChangeShapeType="1"/>
            <a:stCxn id="116" idx="0"/>
            <a:endCxn id="101" idx="2"/>
          </p:cNvCxnSpPr>
          <p:nvPr/>
        </p:nvCxnSpPr>
        <p:spPr bwMode="auto">
          <a:xfrm flipV="1">
            <a:off x="5812172" y="4736416"/>
            <a:ext cx="1676271" cy="515551"/>
          </a:xfrm>
          <a:prstGeom prst="curvedConnector2">
            <a:avLst/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 type="stealth" w="lg" len="lg"/>
            <a:tailEnd type="none" w="lg" len="lg"/>
          </a:ln>
          <a:effectLst>
            <a:outerShdw dist="12700" dir="2700000" algn="ctr" rotWithShape="0">
              <a:schemeClr val="bg1">
                <a:lumMod val="75000"/>
                <a:lumOff val="25000"/>
              </a:schemeClr>
            </a:outerShdw>
          </a:effectLst>
        </p:spPr>
      </p:cxnSp>
      <p:sp>
        <p:nvSpPr>
          <p:cNvPr id="115" name="TextBox 114"/>
          <p:cNvSpPr txBox="1"/>
          <p:nvPr/>
        </p:nvSpPr>
        <p:spPr>
          <a:xfrm>
            <a:off x="3325059" y="971550"/>
            <a:ext cx="296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Хвърляне на изключение</a:t>
            </a:r>
            <a:endParaRPr lang="en-US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Cloud 115"/>
          <p:cNvSpPr/>
          <p:nvPr/>
        </p:nvSpPr>
        <p:spPr>
          <a:xfrm>
            <a:off x="4086860" y="4743450"/>
            <a:ext cx="1726750" cy="1017032"/>
          </a:xfrm>
          <a:prstGeom prst="cloud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 w="2222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.NET CLR</a:t>
            </a:r>
          </a:p>
        </p:txBody>
      </p:sp>
      <p:cxnSp>
        <p:nvCxnSpPr>
          <p:cNvPr id="118" name="Curved Connector 117"/>
          <p:cNvCxnSpPr>
            <a:stCxn id="116" idx="2"/>
            <a:endCxn id="72" idx="2"/>
          </p:cNvCxnSpPr>
          <p:nvPr/>
        </p:nvCxnSpPr>
        <p:spPr>
          <a:xfrm rot="10800000">
            <a:off x="2181226" y="4733887"/>
            <a:ext cx="1910990" cy="518081"/>
          </a:xfrm>
          <a:prstGeom prst="curvedConnector2">
            <a:avLst/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 type="none" w="lg" len="lg"/>
            <a:tailEnd type="stealth" w="lg" len="lg"/>
          </a:ln>
          <a:effectLst>
            <a:outerShdw dist="12700" dir="2700000" algn="ctr" rotWithShape="0">
              <a:schemeClr val="bg1">
                <a:lumMod val="75000"/>
                <a:lumOff val="25000"/>
              </a:schemeClr>
            </a:outerShdw>
          </a:effectLst>
        </p:spPr>
      </p:cxnSp>
      <p:sp>
        <p:nvSpPr>
          <p:cNvPr id="120" name="TextBox 119"/>
          <p:cNvSpPr txBox="1"/>
          <p:nvPr/>
        </p:nvSpPr>
        <p:spPr>
          <a:xfrm rot="809375">
            <a:off x="2094777" y="514955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Изпълняваме</a:t>
            </a:r>
            <a:b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програмата</a:t>
            </a:r>
            <a:endParaRPr lang="en-US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/>
          <p:cNvSpPr txBox="1"/>
          <p:nvPr/>
        </p:nvSpPr>
        <p:spPr>
          <a:xfrm rot="20288132">
            <a:off x="6559557" y="5067502"/>
            <a:ext cx="1358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Търси </a:t>
            </a:r>
            <a:b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обработчик</a:t>
            </a:r>
            <a:endParaRPr lang="en-US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 rot="369246">
            <a:off x="5100698" y="6073316"/>
            <a:ext cx="2615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Извежда съобщение</a:t>
            </a:r>
            <a:b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18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грешка</a:t>
            </a:r>
            <a:endParaRPr lang="en-US" sz="1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6" name="AutoShape 44"/>
          <p:cNvCxnSpPr>
            <a:cxnSpLocks noChangeShapeType="1"/>
            <a:endCxn id="116" idx="1"/>
          </p:cNvCxnSpPr>
          <p:nvPr/>
        </p:nvCxnSpPr>
        <p:spPr bwMode="auto">
          <a:xfrm rot="10800000">
            <a:off x="4950235" y="5759401"/>
            <a:ext cx="3402714" cy="336601"/>
          </a:xfrm>
          <a:prstGeom prst="curvedConnector2">
            <a:avLst/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 type="stealth" w="lg" len="lg"/>
            <a:tailEnd type="none" w="lg" len="lg"/>
          </a:ln>
          <a:effectLst>
            <a:outerShdw dist="12700" dir="2700000" algn="ctr" rotWithShape="0">
              <a:schemeClr val="bg1">
                <a:lumMod val="75000"/>
                <a:lumOff val="25000"/>
              </a:schemeClr>
            </a:outerShdw>
          </a:effectLst>
        </p:spPr>
      </p:cxnSp>
      <p:pic>
        <p:nvPicPr>
          <p:cNvPr id="3121" name="Picture 49" descr="C:\Trash\CLR-exception-dialo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48" y="5704561"/>
            <a:ext cx="3009321" cy="810540"/>
          </a:xfrm>
          <a:prstGeom prst="rect">
            <a:avLst/>
          </a:prstGeom>
          <a:noFill/>
        </p:spPr>
      </p:pic>
      <p:sp>
        <p:nvSpPr>
          <p:cNvPr id="37" name="Slide Number Placeholder">
            <a:extLst>
              <a:ext uri="{FF2B5EF4-FFF2-40B4-BE49-F238E27FC236}">
                <a16:creationId xmlns:a16="http://schemas.microsoft.com/office/drawing/2014/main" id="{26DBB32C-BA5E-44A9-ACB5-26202FFE3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0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30000"/>
              </a:spcBef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Хвърляне </a:t>
            </a:r>
            <a:r>
              <a:rPr lang="bg-BG" sz="3000" dirty="0"/>
              <a:t>на изключение със съобщение за грешка</a:t>
            </a:r>
            <a:r>
              <a:rPr lang="en-US" sz="3000" dirty="0"/>
              <a:t>:</a:t>
            </a:r>
          </a:p>
          <a:p>
            <a:pPr>
              <a:spcBef>
                <a:spcPct val="30000"/>
              </a:spcBef>
            </a:pPr>
            <a:endParaRPr lang="bg-BG" sz="3000" dirty="0"/>
          </a:p>
          <a:p>
            <a:pPr>
              <a:spcBef>
                <a:spcPct val="0"/>
              </a:spcBef>
            </a:pPr>
            <a:r>
              <a:rPr lang="bg-BG" sz="3000" dirty="0"/>
              <a:t>Изключението може да приема съобщение и причина</a:t>
            </a:r>
            <a:r>
              <a:rPr lang="en-US" sz="3000" dirty="0"/>
              <a:t>:</a:t>
            </a:r>
          </a:p>
          <a:p>
            <a:pPr>
              <a:spcBef>
                <a:spcPct val="0"/>
              </a:spcBef>
            </a:pPr>
            <a:endParaRPr lang="en-US" sz="3000" dirty="0"/>
          </a:p>
          <a:p>
            <a:pPr>
              <a:spcBef>
                <a:spcPct val="0"/>
              </a:spcBef>
            </a:pPr>
            <a:endParaRPr lang="en-US" sz="3000" dirty="0"/>
          </a:p>
          <a:p>
            <a:pPr>
              <a:spcBef>
                <a:spcPct val="0"/>
              </a:spcBef>
            </a:pPr>
            <a:endParaRPr lang="en-US" sz="3000" dirty="0"/>
          </a:p>
          <a:p>
            <a:pPr>
              <a:spcBef>
                <a:spcPct val="0"/>
              </a:spcBef>
            </a:pPr>
            <a:endParaRPr lang="en-US" sz="3000" dirty="0"/>
          </a:p>
          <a:p>
            <a:pPr>
              <a:spcBef>
                <a:spcPct val="0"/>
              </a:spcBef>
            </a:pPr>
            <a:endParaRPr lang="en-US" sz="5000" dirty="0"/>
          </a:p>
          <a:p>
            <a:r>
              <a:rPr lang="bg-BG" sz="3000" dirty="0"/>
              <a:t>Бележка:</a:t>
            </a:r>
            <a:r>
              <a:rPr lang="en-US" sz="3000" dirty="0"/>
              <a:t> </a:t>
            </a:r>
            <a:r>
              <a:rPr lang="bg-BG" sz="3000" dirty="0"/>
              <a:t>ако и оригиналното изключение не бъде подадено като параметър, ще загубим първоначалната причина за изключението</a:t>
            </a:r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Използване на командата </a:t>
            </a:r>
            <a:r>
              <a:rPr lang="en-US"/>
              <a:t>Throw</a:t>
            </a:r>
            <a:endParaRPr lang="bg-BG" dirty="0"/>
          </a:p>
        </p:txBody>
      </p:sp>
      <p:sp>
        <p:nvSpPr>
          <p:cNvPr id="564228" name="Rectangle 4"/>
          <p:cNvSpPr>
            <a:spLocks noChangeArrowheads="1"/>
          </p:cNvSpPr>
          <p:nvPr/>
        </p:nvSpPr>
        <p:spPr bwMode="auto">
          <a:xfrm>
            <a:off x="903581" y="1809690"/>
            <a:ext cx="10269509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ArgumentException("Invalid amount!");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3580" y="2868369"/>
            <a:ext cx="10269509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 (SqlException sqlEx)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throw new InvalidOperationException("Cannot save invoice.", sqlEx);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6676676-A179-4E6B-BE49-C3DE7C0A2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548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Прихванатите изключения може да бъдат хвърлени наново</a:t>
            </a:r>
            <a:r>
              <a:rPr lang="en-US" dirty="0"/>
              <a:t>:</a:t>
            </a:r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Повторно хвърляне на изключение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11238" y="1785878"/>
            <a:ext cx="10464773" cy="31393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try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Int32.Parse(str);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 (FormatException fe)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Console.WriteLine("Parse failed!");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throw fe; // Re-throw the caught exception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1819" y="5106650"/>
            <a:ext cx="10464773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catch (FormatException)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throw; // Re-throws the last caught exception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DAD1FDD-AC99-4DC6-B4FE-B18B17FFA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310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3800"/>
              <a:t>Хвърляне на изключения – пример</a:t>
            </a:r>
            <a:endParaRPr lang="bg-BG" sz="3800" dirty="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937441" y="1143000"/>
            <a:ext cx="10337222" cy="536743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double Sqrt(double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alue)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if (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alue &lt; 0)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throw new System.ArgumentOutOfRangeException(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"value",</a:t>
            </a:r>
            <a:endParaRPr lang="bg-BG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"Sqrt for negative numbers is undefined!");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return Math.Sqrt(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</a:t>
            </a: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alue);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try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{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Sqrt(-1);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}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catch (ArgumentOutOfRangeException ex)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{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Console.Error.WriteLine("Error: " + ex.Message);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throw;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}</a:t>
            </a:r>
          </a:p>
          <a:p>
            <a:pPr eaLnBrk="0" hangingPunct="0">
              <a:lnSpc>
                <a:spcPct val="7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489C804-7AB9-4D7A-A150-AFF4C457B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934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Когато се подаде невалидна стойност в параметър на метод</a:t>
            </a:r>
            <a:r>
              <a:rPr lang="en-US" sz="3200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ArgumentException</a:t>
            </a:r>
            <a:r>
              <a:rPr lang="en-US" sz="3000" dirty="0"/>
              <a:t>,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ArgumentNullException</a:t>
            </a:r>
            <a:r>
              <a:rPr lang="en-US" sz="3000" dirty="0"/>
              <a:t>,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ArgumentOutOfRangeException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Когато заявената операция не се поддържа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NotSupportedException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Когато методът все още не е реализиран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NotImplementedException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Когато няма друг подходящ стандартен клас изключения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bg-BG" sz="3000" dirty="0"/>
              <a:t>Създайте ваш собствен клас </a:t>
            </a:r>
            <a:r>
              <a:rPr lang="en-US" sz="3000" dirty="0"/>
              <a:t>(</a:t>
            </a:r>
            <a:r>
              <a:rPr lang="bg-BG" sz="3000" dirty="0"/>
              <a:t>наследяващ</a:t>
            </a:r>
            <a:r>
              <a:rPr lang="en-US" sz="3000" dirty="0"/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Exception</a:t>
            </a:r>
            <a:r>
              <a:rPr lang="en-US" sz="3000" dirty="0"/>
              <a:t>)</a:t>
            </a:r>
            <a:endParaRPr lang="en-US" sz="3000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Избиране на типа на изключението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E61D0B8-1963-4951-9BF5-5C86162A6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0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catch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блоковете трябва да започват с изключенията, които са най-ниско в йерархията (т.е. с най-специфичните)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 да продължават с по-общите изключения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В противен случай ще има грешка при компилация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Всеки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catch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трябва да обработва само тези изключения, които очаква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Ако метод не е компетентен да обработи дадено изключение, той би трябвало да го остави </a:t>
            </a:r>
            <a:r>
              <a:rPr lang="bg-BG" dirty="0" err="1"/>
              <a:t>неприхванато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Прихващането на всички изключения, независимо от какъв тип са, е популярна лоша практика</a:t>
            </a:r>
            <a:r>
              <a:rPr lang="en-US" dirty="0"/>
              <a:t> (</a:t>
            </a:r>
            <a:r>
              <a:rPr lang="bg-BG" dirty="0" err="1"/>
              <a:t>анти</a:t>
            </a:r>
            <a:r>
              <a:rPr lang="bg-BG" dirty="0"/>
              <a:t>-шаблон</a:t>
            </a:r>
            <a:r>
              <a:rPr lang="en-US" dirty="0"/>
              <a:t>)!</a:t>
            </a:r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Препоръки при работа с изключения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C49C949-E31C-44C2-9587-F145C9422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1845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7217</TotalTime>
  <Words>1146</Words>
  <Application>Microsoft Office PowerPoint</Application>
  <PresentationFormat>Custom</PresentationFormat>
  <Paragraphs>203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Хвърляне на изключения</vt:lpstr>
      <vt:lpstr>Как работят изключенията?</vt:lpstr>
      <vt:lpstr>Използване на командата Throw</vt:lpstr>
      <vt:lpstr>Повторно хвърляне на изключение</vt:lpstr>
      <vt:lpstr>Хвърляне на изключения – пример</vt:lpstr>
      <vt:lpstr>Избиране на типа на изключението</vt:lpstr>
      <vt:lpstr>Препоръки при работа с изключения</vt:lpstr>
      <vt:lpstr>Препоръки при работа с изключения(2)</vt:lpstr>
      <vt:lpstr>Препоръки при работа с изключения(3)</vt:lpstr>
      <vt:lpstr>Създаване на потребителски изключения</vt:lpstr>
      <vt:lpstr>Обобщение</vt:lpstr>
      <vt:lpstr>Хвърляне на изключения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OOP Exception Handling</dc:title>
  <dc:subject>Software Development Course</dc:subject>
  <dc:creator>Software University Foundation</dc:creator>
  <cp:keywords>OOP; Exceptions; Exception Handling; programming; SoftUni; Software University; programming; software development; software engineering; course; Web development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2019-12-17T09:46:35Z</dcterms:modified>
  <cp:category>OOP; programming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