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394" r:id="rId3"/>
    <p:sldId id="571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23" r:id="rId16"/>
    <p:sldId id="594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095B8D2-6F12-49FE-9127-90DAC770D286}">
          <p14:sldIdLst>
            <p14:sldId id="394"/>
            <p14:sldId id="571"/>
          </p14:sldIdLst>
        </p14:section>
        <p14:section name="Въведение в БД" id="{80F87480-5644-458A-90F9-A18EE67AB6DF}">
          <p14:sldIdLst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23"/>
          </p14:sldIdLst>
        </p14:section>
        <p14:section name="Заключение" id="{1359290B-D513-4CA1-B9E2-6FF2DF20C11B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485"/>
    <a:srgbClr val="FFA72A"/>
    <a:srgbClr val="FFF0D9"/>
    <a:srgbClr val="F0F5FA"/>
    <a:srgbClr val="1A8AFA"/>
    <a:srgbClr val="0097CC"/>
    <a:srgbClr val="FDFFFF"/>
    <a:srgbClr val="603A14"/>
    <a:srgbClr val="E85C0E"/>
    <a:srgbClr val="BAB3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5D7F56A-A7B1-4ACB-A05C-C72538E84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1324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5E6C173-57B2-416B-A7B3-4C0B3ED455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6829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Relational</a:t>
            </a:r>
            <a:r>
              <a:rPr lang="en-US" baseline="0" dirty="0"/>
              <a:t> Database Management Systems (</a:t>
            </a:r>
            <a:r>
              <a:rPr lang="en-US" dirty="0"/>
              <a:t>RDBMS</a:t>
            </a:r>
            <a:r>
              <a:rPr lang="en-US" baseline="0" dirty="0"/>
              <a:t>) are based on a Client-Server model. Normally, clients communicate with the database over (Transmission Control Protocol/Internet Protocol) TCP/IP protocol. TCP/IP is a </a:t>
            </a:r>
            <a:r>
              <a:rPr lang="en-US" dirty="0">
                <a:effectLst/>
              </a:rPr>
              <a:t>basic communication language over the internet. It has two</a:t>
            </a:r>
            <a:r>
              <a:rPr lang="en-US" baseline="0" dirty="0">
                <a:effectLst/>
              </a:rPr>
              <a:t> layers:</a:t>
            </a:r>
            <a:br>
              <a:rPr lang="en-US" baseline="0" dirty="0">
                <a:effectLst/>
              </a:rPr>
            </a:br>
            <a:r>
              <a:rPr lang="en-US" baseline="0" dirty="0">
                <a:effectLst/>
              </a:rPr>
              <a:t>- TCP – it is assembling the communication into smaller packages transferred through the internet and received by another TCP which reassembles the packages into the original communication.</a:t>
            </a:r>
            <a:br>
              <a:rPr lang="en-US" baseline="0" dirty="0">
                <a:effectLst/>
              </a:rPr>
            </a:br>
            <a:r>
              <a:rPr lang="en-US" baseline="0" dirty="0">
                <a:effectLst/>
              </a:rPr>
              <a:t>- IP – responsible for the addresses in order communication to get to the right destination</a:t>
            </a:r>
          </a:p>
          <a:p>
            <a:r>
              <a:rPr lang="en-US" baseline="0" dirty="0">
                <a:effectLst/>
              </a:rPr>
              <a:t>Here are some of the default ports that databases are using:</a:t>
            </a:r>
            <a:br>
              <a:rPr lang="en-US" baseline="0" dirty="0">
                <a:effectLst/>
              </a:rPr>
            </a:br>
            <a:r>
              <a:rPr lang="en-US" baseline="0" dirty="0">
                <a:effectLst/>
              </a:rPr>
              <a:t>- MySQL -  3306</a:t>
            </a:r>
            <a:br>
              <a:rPr lang="en-US" baseline="0" dirty="0">
                <a:effectLst/>
              </a:rPr>
            </a:br>
            <a:r>
              <a:rPr lang="en-US" baseline="0" dirty="0">
                <a:effectLst/>
              </a:rPr>
              <a:t>- SQL Server - 1433</a:t>
            </a:r>
            <a:br>
              <a:rPr lang="en-US" baseline="0" dirty="0">
                <a:effectLst/>
              </a:rPr>
            </a:br>
            <a:r>
              <a:rPr lang="en-US" baseline="0" dirty="0">
                <a:effectLst/>
              </a:rPr>
              <a:t>- Oracle - 1521</a:t>
            </a:r>
            <a:br>
              <a:rPr lang="en-US" baseline="0" dirty="0">
                <a:effectLst/>
              </a:rPr>
            </a:br>
            <a:r>
              <a:rPr lang="en-US" baseline="0" dirty="0">
                <a:effectLst/>
              </a:rPr>
              <a:t>Clients – it begins the communication with the server. SQL Server and MySQL have different clients. SQL Server uses SQL Server Management Studio(SSMS). MySQL has many: </a:t>
            </a:r>
            <a:r>
              <a:rPr lang="en-US" baseline="0" dirty="0" err="1">
                <a:effectLst/>
              </a:rPr>
              <a:t>HeidiSQL</a:t>
            </a:r>
            <a:r>
              <a:rPr lang="en-US" baseline="0" dirty="0">
                <a:effectLst/>
              </a:rPr>
              <a:t>, MySQL Workbench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2820408-AD20-403D-A477-03A9D3972F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3069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table is the</a:t>
            </a:r>
            <a:r>
              <a:rPr lang="en-US" baseline="0" dirty="0"/>
              <a:t> main unit of data storage. It has rows, columns and cells. Cells contain stored data. Each column has a data type. Types can be VARCHAR(String), INT, DATE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6D0E316-387C-45EB-A318-E4D80B22F9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7968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AA4142B-5A12-4063-851D-D58EDB47D4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8012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E9AD522-9A13-45A8-A922-A71BA6836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225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2C30FF9-8ADC-4FE8-897B-86184C21D4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9961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wnloads/repo/apt/" TargetMode="External"/><Relationship Id="rId2" Type="http://schemas.openxmlformats.org/officeDocument/2006/relationships/hyperlink" Target="https://dev.mysql.com/downloads/windows/installer/5.7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598612" y="762000"/>
            <a:ext cx="9967699" cy="15092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базите от данни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62541" cy="2524722"/>
            <a:chOff x="745783" y="3624633"/>
            <a:chExt cx="596254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2" y="3706052"/>
              <a:ext cx="183781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Най-добрите машини за Бази от данни</a:t>
            </a:r>
          </a:p>
        </p:txBody>
      </p:sp>
      <p:sp>
        <p:nvSpPr>
          <p:cNvPr id="465920" name="TextBox 465919"/>
          <p:cNvSpPr txBox="1"/>
          <p:nvPr/>
        </p:nvSpPr>
        <p:spPr>
          <a:xfrm>
            <a:off x="5850334" y="5661468"/>
            <a:ext cx="58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Източник</a:t>
            </a:r>
            <a:r>
              <a:rPr lang="en-US" dirty="0"/>
              <a:t>: http://db-engines.com/en/ranking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7" t="2228" r="982" b="30368"/>
          <a:stretch/>
        </p:blipFill>
        <p:spPr>
          <a:xfrm>
            <a:off x="608012" y="1296567"/>
            <a:ext cx="10740430" cy="4219455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2C73A5B-4CCE-46F3-8FC9-98A3CF33A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71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Сваляне на 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MySQL Server</a:t>
            </a:r>
          </a:p>
          <a:p>
            <a:r>
              <a:rPr lang="en-US" dirty="0">
                <a:solidFill>
                  <a:schemeClr val="accent1"/>
                </a:solidFill>
              </a:rPr>
              <a:t>Windows: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Ubuntu/</a:t>
            </a:r>
            <a:r>
              <a:rPr lang="en-US" dirty="0" err="1">
                <a:solidFill>
                  <a:schemeClr val="accent1"/>
                </a:solidFill>
              </a:rPr>
              <a:t>Debian</a:t>
            </a:r>
            <a:r>
              <a:rPr lang="en-US" dirty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bg-BG" sz="3600" dirty="0"/>
              <a:t>Пакетът включва </a:t>
            </a:r>
            <a:r>
              <a:rPr lang="en-US" dirty="0">
                <a:solidFill>
                  <a:schemeClr val="accent1"/>
                </a:solidFill>
              </a:rPr>
              <a:t>MySQL Workbench</a:t>
            </a: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Сваляне на Клиент и Сървър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65412" y="1920698"/>
            <a:ext cx="8518412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  <a:hlinkClick r:id="rId2"/>
              </a:rPr>
              <a:t>dev.mysql.com/downloads/windows/installer/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79812" y="3222848"/>
            <a:ext cx="6832688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  <a:hlinkClick r:id="rId3"/>
              </a:rPr>
              <a:t>dev.mysql.com/downloads/repo/apt/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09B9AC8-FF4E-4351-9E41-ACD72ACC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042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Логическо хранилище</a:t>
            </a:r>
            <a:endParaRPr lang="en-US" dirty="0"/>
          </a:p>
          <a:p>
            <a:pPr lvl="1"/>
            <a:r>
              <a:rPr lang="bg-BG" dirty="0"/>
              <a:t>Инстанция</a:t>
            </a:r>
            <a:r>
              <a:rPr lang="en-US" dirty="0"/>
              <a:t> </a:t>
            </a:r>
            <a:r>
              <a:rPr lang="bg-BG" dirty="0"/>
              <a:t>(</a:t>
            </a:r>
            <a:r>
              <a:rPr lang="en-US" dirty="0"/>
              <a:t>instance</a:t>
            </a:r>
            <a:r>
              <a:rPr lang="bg-BG" dirty="0"/>
              <a:t>)</a:t>
            </a:r>
          </a:p>
          <a:p>
            <a:pPr lvl="1"/>
            <a:r>
              <a:rPr lang="bg-BG" dirty="0"/>
              <a:t>База от данни / схема</a:t>
            </a:r>
            <a:endParaRPr lang="en-US" dirty="0"/>
          </a:p>
          <a:p>
            <a:pPr lvl="1"/>
            <a:r>
              <a:rPr lang="bg-BG" dirty="0"/>
              <a:t>Таблица</a:t>
            </a:r>
            <a:endParaRPr lang="en-US" dirty="0"/>
          </a:p>
          <a:p>
            <a:r>
              <a:rPr lang="bg-BG" dirty="0"/>
              <a:t>Физическо хранилище</a:t>
            </a:r>
            <a:endParaRPr lang="en-US" dirty="0"/>
          </a:p>
          <a:p>
            <a:pPr lvl="1"/>
            <a:r>
              <a:rPr lang="bg-BG" dirty="0"/>
              <a:t>Файлове с</a:t>
            </a:r>
            <a:br>
              <a:rPr lang="en-US" dirty="0"/>
            </a:br>
            <a:r>
              <a:rPr lang="bg-BG" dirty="0"/>
              <a:t>данни и записи</a:t>
            </a:r>
            <a:endParaRPr lang="en-US" dirty="0"/>
          </a:p>
          <a:p>
            <a:pPr lvl="1"/>
            <a:r>
              <a:rPr lang="bg-BG" dirty="0"/>
              <a:t>Страници с данни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Архитектура на </a:t>
            </a:r>
            <a:r>
              <a:rPr lang="en-US" dirty="0"/>
              <a:t>MySQL Server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5103812" y="1308003"/>
            <a:ext cx="6400800" cy="29718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g-BG" sz="28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Инстанция</a:t>
            </a:r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: Rounded Corners 13"/>
          <p:cNvSpPr/>
          <p:nvPr/>
        </p:nvSpPr>
        <p:spPr>
          <a:xfrm>
            <a:off x="5250180" y="1905000"/>
            <a:ext cx="3046011" cy="2202543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g-BG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БД</a:t>
            </a:r>
            <a:r>
              <a: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bg-BG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Схема</a:t>
            </a:r>
            <a:endParaRPr lang="en-US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: Rounded Corners 13"/>
          <p:cNvSpPr/>
          <p:nvPr/>
        </p:nvSpPr>
        <p:spPr>
          <a:xfrm>
            <a:off x="5408612" y="2819028"/>
            <a:ext cx="1094528" cy="475059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</a:t>
            </a:r>
          </a:p>
        </p:txBody>
      </p:sp>
      <p:sp>
        <p:nvSpPr>
          <p:cNvPr id="13" name="Rectangle: Rounded Corners 13"/>
          <p:cNvSpPr/>
          <p:nvPr/>
        </p:nvSpPr>
        <p:spPr>
          <a:xfrm>
            <a:off x="6810433" y="2811999"/>
            <a:ext cx="1094528" cy="475059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408612" y="3486603"/>
            <a:ext cx="1094528" cy="475059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</a:t>
            </a:r>
          </a:p>
        </p:txBody>
      </p:sp>
      <p:sp>
        <p:nvSpPr>
          <p:cNvPr id="23" name="Rectangle: Rounded Corners 13"/>
          <p:cNvSpPr/>
          <p:nvPr/>
        </p:nvSpPr>
        <p:spPr>
          <a:xfrm>
            <a:off x="8456612" y="1905000"/>
            <a:ext cx="2924151" cy="1012371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g-BG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БД=Схема</a:t>
            </a:r>
            <a:endParaRPr lang="en-US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Rectangle: Rounded Corners 13"/>
          <p:cNvSpPr/>
          <p:nvPr/>
        </p:nvSpPr>
        <p:spPr>
          <a:xfrm>
            <a:off x="8456612" y="3095172"/>
            <a:ext cx="2924151" cy="1012371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g-BG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БД=Схема</a:t>
            </a:r>
            <a:endParaRPr lang="en-US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103812" y="4876800"/>
            <a:ext cx="6400800" cy="1423202"/>
            <a:chOff x="5103812" y="4876800"/>
            <a:chExt cx="6400800" cy="142320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802" y="5155321"/>
              <a:ext cx="863766" cy="863766"/>
            </a:xfrm>
            <a:prstGeom prst="rect">
              <a:avLst/>
            </a:prstGeom>
            <a:noFill/>
          </p:spPr>
        </p:pic>
        <p:sp>
          <p:nvSpPr>
            <p:cNvPr id="51" name="Rectangle: Rounded Corners 50"/>
            <p:cNvSpPr/>
            <p:nvPr/>
          </p:nvSpPr>
          <p:spPr>
            <a:xfrm>
              <a:off x="5103812" y="4876800"/>
              <a:ext cx="6400800" cy="1423202"/>
            </a:xfrm>
            <a:prstGeom prst="roundRect">
              <a:avLst>
                <a:gd name="adj" fmla="val 5385"/>
              </a:avLst>
            </a:prstGeom>
            <a:noFill/>
            <a:ln w="57150">
              <a:solidFill>
                <a:srgbClr val="F3CD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</p:grpSp>
      <p:sp>
        <p:nvSpPr>
          <p:cNvPr id="52" name="Rectangle: Rounded Corners 51"/>
          <p:cNvSpPr/>
          <p:nvPr/>
        </p:nvSpPr>
        <p:spPr>
          <a:xfrm>
            <a:off x="6538394" y="4934367"/>
            <a:ext cx="2331854" cy="1191407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bg-BG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Данни</a:t>
            </a:r>
            <a:endParaRPr lang="en-US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3" name="Arrow: Right 52"/>
          <p:cNvSpPr/>
          <p:nvPr/>
        </p:nvSpPr>
        <p:spPr>
          <a:xfrm rot="5400000">
            <a:off x="8101301" y="4280339"/>
            <a:ext cx="421691" cy="583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Rectangle: Rounded Corners 54"/>
          <p:cNvSpPr/>
          <p:nvPr/>
        </p:nvSpPr>
        <p:spPr>
          <a:xfrm>
            <a:off x="9047321" y="4978962"/>
            <a:ext cx="2331854" cy="1191407"/>
          </a:xfrm>
          <a:prstGeom prst="roundRect">
            <a:avLst>
              <a:gd name="adj" fmla="val 5319"/>
            </a:avLst>
          </a:prstGeom>
          <a:solidFill>
            <a:schemeClr val="accent2">
              <a:alpha val="25098"/>
            </a:schemeClr>
          </a:solidFill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bg-BG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Записи</a:t>
            </a:r>
            <a:endParaRPr lang="en-US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085262" y="5499904"/>
            <a:ext cx="609600" cy="533400"/>
            <a:chOff x="3998912" y="2209800"/>
            <a:chExt cx="609600" cy="533400"/>
          </a:xfrm>
        </p:grpSpPr>
        <p:sp>
          <p:nvSpPr>
            <p:cNvPr id="45" name="Rectangle: Folded Corner 44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628847" y="5499904"/>
            <a:ext cx="609600" cy="533400"/>
            <a:chOff x="3998912" y="2209800"/>
            <a:chExt cx="609600" cy="533400"/>
          </a:xfrm>
        </p:grpSpPr>
        <p:sp>
          <p:nvSpPr>
            <p:cNvPr id="57" name="Rectangle: Folded Corner 56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172432" y="5499904"/>
            <a:ext cx="609600" cy="533400"/>
            <a:chOff x="3998912" y="2209800"/>
            <a:chExt cx="609600" cy="533400"/>
          </a:xfrm>
        </p:grpSpPr>
        <p:sp>
          <p:nvSpPr>
            <p:cNvPr id="60" name="Rectangle: Folded Corner 59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716017" y="5499904"/>
            <a:ext cx="609600" cy="533400"/>
            <a:chOff x="3998912" y="2209800"/>
            <a:chExt cx="609600" cy="533400"/>
          </a:xfrm>
        </p:grpSpPr>
        <p:sp>
          <p:nvSpPr>
            <p:cNvPr id="63" name="Rectangle: Folded Corner 62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551136" y="5499904"/>
            <a:ext cx="609600" cy="533400"/>
            <a:chOff x="3998912" y="2209800"/>
            <a:chExt cx="609600" cy="533400"/>
          </a:xfrm>
        </p:grpSpPr>
        <p:sp>
          <p:nvSpPr>
            <p:cNvPr id="77" name="Rectangle: Folded Corner 76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chemeClr val="accent1">
                <a:alpha val="25098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94721" y="5499904"/>
            <a:ext cx="609600" cy="533400"/>
            <a:chOff x="3998912" y="2209800"/>
            <a:chExt cx="609600" cy="533400"/>
          </a:xfrm>
        </p:grpSpPr>
        <p:sp>
          <p:nvSpPr>
            <p:cNvPr id="75" name="Rectangle: Folded Corner 74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chemeClr val="accent1">
                <a:alpha val="25098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38306" y="5499904"/>
            <a:ext cx="609600" cy="533400"/>
            <a:chOff x="3998912" y="2209800"/>
            <a:chExt cx="609600" cy="533400"/>
          </a:xfrm>
        </p:grpSpPr>
        <p:sp>
          <p:nvSpPr>
            <p:cNvPr id="73" name="Rectangle: Folded Corner 72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chemeClr val="accent1">
                <a:alpha val="25098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81891" y="5499904"/>
            <a:ext cx="609600" cy="533400"/>
            <a:chOff x="3998912" y="2209800"/>
            <a:chExt cx="609600" cy="533400"/>
          </a:xfrm>
        </p:grpSpPr>
        <p:sp>
          <p:nvSpPr>
            <p:cNvPr id="71" name="Rectangle: Folded Corner 70"/>
            <p:cNvSpPr/>
            <p:nvPr/>
          </p:nvSpPr>
          <p:spPr>
            <a:xfrm rot="10800000">
              <a:off x="4113212" y="2209800"/>
              <a:ext cx="381000" cy="533400"/>
            </a:xfrm>
            <a:prstGeom prst="foldedCorner">
              <a:avLst>
                <a:gd name="adj" fmla="val 44167"/>
              </a:avLst>
            </a:prstGeom>
            <a:solidFill>
              <a:schemeClr val="accent1">
                <a:alpha val="25098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98912" y="2362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onsolas" panose="020B0609020204030204" pitchFamily="49" charset="0"/>
                </a:rPr>
                <a:t>☰</a:t>
              </a:r>
              <a:endParaRPr lang="en-US" sz="900" b="1" dirty="0">
                <a:latin typeface="Consolas" panose="020B0609020204030204" pitchFamily="49" charset="0"/>
              </a:endParaRPr>
            </a:p>
          </p:txBody>
        </p:sp>
      </p:grpSp>
      <p:sp>
        <p:nvSpPr>
          <p:cNvPr id="47" name="Rectangle: Rounded Corners 13"/>
          <p:cNvSpPr/>
          <p:nvPr/>
        </p:nvSpPr>
        <p:spPr>
          <a:xfrm>
            <a:off x="6810433" y="3459771"/>
            <a:ext cx="1094528" cy="475059"/>
          </a:xfrm>
          <a:prstGeom prst="roundRect">
            <a:avLst>
              <a:gd name="adj" fmla="val 5319"/>
            </a:avLst>
          </a:prstGeom>
          <a:solidFill>
            <a:srgbClr val="F0A22E">
              <a:alpha val="25098"/>
            </a:srgbClr>
          </a:solidFill>
          <a:ln w="38100">
            <a:solidFill>
              <a:srgbClr val="F3CD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Table</a:t>
            </a:r>
          </a:p>
        </p:txBody>
      </p:sp>
      <p:sp>
        <p:nvSpPr>
          <p:cNvPr id="43" name="Slide Number Placeholder">
            <a:extLst>
              <a:ext uri="{FF2B5EF4-FFF2-40B4-BE49-F238E27FC236}">
                <a16:creationId xmlns:a16="http://schemas.microsoft.com/office/drawing/2014/main" id="{5FA90784-D6E7-411F-A7AF-726213460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23" grpId="0" animBg="1"/>
      <p:bldP spid="40" grpId="0" animBg="1"/>
      <p:bldP spid="52" grpId="0" animBg="1"/>
      <p:bldP spid="53" grpId="0" animBg="1"/>
      <p:bldP spid="5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Таблицата е основният градивен елемент на всяка база данни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Всеки ред се нарича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запис</a:t>
            </a:r>
            <a:r>
              <a:rPr lang="ru-RU" dirty="0"/>
              <a:t> или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обект</a:t>
            </a:r>
          </a:p>
          <a:p>
            <a:r>
              <a:rPr lang="ru-RU" dirty="0"/>
              <a:t>Колони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полета</a:t>
            </a:r>
            <a:r>
              <a:rPr lang="ru-RU" dirty="0"/>
              <a:t>) определят типа на данните в тях</a:t>
            </a:r>
            <a:endParaRPr lang="en-US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таблица в Базата от Данни</a:t>
            </a:r>
          </a:p>
        </p:txBody>
      </p:sp>
      <p:graphicFrame>
        <p:nvGraphicFramePr>
          <p:cNvPr id="15" name="Group 49"/>
          <p:cNvGraphicFramePr>
            <a:graphicFrameLocks/>
          </p:cNvGraphicFramePr>
          <p:nvPr/>
        </p:nvGraphicFramePr>
        <p:xfrm>
          <a:off x="1498249" y="2471599"/>
          <a:ext cx="9058119" cy="2415745"/>
        </p:xfrm>
        <a:graphic>
          <a:graphicData uri="http://schemas.openxmlformats.org/drawingml/2006/table">
            <a:tbl>
              <a:tblPr/>
              <a:tblGrid>
                <a:gridCol w="217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2417">
                  <a:extLst>
                    <a:ext uri="{9D8B030D-6E8A-4147-A177-3AD203B41FA5}">
                      <a16:colId xmlns:a16="http://schemas.microsoft.com/office/drawing/2014/main" val="1808587013"/>
                    </a:ext>
                  </a:extLst>
                </a:gridCol>
                <a:gridCol w="1701611">
                  <a:extLst>
                    <a:ext uri="{9D8B030D-6E8A-4147-A177-3AD203B41FA5}">
                      <a16:colId xmlns:a16="http://schemas.microsoft.com/office/drawing/2014/main" val="1545185628"/>
                    </a:ext>
                  </a:extLst>
                </a:gridCol>
              </a:tblGrid>
              <a:tr h="586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customer_id</a:t>
                      </a: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first_name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birthdate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city_id</a:t>
                      </a:r>
                      <a:endParaRPr kumimoji="1" lang="bg-BG" sz="2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57466" marR="157466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0A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Brigitte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03/12/1975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101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August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27/05/1968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102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Benjamin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15/10/1988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Denis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07/01/1993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104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484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62666" y="4256890"/>
            <a:ext cx="1163331" cy="677820"/>
          </a:xfrm>
          <a:prstGeom prst="wedgeRoundRectCallout">
            <a:avLst>
              <a:gd name="adj1" fmla="val 43059"/>
              <a:gd name="adj2" fmla="val -916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Ред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293812" y="3401444"/>
            <a:ext cx="9448800" cy="673099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3542513" y="2339621"/>
            <a:ext cx="2870200" cy="2679700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094437" y="1667767"/>
            <a:ext cx="1718025" cy="677820"/>
          </a:xfrm>
          <a:prstGeom prst="wedgeRoundRectCallout">
            <a:avLst>
              <a:gd name="adj1" fmla="val -82609"/>
              <a:gd name="adj2" fmla="val 426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Колона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3656012" y="3495767"/>
            <a:ext cx="2667000" cy="466633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005197" y="5180717"/>
            <a:ext cx="1633376" cy="677820"/>
          </a:xfrm>
          <a:prstGeom prst="wedgeRoundRectCallout">
            <a:avLst>
              <a:gd name="adj1" fmla="val -133489"/>
              <a:gd name="adj2" fmla="val -20594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70000" tIns="90000" rIns="270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Клетка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F4AD28E4-6019-4F46-90EE-660F9879A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0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RDBMS </a:t>
            </a:r>
            <a:r>
              <a:rPr lang="bg-BG" sz="3200" dirty="0">
                <a:solidFill>
                  <a:srgbClr val="F3BE60"/>
                </a:solidFill>
              </a:rPr>
              <a:t>съхранява и управлява </a:t>
            </a:r>
            <a:r>
              <a:rPr lang="bg-BG" sz="3200" dirty="0"/>
              <a:t>данни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Логически (мислено) данните се представят в </a:t>
            </a:r>
            <a:r>
              <a:rPr lang="bg-BG" sz="3200" dirty="0">
                <a:solidFill>
                  <a:srgbClr val="F3BE60"/>
                </a:solidFill>
              </a:rPr>
              <a:t>таблици</a:t>
            </a:r>
            <a:r>
              <a:rPr lang="bg-BG" sz="3200" dirty="0"/>
              <a:t>, а физически (реално) се </a:t>
            </a:r>
            <a:r>
              <a:rPr lang="bg-BG" sz="3200" dirty="0">
                <a:solidFill>
                  <a:srgbClr val="F3BE60"/>
                </a:solidFill>
              </a:rPr>
              <a:t>съхраняват във файлове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SQL </a:t>
            </a:r>
            <a:r>
              <a:rPr lang="bg-BG" sz="3200" dirty="0"/>
              <a:t>предлага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accent1"/>
                </a:solidFill>
              </a:rPr>
              <a:t>по-добро управление</a:t>
            </a:r>
            <a:endParaRPr lang="en-US" sz="3600" dirty="0">
              <a:solidFill>
                <a:schemeClr val="accent1"/>
              </a:solidFill>
            </a:endParaRP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endParaRPr lang="bg-BG" sz="3200" dirty="0"/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733800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F996F69-75D2-4765-BB9A-98DB8C596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8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Въведение в базите от данни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8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123EB45-11FB-435B-882C-01171CBF2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Управление на данните. Кога се нуждаем от БД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Машина на Базата от данни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784E26E-240D-4E17-B9BB-E851D596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Съхранение или Управление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612" y="1371600"/>
            <a:ext cx="3962400" cy="48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bg-BG" sz="2800" b="1" u="sng" dirty="0">
                <a:solidFill>
                  <a:schemeClr val="bg1"/>
                </a:solidFill>
              </a:rPr>
              <a:t>КАСОВА БЕЛЕЖКА</a:t>
            </a:r>
            <a:endParaRPr lang="en-US" sz="2800" b="1" u="sng" dirty="0">
              <a:solidFill>
                <a:schemeClr val="bg1"/>
              </a:solidFill>
            </a:endParaRPr>
          </a:p>
          <a:p>
            <a:pPr algn="ctr"/>
            <a:r>
              <a:rPr lang="bg-BG" dirty="0">
                <a:solidFill>
                  <a:schemeClr val="bg1"/>
                </a:solidFill>
              </a:rPr>
              <a:t>Дата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bg-BG" dirty="0">
                <a:solidFill>
                  <a:schemeClr val="bg1"/>
                </a:solidFill>
              </a:rPr>
              <a:t>16-07-</a:t>
            </a:r>
            <a:r>
              <a:rPr lang="en-US" dirty="0">
                <a:solidFill>
                  <a:schemeClr val="bg1"/>
                </a:solidFill>
              </a:rPr>
              <a:t>2016</a:t>
            </a:r>
          </a:p>
          <a:p>
            <a:pPr algn="r"/>
            <a:r>
              <a:rPr lang="bg-BG" dirty="0">
                <a:solidFill>
                  <a:schemeClr val="bg1"/>
                </a:solidFill>
              </a:rPr>
              <a:t>Поръчка</a:t>
            </a:r>
            <a:r>
              <a:rPr lang="en-US" dirty="0">
                <a:solidFill>
                  <a:schemeClr val="bg1"/>
                </a:solidFill>
              </a:rPr>
              <a:t>#: [00315]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Клиент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bg-BG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David Rivers</a:t>
            </a:r>
          </a:p>
          <a:p>
            <a:r>
              <a:rPr lang="bg-BG" dirty="0">
                <a:solidFill>
                  <a:schemeClr val="bg1"/>
                </a:solidFill>
              </a:rPr>
              <a:t>Продукт</a:t>
            </a:r>
            <a:r>
              <a:rPr lang="en-US" dirty="0">
                <a:solidFill>
                  <a:schemeClr val="bg1"/>
                </a:solidFill>
              </a:rPr>
              <a:t>: Oil Pump</a:t>
            </a:r>
          </a:p>
          <a:p>
            <a:r>
              <a:rPr lang="en-US" dirty="0">
                <a:solidFill>
                  <a:schemeClr val="bg1"/>
                </a:solidFill>
              </a:rPr>
              <a:t>S/N: OP147-0623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Единична цена</a:t>
            </a:r>
            <a:r>
              <a:rPr lang="en-US" dirty="0">
                <a:solidFill>
                  <a:schemeClr val="bg1"/>
                </a:solidFill>
              </a:rPr>
              <a:t>:	69.90</a:t>
            </a:r>
          </a:p>
          <a:p>
            <a:r>
              <a:rPr lang="bg-BG" noProof="1">
                <a:solidFill>
                  <a:schemeClr val="bg1"/>
                </a:solidFill>
              </a:rPr>
              <a:t>Количество</a:t>
            </a:r>
            <a:r>
              <a:rPr lang="en-US" dirty="0">
                <a:solidFill>
                  <a:schemeClr val="bg1"/>
                </a:solidFill>
              </a:rPr>
              <a:t>:	</a:t>
            </a:r>
            <a:r>
              <a:rPr lang="bg-BG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bg-BG" dirty="0">
                <a:solidFill>
                  <a:schemeClr val="bg1"/>
                </a:solidFill>
              </a:rPr>
              <a:t>Общо</a:t>
            </a:r>
            <a:r>
              <a:rPr lang="en-US" dirty="0">
                <a:solidFill>
                  <a:schemeClr val="bg1"/>
                </a:solidFill>
              </a:rPr>
              <a:t>:		69.90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9812" y="1974850"/>
            <a:ext cx="225425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6677048" y="26670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00315 – </a:t>
            </a:r>
            <a:r>
              <a:rPr lang="bg-BG" sz="3200" dirty="0"/>
              <a:t>16-07-2016</a:t>
            </a:r>
            <a:endParaRPr lang="en-US" sz="3200" dirty="0"/>
          </a:p>
          <a:p>
            <a:r>
              <a:rPr lang="en-US" sz="3200" dirty="0"/>
              <a:t>David Rivers</a:t>
            </a:r>
          </a:p>
          <a:p>
            <a:r>
              <a:rPr lang="en-US" sz="3200" dirty="0"/>
              <a:t>Oil Pump (OP147-0623)</a:t>
            </a:r>
          </a:p>
          <a:p>
            <a:r>
              <a:rPr lang="en-US" sz="3200" dirty="0"/>
              <a:t>1 x 69.90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7262" y="2359025"/>
            <a:ext cx="1066799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471862" y="3056255"/>
            <a:ext cx="160020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/>
          <p:nvPr/>
        </p:nvSpPr>
        <p:spPr>
          <a:xfrm>
            <a:off x="3324542" y="3427095"/>
            <a:ext cx="127254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2712719" y="3819525"/>
            <a:ext cx="1633855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4526280" y="4543425"/>
            <a:ext cx="85344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/>
          <p:cNvSpPr/>
          <p:nvPr/>
        </p:nvSpPr>
        <p:spPr>
          <a:xfrm>
            <a:off x="4526280" y="4916805"/>
            <a:ext cx="85344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E7B7407-758A-4EFA-8B6F-77E641491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Съхранение или Управление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212" y="1654693"/>
            <a:ext cx="3962400" cy="27595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" y="4942412"/>
            <a:ext cx="11885613" cy="90863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53684D0-190C-421A-85BE-D1F0AC31C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Съхраняването на данни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е</a:t>
            </a:r>
            <a:r>
              <a:rPr lang="ru-RU" dirty="0"/>
              <a:t> основната причина да се използват бази от данни</a:t>
            </a:r>
          </a:p>
          <a:p>
            <a:r>
              <a:rPr lang="bg-BG" dirty="0"/>
              <a:t>Обичайното съхранение </a:t>
            </a:r>
            <a:r>
              <a:rPr lang="bg-BG" dirty="0">
                <a:solidFill>
                  <a:schemeClr val="accent1"/>
                </a:solidFill>
              </a:rPr>
              <a:t>в крайна сметка</a:t>
            </a:r>
            <a:r>
              <a:rPr lang="en-US" dirty="0"/>
              <a:t> </a:t>
            </a:r>
            <a:r>
              <a:rPr lang="bg-BG" dirty="0"/>
              <a:t>поражда </a:t>
            </a:r>
            <a:r>
              <a:rPr lang="bg-BG" dirty="0">
                <a:solidFill>
                  <a:schemeClr val="accent1"/>
                </a:solidFill>
              </a:rPr>
              <a:t>въпроси</a:t>
            </a:r>
            <a:r>
              <a:rPr lang="bg-BG" dirty="0"/>
              <a:t>, свързан с </a:t>
            </a:r>
            <a:endParaRPr lang="en-US" dirty="0"/>
          </a:p>
          <a:p>
            <a:pPr lvl="1"/>
            <a:r>
              <a:rPr lang="bg-BG" dirty="0"/>
              <a:t>Размера</a:t>
            </a:r>
            <a:endParaRPr lang="en-US" dirty="0"/>
          </a:p>
          <a:p>
            <a:pPr lvl="1"/>
            <a:r>
              <a:rPr lang="bg-BG" dirty="0"/>
              <a:t>Лекотата на актуализиране</a:t>
            </a:r>
          </a:p>
          <a:p>
            <a:pPr lvl="1"/>
            <a:r>
              <a:rPr lang="bg-BG" dirty="0"/>
              <a:t>Точността</a:t>
            </a:r>
            <a:endParaRPr lang="en-US" dirty="0"/>
          </a:p>
          <a:p>
            <a:pPr lvl="1"/>
            <a:r>
              <a:rPr lang="bg-BG" dirty="0"/>
              <a:t>Съкращенията/излишеството </a:t>
            </a:r>
          </a:p>
          <a:p>
            <a:pPr lvl="1"/>
            <a:r>
              <a:rPr lang="bg-BG" dirty="0"/>
              <a:t>Значението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Съхранение или Управление</a:t>
            </a:r>
            <a:r>
              <a:rPr lang="en-US" dirty="0"/>
              <a:t>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352800"/>
            <a:ext cx="3134069" cy="238189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E77A79-0B01-45B8-9612-215AB0105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БД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организирана</a:t>
            </a:r>
            <a:r>
              <a:rPr lang="en-US" dirty="0"/>
              <a:t> </a:t>
            </a:r>
            <a:r>
              <a:rPr lang="bg-BG" dirty="0"/>
              <a:t>колекция от информация</a:t>
            </a:r>
          </a:p>
          <a:p>
            <a:r>
              <a:rPr lang="bg-BG" dirty="0"/>
              <a:t>Н</a:t>
            </a:r>
            <a:r>
              <a:rPr lang="ru-RU" dirty="0"/>
              <a:t>алага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правила</a:t>
            </a:r>
            <a:r>
              <a:rPr lang="ru-RU" dirty="0"/>
              <a:t> на съдържащите се данни</a:t>
            </a:r>
            <a:endParaRPr lang="en-US" dirty="0"/>
          </a:p>
          <a:p>
            <a:pPr lvl="1"/>
            <a:r>
              <a:rPr lang="ru-RU" dirty="0"/>
              <a:t>Релационно съхранение, първо предложено от Едгар Код през 1970 г.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bg-BG" dirty="0"/>
              <a:t>истемата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bg-BG" dirty="0"/>
              <a:t>правление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bg-BG" dirty="0"/>
              <a:t>елационна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bg-BG" dirty="0"/>
              <a:t>аза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bg-BG" dirty="0"/>
              <a:t>анни</a:t>
            </a:r>
            <a:r>
              <a:rPr lang="en-US" dirty="0"/>
              <a:t> </a:t>
            </a:r>
            <a:r>
              <a:rPr lang="ru-RU" dirty="0"/>
              <a:t>предоставя инструменти 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управление</a:t>
            </a:r>
            <a:r>
              <a:rPr lang="ru-RU" dirty="0"/>
              <a:t> на база данни</a:t>
            </a:r>
            <a:endParaRPr lang="en-US" dirty="0"/>
          </a:p>
          <a:p>
            <a:pPr lvl="1"/>
            <a:r>
              <a:rPr lang="ru-RU" dirty="0"/>
              <a:t>Тя прави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разбор на заявките </a:t>
            </a:r>
            <a:r>
              <a:rPr lang="ru-RU" dirty="0"/>
              <a:t>от страна на потребителя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взема необходимите мерки</a:t>
            </a:r>
          </a:p>
          <a:p>
            <a:pPr lvl="1"/>
            <a:r>
              <a:rPr lang="ru-RU" dirty="0"/>
              <a:t>Потребителят няма пряк достъп до съхранените данни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Бази от данни и СУРБД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BF9BDC6-E0B9-4252-BF23-2DBE7CE8D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Engine</a:t>
            </a:r>
            <a:endParaRPr lang="bg-B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Машина на Базата от Данни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18012" y="1676400"/>
            <a:ext cx="4159406" cy="4184495"/>
            <a:chOff x="3878107" y="914400"/>
            <a:chExt cx="4159406" cy="4184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313" y="914400"/>
              <a:ext cx="3886200" cy="3886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6218">
              <a:off x="3732212" y="2503574"/>
              <a:ext cx="2741216" cy="2449426"/>
            </a:xfrm>
            <a:prstGeom prst="rect">
              <a:avLst/>
            </a:prstGeom>
          </p:spPr>
        </p:pic>
      </p:grp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6B4EFEA-9BF2-4148-9726-FFED3A51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4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Server </a:t>
            </a:r>
            <a:r>
              <a:rPr lang="bg-BG" dirty="0"/>
              <a:t>използва модел, наречен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клиент-сървър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Поток на Базата от данни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65945" y="2349179"/>
            <a:ext cx="2646334" cy="3288702"/>
            <a:chOff x="628678" y="2121498"/>
            <a:chExt cx="2646334" cy="3288702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628678" y="2121498"/>
              <a:ext cx="2646334" cy="3288702"/>
            </a:xfrm>
            <a:prstGeom prst="roundRect">
              <a:avLst>
                <a:gd name="adj" fmla="val 5385"/>
              </a:avLst>
            </a:prstGeom>
            <a:noFill/>
            <a:ln w="57150">
              <a:solidFill>
                <a:srgbClr val="F3CD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Clients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4212" y="2622407"/>
              <a:ext cx="2359561" cy="2424652"/>
              <a:chOff x="608012" y="2419350"/>
              <a:chExt cx="2762250" cy="28384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062" y="40386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12" y="4087010"/>
                <a:ext cx="1066800" cy="1066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9512" y="2419350"/>
                <a:ext cx="1619250" cy="1619250"/>
              </a:xfrm>
              <a:prstGeom prst="rect">
                <a:avLst/>
              </a:prstGeom>
            </p:spPr>
          </p:pic>
        </p:grpSp>
      </p:grpSp>
      <p:sp>
        <p:nvSpPr>
          <p:cNvPr id="10" name="Arrow: Right 9"/>
          <p:cNvSpPr/>
          <p:nvPr/>
        </p:nvSpPr>
        <p:spPr>
          <a:xfrm>
            <a:off x="3289838" y="2970881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3289838" y="23491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Query</a:t>
            </a:r>
          </a:p>
        </p:txBody>
      </p:sp>
      <p:sp>
        <p:nvSpPr>
          <p:cNvPr id="17" name="Arrow: Right 16"/>
          <p:cNvSpPr/>
          <p:nvPr/>
        </p:nvSpPr>
        <p:spPr>
          <a:xfrm>
            <a:off x="7623146" y="2970881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623146" y="23491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Access</a:t>
            </a:r>
          </a:p>
        </p:txBody>
      </p:sp>
      <p:sp>
        <p:nvSpPr>
          <p:cNvPr id="21" name="Arrow: Right 20"/>
          <p:cNvSpPr/>
          <p:nvPr/>
        </p:nvSpPr>
        <p:spPr>
          <a:xfrm flipH="1">
            <a:off x="7623146" y="466514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Arrow: Right 21"/>
          <p:cNvSpPr/>
          <p:nvPr/>
        </p:nvSpPr>
        <p:spPr>
          <a:xfrm flipH="1">
            <a:off x="3285345" y="466514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7623146" y="5282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5345" y="5282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771245" y="2349179"/>
            <a:ext cx="2646334" cy="3288702"/>
            <a:chOff x="5071343" y="2121498"/>
            <a:chExt cx="2646334" cy="32887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485" y="2787349"/>
              <a:ext cx="2318051" cy="2318051"/>
            </a:xfrm>
            <a:prstGeom prst="rect">
              <a:avLst/>
            </a:prstGeom>
          </p:spPr>
        </p:pic>
        <p:sp>
          <p:nvSpPr>
            <p:cNvPr id="26" name="Rectangle: Rounded Corners 25"/>
            <p:cNvSpPr/>
            <p:nvPr/>
          </p:nvSpPr>
          <p:spPr>
            <a:xfrm>
              <a:off x="5071343" y="2121498"/>
              <a:ext cx="2646334" cy="3288702"/>
            </a:xfrm>
            <a:prstGeom prst="roundRect">
              <a:avLst>
                <a:gd name="adj" fmla="val 5385"/>
              </a:avLst>
            </a:prstGeom>
            <a:noFill/>
            <a:ln w="57150">
              <a:solidFill>
                <a:srgbClr val="F3CD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Engine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076545" y="2349179"/>
            <a:ext cx="2646334" cy="3288702"/>
            <a:chOff x="9288227" y="2121498"/>
            <a:chExt cx="2646334" cy="32887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248" y="2963782"/>
              <a:ext cx="1741902" cy="1741902"/>
            </a:xfrm>
            <a:prstGeom prst="rect">
              <a:avLst/>
            </a:prstGeom>
            <a:noFill/>
          </p:spPr>
        </p:pic>
        <p:sp>
          <p:nvSpPr>
            <p:cNvPr id="27" name="Rectangle: Rounded Corners 26"/>
            <p:cNvSpPr/>
            <p:nvPr/>
          </p:nvSpPr>
          <p:spPr>
            <a:xfrm>
              <a:off x="9288227" y="2121498"/>
              <a:ext cx="2646334" cy="3288702"/>
            </a:xfrm>
            <a:prstGeom prst="roundRect">
              <a:avLst>
                <a:gd name="adj" fmla="val 5385"/>
              </a:avLst>
            </a:prstGeom>
            <a:noFill/>
            <a:ln w="57150">
              <a:solidFill>
                <a:srgbClr val="F3CD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 dirty="0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Database</a:t>
              </a:r>
            </a:p>
          </p:txBody>
        </p:sp>
      </p:grpSp>
      <p:sp>
        <p:nvSpPr>
          <p:cNvPr id="31" name="Slide Number Placeholder">
            <a:extLst>
              <a:ext uri="{FF2B5EF4-FFF2-40B4-BE49-F238E27FC236}">
                <a16:creationId xmlns:a16="http://schemas.microsoft.com/office/drawing/2014/main" id="{900CDDBE-4434-4174-AC25-435E7706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 animBg="1"/>
      <p:bldP spid="18" grpId="0"/>
      <p:bldP spid="21" grpId="0" animBg="1"/>
      <p:bldP spid="22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Клиент – Сървър Модел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487680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55" y="2608148"/>
            <a:ext cx="1963852" cy="19638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162300"/>
            <a:ext cx="1066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213735"/>
            <a:ext cx="161925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2731717"/>
            <a:ext cx="3430588" cy="1735877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rot="8636746">
            <a:off x="4363415" y="2519361"/>
            <a:ext cx="372721" cy="75247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Up Arrow 13"/>
          <p:cNvSpPr/>
          <p:nvPr/>
        </p:nvSpPr>
        <p:spPr>
          <a:xfrm rot="5400000">
            <a:off x="3245814" y="3375965"/>
            <a:ext cx="372721" cy="75247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Up Arrow 14"/>
          <p:cNvSpPr/>
          <p:nvPr/>
        </p:nvSpPr>
        <p:spPr>
          <a:xfrm rot="3587749">
            <a:off x="4041337" y="4546102"/>
            <a:ext cx="372721" cy="752475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Up Arrow 15"/>
          <p:cNvSpPr/>
          <p:nvPr/>
        </p:nvSpPr>
        <p:spPr>
          <a:xfrm rot="5400000">
            <a:off x="8646489" y="3375966"/>
            <a:ext cx="372721" cy="752475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ADA48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0477" y="3457968"/>
            <a:ext cx="1528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TCP/IP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815" y="1631353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>
                <a:solidFill>
                  <a:srgbClr val="00B0F0"/>
                </a:solidFill>
              </a:rPr>
              <a:t>КЛИЕНТИ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7253" y="4778514"/>
            <a:ext cx="3690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>
                <a:solidFill>
                  <a:srgbClr val="ADA485"/>
                </a:solidFill>
              </a:rPr>
              <a:t>БАЗА ОТ ДАННИ</a:t>
            </a:r>
            <a:endParaRPr lang="en-US" sz="4000" dirty="0">
              <a:solidFill>
                <a:srgbClr val="ADA485"/>
              </a:solidFill>
            </a:endParaRP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A6C2ADB1-CFB8-4117-BBF5-46702A9D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7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2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910</Words>
  <Application>Microsoft Office PowerPoint</Application>
  <PresentationFormat>Custom</PresentationFormat>
  <Paragraphs>172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Съхранение или Управление</vt:lpstr>
      <vt:lpstr>Съхранение или Управление</vt:lpstr>
      <vt:lpstr>Съхранение или Управление(2)</vt:lpstr>
      <vt:lpstr>Бази от данни и СУРБД</vt:lpstr>
      <vt:lpstr>Машина на Базата от Данни</vt:lpstr>
      <vt:lpstr>Поток на Базата от данни</vt:lpstr>
      <vt:lpstr>Клиент – Сървър Модел</vt:lpstr>
      <vt:lpstr>Най-добрите машини за Бази от данни</vt:lpstr>
      <vt:lpstr>Сваляне на Клиент и Сървър</vt:lpstr>
      <vt:lpstr>Архитектура на MySQL Server</vt:lpstr>
      <vt:lpstr>Елементи на таблица в Базата от Данни</vt:lpstr>
      <vt:lpstr>Обобщение</vt:lpstr>
      <vt:lpstr>Въведение в базите от данни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2019-12-17T10:38:52Z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