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394" r:id="rId3"/>
    <p:sldId id="595" r:id="rId4"/>
    <p:sldId id="596" r:id="rId5"/>
    <p:sldId id="597" r:id="rId6"/>
    <p:sldId id="598" r:id="rId7"/>
    <p:sldId id="599" r:id="rId8"/>
    <p:sldId id="600" r:id="rId9"/>
    <p:sldId id="601" r:id="rId10"/>
    <p:sldId id="594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5BD86D6-6E31-4585-82F7-B474E77CC0E6}">
          <p14:sldIdLst>
            <p14:sldId id="394"/>
            <p14:sldId id="595"/>
            <p14:sldId id="596"/>
            <p14:sldId id="597"/>
            <p14:sldId id="598"/>
            <p14:sldId id="599"/>
            <p14:sldId id="600"/>
            <p14:sldId id="601"/>
          </p14:sldIdLst>
        </p14:section>
        <p14:section name="Conclusion" id="{D1E01EFB-3DDD-4CB0-8D1F-8E7E2CA2CF89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AE362C5-A572-4A12-965C-7B2DA9EE66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7531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F215AE8-A467-403F-8775-6B6C2EAE4F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400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EDE31DB-E929-4986-970D-459458B9BE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5008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665412" y="761999"/>
            <a:ext cx="8900899" cy="173826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Релационен модел и проектиране на бази данни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18045" cy="2524722"/>
            <a:chOff x="745783" y="3624633"/>
            <a:chExt cx="5818045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15006" y="3706052"/>
              <a:ext cx="154882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8" y="3353217"/>
            <a:ext cx="3363639" cy="2663564"/>
          </a:xfrm>
          <a:prstGeom prst="rect">
            <a:avLst/>
          </a:prstGeom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143" y="3760536"/>
            <a:ext cx="2450807" cy="24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5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E4C559E-735A-430F-A439-CDDA39C43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75540" y="4876800"/>
            <a:ext cx="8938472" cy="820600"/>
          </a:xfrm>
        </p:spPr>
        <p:txBody>
          <a:bodyPr/>
          <a:lstStyle/>
          <a:p>
            <a:r>
              <a:rPr lang="bg-BG" dirty="0"/>
              <a:t>Проектиране на бази данни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75540" y="5754968"/>
            <a:ext cx="8938472" cy="719034"/>
          </a:xfrm>
        </p:spPr>
        <p:txBody>
          <a:bodyPr/>
          <a:lstStyle/>
          <a:p>
            <a:r>
              <a:rPr lang="bg-BG" dirty="0"/>
              <a:t>Основни концепции</a:t>
            </a:r>
            <a:endParaRPr lang="en-US" dirty="0"/>
          </a:p>
        </p:txBody>
      </p:sp>
      <p:pic>
        <p:nvPicPr>
          <p:cNvPr id="8" name="Picture 6" descr="http://www.artistsvalley.com/vector/images/vector-database-icons-ai-preview-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86957" y="1371600"/>
            <a:ext cx="4764984" cy="3176654"/>
          </a:xfrm>
          <a:prstGeom prst="roundRect">
            <a:avLst>
              <a:gd name="adj" fmla="val 2250"/>
            </a:avLst>
          </a:prstGeom>
          <a:noFill/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00EA4E5-1BD1-4B04-82D1-FC007E6CD7BA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5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Стъпки в процеса на проектирането на бази данни:</a:t>
            </a:r>
            <a:endParaRPr lang="en-US" dirty="0"/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Идентифициране на видовете данни</a:t>
            </a:r>
            <a:endParaRPr lang="en-US" dirty="0"/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Идентифициране на колоните в таблицата</a:t>
            </a:r>
            <a:endParaRPr lang="en-US" dirty="0"/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Задаване на основен ключ за всяка таблица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Идентифициране и моделиране на отношенията</a:t>
            </a:r>
          </a:p>
          <a:p>
            <a:pPr marL="1163638" lvl="2" indent="-514350">
              <a:lnSpc>
                <a:spcPct val="100000"/>
              </a:lnSpc>
            </a:pPr>
            <a:r>
              <a:rPr lang="bg-BG" dirty="0"/>
              <a:t>Множество на данните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Задаване на други ограничения</a:t>
            </a:r>
            <a:endParaRPr lang="en-US" dirty="0"/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Наливане на информация в таблиците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Стъпки при проектирането на бази данни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549">
            <a:off x="8645098" y="2402650"/>
            <a:ext cx="3931738" cy="3305175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90E39F5-0752-42A5-B463-971288908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Таблиците обикновено представят обекти от реалния живот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В спецификацията те най-често са подадени като съществителни имена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Например: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bg-BG" dirty="0"/>
          </a:p>
          <a:p>
            <a:pPr lvl="1">
              <a:lnSpc>
                <a:spcPct val="100000"/>
              </a:lnSpc>
            </a:pPr>
            <a:endParaRPr lang="bg-BG" dirty="0"/>
          </a:p>
          <a:p>
            <a:pPr lvl="1">
              <a:lnSpc>
                <a:spcPct val="100000"/>
              </a:lnSpc>
              <a:buFontTx/>
              <a:buNone/>
            </a:pPr>
            <a:endParaRPr lang="bg-BG" dirty="0"/>
          </a:p>
          <a:p>
            <a:pPr lvl="1">
              <a:lnSpc>
                <a:spcPct val="100000"/>
              </a:lnSpc>
            </a:pPr>
            <a:endParaRPr lang="bg-BG" dirty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bg-BG" dirty="0"/>
              <a:t>Видове данни: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Ученици</a:t>
            </a:r>
            <a:r>
              <a:rPr lang="bg-BG" dirty="0"/>
              <a:t>,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Курсове</a:t>
            </a:r>
            <a:r>
              <a:rPr lang="bg-BG" dirty="0"/>
              <a:t>,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Градове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Идентифициране на данните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68524" y="3468231"/>
            <a:ext cx="78486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Трябва да разработим система, която съхранява информация за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ученици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които се обучават в различни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курсове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Курсовете се провеждат в различни</a:t>
            </a:r>
            <a:r>
              <a:rPr lang="en-US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градове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Когато се регистрираме като нов ученик, се въвежда следната информация: име, </a:t>
            </a:r>
            <a:r>
              <a:rPr lang="bg-BG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номер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bg-BG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снимка и дата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</a:t>
            </a:r>
          </a:p>
        </p:txBody>
      </p:sp>
      <p:sp>
        <p:nvSpPr>
          <p:cNvPr id="9" name="Rectangle: Rounded Corners 14"/>
          <p:cNvSpPr/>
          <p:nvPr/>
        </p:nvSpPr>
        <p:spPr>
          <a:xfrm>
            <a:off x="4494212" y="3910917"/>
            <a:ext cx="1518758" cy="30614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: Rounded Corners 14"/>
          <p:cNvSpPr/>
          <p:nvPr/>
        </p:nvSpPr>
        <p:spPr>
          <a:xfrm>
            <a:off x="3732212" y="4191000"/>
            <a:ext cx="1295400" cy="367826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: Rounded Corners 14"/>
          <p:cNvSpPr/>
          <p:nvPr/>
        </p:nvSpPr>
        <p:spPr>
          <a:xfrm>
            <a:off x="3656012" y="4593087"/>
            <a:ext cx="1371600" cy="346739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43FD65C7-9E5A-4D85-BB2C-E61560B2B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Колоните са пояснения към данните в текста на спецификацията, например: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bg-BG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bg-BG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bg-BG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/>
              <a:t>Учениците имат следните характеристики 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Име, номер, снимка, дата на записване и списък от курсове, които посещават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Идентифициране на колоните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2012" y="2362200"/>
            <a:ext cx="78486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Трябва да разработим система, която съхранява информация за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ученици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които се обучават в различни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курсове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Курсовете се провеждат в различни</a:t>
            </a:r>
            <a:r>
              <a:rPr lang="en-US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градове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Когато се регистрираме като нов ученик, се въвежда следната информация: </a:t>
            </a:r>
            <a:r>
              <a:rPr lang="ru-RU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име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номер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снимка</a:t>
            </a:r>
            <a:r>
              <a:rPr lang="bg-BG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и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дата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</a:t>
            </a:r>
          </a:p>
        </p:txBody>
      </p:sp>
      <p:sp>
        <p:nvSpPr>
          <p:cNvPr id="14" name="Rectangle: Rounded Corners 14"/>
          <p:cNvSpPr/>
          <p:nvPr/>
        </p:nvSpPr>
        <p:spPr>
          <a:xfrm>
            <a:off x="2198686" y="4184108"/>
            <a:ext cx="549015" cy="361207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3046412" y="4204174"/>
            <a:ext cx="820897" cy="367826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6" name="Rectangle: Rounded Corners 14"/>
          <p:cNvSpPr/>
          <p:nvPr/>
        </p:nvSpPr>
        <p:spPr>
          <a:xfrm>
            <a:off x="4215563" y="4177489"/>
            <a:ext cx="1116849" cy="367826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7" name="Rectangle: Rounded Corners 14"/>
          <p:cNvSpPr/>
          <p:nvPr/>
        </p:nvSpPr>
        <p:spPr>
          <a:xfrm>
            <a:off x="5713412" y="4180005"/>
            <a:ext cx="809261" cy="367826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6A4426E7-ECF8-4125-9DF0-498488553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Винаги дефинирайте допълнителна колона за основен ключ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Не ползвайте съществуваща колона (например номер на ученика)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Трябва да е цяло число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Трябва да е деклариран като основен ключ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Използвайте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sym typeface="Wingdings" pitchFamily="2" charset="2"/>
              </a:rPr>
              <a:t>auto_increment</a:t>
            </a:r>
            <a:r>
              <a:rPr lang="bg-BG" noProof="1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, за да използвайте автоматично нарастване на стойността за всеки следващ запис</a:t>
            </a:r>
            <a:endParaRPr lang="bg-BG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Поставете основния ключ като първа колона</a:t>
            </a:r>
            <a:endParaRPr lang="en-US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Изключения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Данни, които имат добре известна идентификация, например държави (</a:t>
            </a:r>
            <a:r>
              <a:rPr lang="en-US" dirty="0"/>
              <a:t>BG, DE, US) </a:t>
            </a:r>
            <a:r>
              <a:rPr lang="bg-BG" dirty="0"/>
              <a:t>и валути</a:t>
            </a:r>
            <a:r>
              <a:rPr lang="en-US" dirty="0"/>
              <a:t> (USD, EUR, BGN)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да изберем основния ключ?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BDD4039-AEC6-4485-8D25-35EDF8333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Взаимоотношенията са зависимости между данните: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bg-BG" dirty="0"/>
          </a:p>
          <a:p>
            <a:pPr lvl="1">
              <a:spcBef>
                <a:spcPts val="3000"/>
              </a:spcBef>
            </a:pPr>
            <a:r>
              <a:rPr lang="bg-BG" dirty="0"/>
              <a:t>"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които се обучават в различни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курсове</a:t>
            </a:r>
            <a:r>
              <a:rPr lang="bg-BG" dirty="0"/>
              <a:t>"</a:t>
            </a:r>
            <a:r>
              <a:rPr lang="en-US" dirty="0"/>
              <a:t> – </a:t>
            </a:r>
            <a:r>
              <a:rPr lang="bg-BG" dirty="0"/>
              <a:t>много-към-много взаимоотношение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Идентифициране на взаимоотношения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92576" y="2240880"/>
            <a:ext cx="8316636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Трябва да разработим система, която съхранява информация за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ученици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които се обучават в различни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курсове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Курсовете се провеждат в различни</a:t>
            </a:r>
            <a:r>
              <a:rPr lang="en-US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градове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Когато се регистрираме като нов ученик, се въвежда следната информация: </a:t>
            </a:r>
            <a:r>
              <a:rPr lang="ru-RU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име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номер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снимка</a:t>
            </a:r>
            <a:r>
              <a:rPr lang="bg-BG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и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дата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</a:t>
            </a:r>
          </a:p>
        </p:txBody>
      </p:sp>
      <p:sp>
        <p:nvSpPr>
          <p:cNvPr id="16" name="Rectangle: Rounded Corners 14"/>
          <p:cNvSpPr/>
          <p:nvPr/>
        </p:nvSpPr>
        <p:spPr>
          <a:xfrm>
            <a:off x="4291813" y="2634387"/>
            <a:ext cx="1269199" cy="3550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7" name="Rectangle: Rounded Corners 14"/>
          <p:cNvSpPr/>
          <p:nvPr/>
        </p:nvSpPr>
        <p:spPr>
          <a:xfrm>
            <a:off x="3503612" y="3429000"/>
            <a:ext cx="1163945" cy="303988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" name="Rectangle: Rounded Corners 14"/>
          <p:cNvSpPr/>
          <p:nvPr/>
        </p:nvSpPr>
        <p:spPr>
          <a:xfrm>
            <a:off x="3442910" y="3002796"/>
            <a:ext cx="1295400" cy="367826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530BA26B-A28D-4C33-9286-91A951B42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Взаимоотношенията са зависимости между данните: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bg-BG" dirty="0"/>
          </a:p>
          <a:p>
            <a:pPr lvl="1">
              <a:spcBef>
                <a:spcPts val="3000"/>
              </a:spcBef>
            </a:pPr>
            <a:r>
              <a:rPr lang="bg-BG" dirty="0"/>
              <a:t>"</a:t>
            </a:r>
            <a:r>
              <a:rPr lang="ru-RU" dirty="0"/>
              <a:t>ученици, които се обучават в различни курсове</a:t>
            </a:r>
            <a:r>
              <a:rPr lang="bg-BG" dirty="0"/>
              <a:t>"</a:t>
            </a:r>
            <a:r>
              <a:rPr lang="en-US" dirty="0"/>
              <a:t> – </a:t>
            </a:r>
            <a:r>
              <a:rPr lang="bg-BG" dirty="0"/>
              <a:t>много към много взаимоотношение</a:t>
            </a:r>
            <a:r>
              <a:rPr lang="en-US" dirty="0"/>
              <a:t>.</a:t>
            </a:r>
          </a:p>
          <a:p>
            <a:pPr lvl="1"/>
            <a:r>
              <a:rPr lang="bg-BG" dirty="0"/>
              <a:t>"</a:t>
            </a:r>
            <a:r>
              <a:rPr lang="ru-RU" dirty="0"/>
              <a:t>Курсовете се провеждат в различни градове</a:t>
            </a:r>
            <a:r>
              <a:rPr lang="bg-BG" dirty="0"/>
              <a:t>" – много-към-един</a:t>
            </a:r>
            <a:r>
              <a:rPr lang="en-US" dirty="0"/>
              <a:t> (</a:t>
            </a:r>
            <a:r>
              <a:rPr lang="bg-BG" dirty="0"/>
              <a:t>или много-към-много</a:t>
            </a:r>
            <a:r>
              <a:rPr lang="en-US" dirty="0"/>
              <a:t>) </a:t>
            </a:r>
            <a:r>
              <a:rPr lang="bg-BG" dirty="0"/>
              <a:t>взаимоотношение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Идентифициране на релации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92576" y="1896879"/>
            <a:ext cx="8316636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Трябва да разработим система, която съхранява информация за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ученици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които се обучават в различни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курсове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Курсовете се провеждат в различни</a:t>
            </a:r>
            <a:r>
              <a:rPr lang="en-US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градове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Когато се регистрираме като нов ученик, се въвежда следната информация: </a:t>
            </a:r>
            <a:r>
              <a:rPr lang="ru-RU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име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номер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снимка</a:t>
            </a:r>
            <a:r>
              <a:rPr lang="bg-BG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и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дата</a:t>
            </a:r>
            <a:r>
              <a:rPr lang="ru-RU" b="1" noProof="1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</a:t>
            </a:r>
          </a:p>
        </p:txBody>
      </p:sp>
      <p:sp>
        <p:nvSpPr>
          <p:cNvPr id="10" name="Rectangle: Rounded Corners 14"/>
          <p:cNvSpPr/>
          <p:nvPr/>
        </p:nvSpPr>
        <p:spPr>
          <a:xfrm>
            <a:off x="4291813" y="2290386"/>
            <a:ext cx="1269199" cy="3550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: Rounded Corners 14"/>
          <p:cNvSpPr/>
          <p:nvPr/>
        </p:nvSpPr>
        <p:spPr>
          <a:xfrm>
            <a:off x="3503612" y="3084999"/>
            <a:ext cx="1163945" cy="303988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Rectangle: Rounded Corners 14"/>
          <p:cNvSpPr/>
          <p:nvPr/>
        </p:nvSpPr>
        <p:spPr>
          <a:xfrm>
            <a:off x="3442910" y="2658795"/>
            <a:ext cx="1295400" cy="367826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4798CF93-C8A3-461A-BC06-E27855E5B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Релационен модел и проектиране на бази данни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81426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7154</TotalTime>
  <Words>632</Words>
  <Application>Microsoft Office PowerPoint</Application>
  <PresentationFormat>Custom</PresentationFormat>
  <Paragraphs>84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Проектиране на бази данни</vt:lpstr>
      <vt:lpstr>Стъпки при проектирането на бази данни</vt:lpstr>
      <vt:lpstr>Идентифициране на данните</vt:lpstr>
      <vt:lpstr>Идентифициране на колоните</vt:lpstr>
      <vt:lpstr>Как да изберем основния ключ?</vt:lpstr>
      <vt:lpstr>Идентифициране на взаимоотношения</vt:lpstr>
      <vt:lpstr>Идентифициране на релации</vt:lpstr>
      <vt:lpstr>Релационен модел и проектиране на бази данни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2019-12-17T10:53:12Z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