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3"/>
  </p:notesMasterIdLst>
  <p:handoutMasterIdLst>
    <p:handoutMasterId r:id="rId24"/>
  </p:handoutMasterIdLst>
  <p:sldIdLst>
    <p:sldId id="394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594" r:id="rId21"/>
    <p:sldId id="48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FA187D3-A529-4397-9F3B-101014B2457F}">
          <p14:sldIdLst>
            <p14:sldId id="394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</p14:sldIdLst>
        </p14:section>
        <p14:section name="Conclusion" id="{62D01977-47E2-4463-B9FD-50DCE36C80EC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636A666-AD8C-4556-8C7D-C5A9741EB0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7632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210837-6447-431A-84D3-133D53E35C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663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E/R diagrams represent the tables which are called entities and the relationships between them.</a:t>
            </a:r>
            <a:r>
              <a:rPr lang="en-US" baseline="0" dirty="0"/>
              <a:t> They are used as a technical illustration of the database design.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Do: snip how to create e/r diagram.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BF825ED-4538-4118-B7A7-39196BEFE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3718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6688B72-18B8-4102-9E25-AE08F9BF72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245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050ACA3-7A42-4AEE-8391-65A2AC6422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85652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679B0B1-3C4F-4267-AF51-9A2C3CA98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5653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C9000CE-C587-4170-BB87-9AE6028BA9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4960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1ADBA90-FC65-4382-AD12-8DBDB73802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264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One-to-Many</a:t>
            </a:r>
            <a:r>
              <a:rPr lang="en-US" baseline="0" dirty="0"/>
              <a:t> relationship means that each row from a table is related zero, one or many rows in the referent table. In the case above, each mountain can have 0, 1 or many peaks. The example shows that the mountain Caucasus has two peaks - One-to-Many. If you look the other way around many peaks has exactly one mountain – Many-to-One.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7A8186A-435F-416E-945F-9C472BC69B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4760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8FFA027-99DF-40C8-9A13-39AC388585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766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EA2BA84-2727-4926-82A7-8D6268DF51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0046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1"/>
              <a:t>Many-to-Many</a:t>
            </a:r>
            <a:r>
              <a:rPr lang="en-US" baseline="0" noProof="1"/>
              <a:t> relationship relates many rows from a table to many rows in another table. For example. Employee.EmployeeID has many projects. Many projects are assigned to many employees which is the other way around. Usually we have a mapping table that takes care of the relations.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29425F3-D15D-4D77-8808-7F25F76042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85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730D90A-36D6-4238-9ADE-18973130AF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7431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6E72FF7-3F70-4235-A198-DA9B1F457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7754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1"/>
              <a:t>In One</a:t>
            </a:r>
            <a:r>
              <a:rPr lang="en-US" baseline="0" noProof="1"/>
              <a:t>-to-One relationship each row of table Cars is related to exactly zero or one row in table Drivers. In table Cars.DriverID is a foreign key which means that there will be a relation to another table – Drivers in the case. Table Drivers has a column DriverID as well which is a primary key. The relation is always between a foreign key and a primary key. It means that all values in </a:t>
            </a:r>
            <a:r>
              <a:rPr lang="en-US" sz="1600" baseline="0" noProof="1"/>
              <a:t>Cars</a:t>
            </a:r>
            <a:r>
              <a:rPr lang="en-US" sz="1600" noProof="1"/>
              <a:t>.</a:t>
            </a:r>
            <a:r>
              <a:rPr lang="en-US" baseline="0" noProof="1"/>
              <a:t>DriverID should be present in </a:t>
            </a:r>
            <a:r>
              <a:rPr lang="en-US" sz="1600" noProof="1"/>
              <a:t>Drivers. DriverID</a:t>
            </a:r>
            <a:r>
              <a:rPr lang="en-US" sz="1600" baseline="0" noProof="1"/>
              <a:t> except NULL. Cars</a:t>
            </a:r>
            <a:r>
              <a:rPr lang="en-US" sz="1600" noProof="1"/>
              <a:t>.</a:t>
            </a:r>
            <a:r>
              <a:rPr lang="en-US" baseline="0" noProof="1"/>
              <a:t>DriverID can be NULL if it is not stated otherwise.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5186DA-06B7-47E3-B84F-66F87CC95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9045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DDE285-ED69-4DDF-93C7-5D9CB020F6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5301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531812" y="762000"/>
            <a:ext cx="11034499" cy="13350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Релационен модел и типове връзки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698944"/>
            <a:ext cx="3057854" cy="2421422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4038600"/>
            <a:ext cx="2228006" cy="22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8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3813" y="1151121"/>
            <a:ext cx="93726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employees_projects(</a:t>
            </a:r>
            <a:b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employee_id INT,</a:t>
            </a:r>
            <a:b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project_id INT,</a:t>
            </a:r>
          </a:p>
          <a:p>
            <a:r>
              <a:rPr lang="bg-BG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CONSTRAINT pk_employees_projects</a:t>
            </a:r>
            <a:endParaRPr lang="bg-BG" sz="28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PRIMARY KEY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(employee_id, project_id),</a:t>
            </a:r>
          </a:p>
          <a:p>
            <a:r>
              <a:rPr lang="bg-BG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CONSTRAINT fk_employees_projects_employees</a:t>
            </a:r>
            <a:endParaRPr lang="bg-BG" sz="28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 KEY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(employee_id)</a:t>
            </a:r>
            <a:endParaRPr lang="bg-BG" sz="28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REFERENCES employees(employee_id),</a:t>
            </a:r>
          </a:p>
          <a:p>
            <a:r>
              <a:rPr lang="bg-BG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CONSTRAINT fk_employees_projects_projects</a:t>
            </a:r>
            <a:endParaRPr lang="bg-BG" sz="28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 KEY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(project_id)</a:t>
            </a:r>
            <a:endParaRPr lang="bg-BG" sz="28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REFERENCES projects(project_id)</a:t>
            </a:r>
          </a:p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код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163207" y="504657"/>
            <a:ext cx="4043376" cy="558485"/>
          </a:xfrm>
          <a:prstGeom prst="wedgeRoundRectCallout">
            <a:avLst>
              <a:gd name="adj1" fmla="val -37592"/>
              <a:gd name="adj2" fmla="val 836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Свързващата таблица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7" name="Rectangle: Rounded Corners 14"/>
          <p:cNvSpPr/>
          <p:nvPr/>
        </p:nvSpPr>
        <p:spPr>
          <a:xfrm>
            <a:off x="1844017" y="2578261"/>
            <a:ext cx="8153400" cy="829165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8451034" y="2027019"/>
            <a:ext cx="2661162" cy="448388"/>
          </a:xfrm>
          <a:prstGeom prst="wedgeRoundRectCallout">
            <a:avLst>
              <a:gd name="adj1" fmla="val -33474"/>
              <a:gd name="adj2" fmla="val 8938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Основен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8" name="Rectangle: Rounded Corners 14"/>
          <p:cNvSpPr/>
          <p:nvPr/>
        </p:nvSpPr>
        <p:spPr>
          <a:xfrm>
            <a:off x="1844017" y="3409361"/>
            <a:ext cx="8271643" cy="1253713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: Rounded Corners 14"/>
          <p:cNvSpPr/>
          <p:nvPr/>
        </p:nvSpPr>
        <p:spPr>
          <a:xfrm>
            <a:off x="1844017" y="4663074"/>
            <a:ext cx="8271643" cy="1246999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151813" y="6119417"/>
            <a:ext cx="2528778" cy="448388"/>
          </a:xfrm>
          <a:prstGeom prst="wedgeRoundRectCallout">
            <a:avLst>
              <a:gd name="adj1" fmla="val -49170"/>
              <a:gd name="adj2" fmla="val -11129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834740" y="3997837"/>
            <a:ext cx="2325353" cy="452801"/>
          </a:xfrm>
          <a:prstGeom prst="wedgeRoundRectCallout">
            <a:avLst>
              <a:gd name="adj1" fmla="val -73159"/>
              <a:gd name="adj2" fmla="val -286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E48782E-DE6D-4068-B3A7-541BE9212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Един-към-един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0412" y="3110960"/>
          <a:ext cx="3503342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167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1751671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car_id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driver_id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166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89812" y="3110960"/>
          <a:ext cx="40386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driver_id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driver_name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166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45948" y="2566410"/>
            <a:ext cx="77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42977" y="2514600"/>
            <a:ext cx="1207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drivers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03212" y="2057400"/>
            <a:ext cx="2362200" cy="524718"/>
          </a:xfrm>
          <a:prstGeom prst="wedgeRoundRectCallout">
            <a:avLst>
              <a:gd name="adj1" fmla="val -10010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3332442" y="2294682"/>
            <a:ext cx="2152370" cy="524718"/>
          </a:xfrm>
          <a:prstGeom prst="wedgeRoundRectCallout">
            <a:avLst>
              <a:gd name="adj1" fmla="val -39513"/>
              <a:gd name="adj2" fmla="val 9879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Външен ключ</a:t>
            </a:r>
            <a:endParaRPr lang="en-US" b="1" dirty="0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6393593" y="2066082"/>
            <a:ext cx="2234189" cy="524718"/>
          </a:xfrm>
          <a:prstGeom prst="wedgeRoundRectCallout">
            <a:avLst>
              <a:gd name="adj1" fmla="val -4273"/>
              <a:gd name="adj2" fmla="val 14687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</a:p>
        </p:txBody>
      </p:sp>
      <p:grpSp>
        <p:nvGrpSpPr>
          <p:cNvPr id="465920" name="Групиране 465919"/>
          <p:cNvGrpSpPr/>
          <p:nvPr/>
        </p:nvGrpSpPr>
        <p:grpSpPr>
          <a:xfrm>
            <a:off x="2822738" y="4476210"/>
            <a:ext cx="5034831" cy="1533410"/>
            <a:chOff x="2822738" y="4476210"/>
            <a:chExt cx="5034831" cy="1533410"/>
          </a:xfrm>
        </p:grpSpPr>
        <p:cxnSp>
          <p:nvCxnSpPr>
            <p:cNvPr id="23" name="Съединител: с чупка 22"/>
            <p:cNvCxnSpPr>
              <a:cxnSpLocks/>
            </p:cNvCxnSpPr>
            <p:nvPr/>
          </p:nvCxnSpPr>
          <p:spPr>
            <a:xfrm rot="16200000" flipH="1">
              <a:off x="5333804" y="1965144"/>
              <a:ext cx="12700" cy="5034831"/>
            </a:xfrm>
            <a:prstGeom prst="bentConnector3">
              <a:avLst>
                <a:gd name="adj1" fmla="val 13096551"/>
              </a:avLst>
            </a:prstGeom>
            <a:ln w="635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Текстово поле 28"/>
            <p:cNvSpPr txBox="1"/>
            <p:nvPr/>
          </p:nvSpPr>
          <p:spPr>
            <a:xfrm>
              <a:off x="3732212" y="54864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dirty="0"/>
                <a:t>Взаимоотношение</a:t>
              </a:r>
              <a:endParaRPr lang="en-US" sz="2800" dirty="0"/>
            </a:p>
          </p:txBody>
        </p:sp>
      </p:grp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850F9A38-C03B-4047-AF17-72D8C9B7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2812" y="914400"/>
            <a:ext cx="9982200" cy="563497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drivers(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driver_id INT PRIMARY KEY,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driver_name VARCHAR(50)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32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cars(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car_id INT PRIMARY KEY,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driver_id INT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UNIQUE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CONSTRAINT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fk_cars_drivers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KEY</a:t>
            </a:r>
            <a:br>
              <a:rPr lang="bg-BG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(driver_id) REFERENCES drivers(driver_id)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  <a:endParaRPr lang="en-US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код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18413" y="871877"/>
            <a:ext cx="2559900" cy="558487"/>
          </a:xfrm>
          <a:prstGeom prst="wedgeRoundRectCallout">
            <a:avLst>
              <a:gd name="adj1" fmla="val -76189"/>
              <a:gd name="adj2" fmla="val 7311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Основен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171569" y="4267200"/>
            <a:ext cx="2418643" cy="559968"/>
          </a:xfrm>
          <a:prstGeom prst="wedgeRoundRectCallout">
            <a:avLst>
              <a:gd name="adj1" fmla="val -38075"/>
              <a:gd name="adj2" fmla="val 8567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52369" y="3124200"/>
            <a:ext cx="2438400" cy="977247"/>
          </a:xfrm>
          <a:prstGeom prst="wedgeRoundRectCallout">
            <a:avLst>
              <a:gd name="adj1" fmla="val -75272"/>
              <a:gd name="adj2" fmla="val 11061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Един шофьор за кола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B3222C8-69DE-412E-9DC9-468070D4D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9636" y="2854376"/>
            <a:ext cx="9362976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  <a:t>CONSTRAINT fk_cars_drivers </a:t>
            </a:r>
            <a:b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4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 KEY </a:t>
            </a:r>
            <a: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  <a:t>(driver_id) </a:t>
            </a:r>
            <a:b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  <a:t>REFERENCES drivers(driver_id)</a:t>
            </a:r>
            <a:endParaRPr lang="en-US" sz="40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Външен ключ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952369" y="5105400"/>
            <a:ext cx="2723443" cy="673207"/>
          </a:xfrm>
          <a:prstGeom prst="wedgeRoundRectCallout">
            <a:avLst>
              <a:gd name="adj1" fmla="val -31999"/>
              <a:gd name="adj2" fmla="val -8972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Основен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280512" y="3607517"/>
            <a:ext cx="2971800" cy="558485"/>
          </a:xfrm>
          <a:prstGeom prst="wedgeRoundRectCallout">
            <a:avLst>
              <a:gd name="adj1" fmla="val -62283"/>
              <a:gd name="adj2" fmla="val 1292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722812" y="1536593"/>
            <a:ext cx="2743200" cy="953805"/>
          </a:xfrm>
          <a:prstGeom prst="wedgeRoundRectCallout">
            <a:avLst>
              <a:gd name="adj1" fmla="val -43610"/>
              <a:gd name="adj2" fmla="val 1018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ограничението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32012" y="5194193"/>
            <a:ext cx="3618086" cy="673207"/>
          </a:xfrm>
          <a:prstGeom prst="wedgeRoundRectCallout">
            <a:avLst>
              <a:gd name="adj1" fmla="val 31310"/>
              <a:gd name="adj2" fmla="val -1107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Референтна таблица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98BB35F-66C2-4063-A937-2AE116D4C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876800"/>
            <a:ext cx="8938472" cy="820600"/>
          </a:xfrm>
        </p:spPr>
        <p:txBody>
          <a:bodyPr/>
          <a:lstStyle/>
          <a:p>
            <a:r>
              <a:rPr lang="en-US" dirty="0"/>
              <a:t>E/R </a:t>
            </a:r>
            <a:r>
              <a:rPr lang="bg-BG" dirty="0"/>
              <a:t>диаграми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1012084" y="5754968"/>
            <a:ext cx="9806728" cy="719034"/>
          </a:xfrm>
        </p:spPr>
        <p:txBody>
          <a:bodyPr/>
          <a:lstStyle/>
          <a:p>
            <a:r>
              <a:rPr lang="en-US" dirty="0"/>
              <a:t>Entity / relationship </a:t>
            </a:r>
            <a:r>
              <a:rPr lang="bg-BG" dirty="0"/>
              <a:t>диаграми</a:t>
            </a:r>
            <a:endParaRPr lang="en-US" dirty="0"/>
          </a:p>
        </p:txBody>
      </p:sp>
      <p:pic>
        <p:nvPicPr>
          <p:cNvPr id="4098" name="Picture 2" descr="http://images.visual-paradigm.com/vpuml/provides/codedbeng/generate_db_ill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84" y="1524000"/>
            <a:ext cx="3710728" cy="3017760"/>
          </a:xfrm>
          <a:prstGeom prst="roundRect">
            <a:avLst>
              <a:gd name="adj" fmla="val 2941"/>
            </a:avLst>
          </a:prstGeom>
          <a:noFill/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2743200"/>
            <a:ext cx="2809875" cy="14736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BD6C530-7F33-40FB-ACCE-7FC8F445440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9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Релационна схема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БД е:</a:t>
            </a:r>
          </a:p>
          <a:p>
            <a:pPr lvl="1"/>
            <a:r>
              <a:rPr lang="bg-BG" dirty="0"/>
              <a:t>Схемата на всяка от таблиците</a:t>
            </a:r>
          </a:p>
          <a:p>
            <a:pPr lvl="1"/>
            <a:r>
              <a:rPr lang="bg-BG" dirty="0"/>
              <a:t>Релациите между таблиците</a:t>
            </a:r>
            <a:endParaRPr lang="en-US" dirty="0"/>
          </a:p>
          <a:p>
            <a:pPr lvl="1"/>
            <a:r>
              <a:rPr lang="bg-BG" dirty="0"/>
              <a:t>Всякакви други елементи от базата данни</a:t>
            </a:r>
            <a:r>
              <a:rPr lang="en-US" dirty="0"/>
              <a:t> (</a:t>
            </a:r>
            <a:r>
              <a:rPr lang="bg-BG" dirty="0"/>
              <a:t>например ограничения</a:t>
            </a:r>
            <a:r>
              <a:rPr lang="en-US" dirty="0"/>
              <a:t>)</a:t>
            </a:r>
            <a:endParaRPr lang="bg-BG" dirty="0"/>
          </a:p>
          <a:p>
            <a:r>
              <a:rPr lang="bg-BG" dirty="0"/>
              <a:t>Релационната схема описва структурата на базата данни</a:t>
            </a:r>
            <a:endParaRPr lang="bg-BG" sz="3000" dirty="0"/>
          </a:p>
          <a:p>
            <a:pPr lvl="1"/>
            <a:r>
              <a:rPr lang="bg-BG" dirty="0"/>
              <a:t>Не съдържа информация, а само метаинформация</a:t>
            </a:r>
          </a:p>
          <a:p>
            <a:r>
              <a:rPr lang="bg-BG" dirty="0"/>
              <a:t>Релационните схеми се изобразвят графично в </a:t>
            </a:r>
            <a:r>
              <a:rPr lang="en-US" dirty="0"/>
              <a:t>Entity / Relationship </a:t>
            </a:r>
            <a:r>
              <a:rPr lang="bg-BG" dirty="0"/>
              <a:t>диаграми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E/R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диаграми</a:t>
            </a:r>
            <a:r>
              <a:rPr lang="en-US" dirty="0"/>
              <a:t>)</a:t>
            </a:r>
            <a:endParaRPr lang="bg-BG" dirty="0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Релационна схема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7565A26-4079-4C40-9CB9-B34B1515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8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E/R </a:t>
            </a:r>
            <a:r>
              <a:rPr lang="bg-BG" dirty="0"/>
              <a:t>Диаграма</a:t>
            </a:r>
          </a:p>
        </p:txBody>
      </p:sp>
      <p:sp>
        <p:nvSpPr>
          <p:cNvPr id="8" name="Arrow: Right 6"/>
          <p:cNvSpPr/>
          <p:nvPr/>
        </p:nvSpPr>
        <p:spPr>
          <a:xfrm>
            <a:off x="5865812" y="4019137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Кликнете на </a:t>
            </a:r>
            <a:r>
              <a:rPr lang="en-US" sz="3200" dirty="0"/>
              <a:t>"Database" </a:t>
            </a:r>
            <a:r>
              <a:rPr lang="bg-BG" sz="3200" dirty="0"/>
              <a:t>а след това изберете</a:t>
            </a:r>
            <a:r>
              <a:rPr lang="en-US" sz="3200" dirty="0"/>
              <a:t> "Reverse Engineer"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2554385"/>
            <a:ext cx="5101828" cy="3539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900" y="2346624"/>
            <a:ext cx="5163312" cy="3926748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DE720E3-CB89-4A8E-9C8A-791D1141B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96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E/R </a:t>
            </a:r>
            <a:r>
              <a:rPr lang="bg-BG" dirty="0"/>
              <a:t>Диаграма</a:t>
            </a:r>
          </a:p>
        </p:txBody>
      </p:sp>
      <p:sp>
        <p:nvSpPr>
          <p:cNvPr id="8" name="Arrow: Right 6"/>
          <p:cNvSpPr/>
          <p:nvPr/>
        </p:nvSpPr>
        <p:spPr>
          <a:xfrm>
            <a:off x="5661985" y="3543300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" y="2057400"/>
            <a:ext cx="474293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73" y="2181365"/>
            <a:ext cx="4648200" cy="3509865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3B61195-A09E-48B6-B4F9-976638C4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16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E/R </a:t>
            </a:r>
            <a:r>
              <a:rPr lang="bg-BG" dirty="0"/>
              <a:t>Диаграма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82" y="1047750"/>
            <a:ext cx="7795260" cy="54483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98200E7-CE21-4A81-A713-1A07D9C99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33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Релационен модел и типове връзки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885" y="4876800"/>
            <a:ext cx="10529455" cy="820600"/>
          </a:xfrm>
        </p:spPr>
        <p:txBody>
          <a:bodyPr/>
          <a:lstStyle/>
          <a:p>
            <a:r>
              <a:rPr lang="bg-BG" dirty="0"/>
              <a:t>Връзки между таблиците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81834" y="5754968"/>
            <a:ext cx="8125884" cy="719034"/>
          </a:xfrm>
        </p:spPr>
        <p:txBody>
          <a:bodyPr/>
          <a:lstStyle/>
          <a:p>
            <a:r>
              <a:rPr lang="bg-BG" dirty="0"/>
              <a:t>Релационен модел в действие</a:t>
            </a:r>
            <a:endParaRPr lang="en-US" dirty="0"/>
          </a:p>
        </p:txBody>
      </p:sp>
      <p:pic>
        <p:nvPicPr>
          <p:cNvPr id="1028" name="Picture 4" descr="Image result for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77" y="2863489"/>
            <a:ext cx="2053062" cy="17332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39" y="2864205"/>
            <a:ext cx="2209800" cy="186561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видно 2"/>
          <p:cNvSpPr/>
          <p:nvPr/>
        </p:nvSpPr>
        <p:spPr>
          <a:xfrm>
            <a:off x="5010314" y="1324586"/>
            <a:ext cx="2057400" cy="1308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Овал 3"/>
          <p:cNvSpPr/>
          <p:nvPr/>
        </p:nvSpPr>
        <p:spPr>
          <a:xfrm>
            <a:off x="6502844" y="2667000"/>
            <a:ext cx="201168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Овал 15"/>
          <p:cNvSpPr/>
          <p:nvPr/>
        </p:nvSpPr>
        <p:spPr>
          <a:xfrm>
            <a:off x="5256212" y="264947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034" name="Picture 10" descr="Image result for hearth animated l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39" y="149647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BC42D6F5-D104-482B-B7C1-3B3BD402953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89BFA79-809D-4B9C-9170-7D316B40D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1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Взаимоотношенията </a:t>
            </a:r>
            <a:r>
              <a:rPr lang="bg-BG" dirty="0"/>
              <a:t>между таблиците са базирани на връзки между тях</a:t>
            </a:r>
            <a:r>
              <a:rPr lang="en-US" dirty="0"/>
              <a:t>:</a:t>
            </a:r>
            <a:r>
              <a:rPr lang="bg-BG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основен ключ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primary key) </a:t>
            </a:r>
            <a:r>
              <a:rPr lang="en-US" dirty="0"/>
              <a:t>/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външен ключ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foreign key)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Взаимоотношения (връзки)</a:t>
            </a:r>
          </a:p>
        </p:txBody>
      </p:sp>
      <p:sp>
        <p:nvSpPr>
          <p:cNvPr id="474164" name="Text Box 52"/>
          <p:cNvSpPr txBox="1">
            <a:spLocks noChangeArrowheads="1"/>
          </p:cNvSpPr>
          <p:nvPr/>
        </p:nvSpPr>
        <p:spPr bwMode="auto">
          <a:xfrm>
            <a:off x="8783421" y="3248873"/>
            <a:ext cx="195919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countries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95214" y="3429000"/>
          <a:ext cx="49011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</a:t>
                      </a:r>
                    </a:p>
                  </a:txBody>
                  <a:tcPr>
                    <a:solidFill>
                      <a:srgbClr val="A1957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</a:p>
                  </a:txBody>
                  <a:tcPr>
                    <a:solidFill>
                      <a:srgbClr val="A1957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country_id</a:t>
                      </a:r>
                      <a:endParaRPr lang="en-GB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1957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Sofia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Varna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Munich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Berlin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Moscow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51812" y="3833192"/>
          <a:ext cx="2590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</a:t>
                      </a:r>
                    </a:p>
                  </a:txBody>
                  <a:tcPr>
                    <a:solidFill>
                      <a:srgbClr val="A1957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</a:p>
                  </a:txBody>
                  <a:tcPr>
                    <a:solidFill>
                      <a:srgbClr val="A1957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Bulgaria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Germany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Russia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2"/>
          <p:cNvSpPr txBox="1"/>
          <p:nvPr/>
        </p:nvSpPr>
        <p:spPr>
          <a:xfrm>
            <a:off x="3046412" y="2841075"/>
            <a:ext cx="110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towns</a:t>
            </a:r>
          </a:p>
        </p:txBody>
      </p:sp>
      <p:cxnSp>
        <p:nvCxnSpPr>
          <p:cNvPr id="22" name="Straight Arrow Connector 11"/>
          <p:cNvCxnSpPr>
            <a:cxnSpLocks/>
          </p:cNvCxnSpPr>
          <p:nvPr/>
        </p:nvCxnSpPr>
        <p:spPr>
          <a:xfrm>
            <a:off x="6410656" y="4115797"/>
            <a:ext cx="1626856" cy="266475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1"/>
          <p:cNvCxnSpPr>
            <a:cxnSpLocks/>
          </p:cNvCxnSpPr>
          <p:nvPr/>
        </p:nvCxnSpPr>
        <p:spPr>
          <a:xfrm flipV="1">
            <a:off x="6404207" y="4523873"/>
            <a:ext cx="1633305" cy="5339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1"/>
          <p:cNvCxnSpPr>
            <a:cxnSpLocks/>
          </p:cNvCxnSpPr>
          <p:nvPr/>
        </p:nvCxnSpPr>
        <p:spPr>
          <a:xfrm flipV="1">
            <a:off x="6417105" y="4940813"/>
            <a:ext cx="1620407" cy="103758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1"/>
          <p:cNvCxnSpPr>
            <a:cxnSpLocks/>
          </p:cNvCxnSpPr>
          <p:nvPr/>
        </p:nvCxnSpPr>
        <p:spPr>
          <a:xfrm flipV="1">
            <a:off x="6410656" y="5083930"/>
            <a:ext cx="1626856" cy="42211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1"/>
          <p:cNvCxnSpPr>
            <a:cxnSpLocks/>
          </p:cNvCxnSpPr>
          <p:nvPr/>
        </p:nvCxnSpPr>
        <p:spPr>
          <a:xfrm flipV="1">
            <a:off x="6410656" y="5506040"/>
            <a:ext cx="1626856" cy="42211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30824" y="2599482"/>
            <a:ext cx="2229788" cy="524718"/>
          </a:xfrm>
          <a:prstGeom prst="wedgeRoundRectCallout">
            <a:avLst>
              <a:gd name="adj1" fmla="val 26868"/>
              <a:gd name="adj2" fmla="val 1048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341812" y="2589496"/>
            <a:ext cx="2286000" cy="524718"/>
          </a:xfrm>
          <a:prstGeom prst="wedgeRoundRectCallout">
            <a:avLst>
              <a:gd name="adj1" fmla="val -37054"/>
              <a:gd name="adj2" fmla="val 9879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Външен ключ</a:t>
            </a:r>
            <a:endParaRPr lang="en-US" b="1" dirty="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7542212" y="2743200"/>
            <a:ext cx="2224200" cy="524718"/>
          </a:xfrm>
          <a:prstGeom prst="wedgeRoundRectCallout">
            <a:avLst>
              <a:gd name="adj1" fmla="val -176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075626" y="6177464"/>
            <a:ext cx="2981186" cy="524718"/>
          </a:xfrm>
          <a:prstGeom prst="wedgeRoundRectCallout">
            <a:avLst>
              <a:gd name="adj1" fmla="val -38693"/>
              <a:gd name="adj2" fmla="val -10551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Взаимоотношение</a:t>
            </a:r>
            <a:endParaRPr lang="en-US" b="1" dirty="0"/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C81106B7-1F47-4B69-ADA0-E9C6B52DD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8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64" grpId="0"/>
      <p:bldP spid="18" grpId="0"/>
      <p:bldP spid="19" grpId="0" animBg="1"/>
      <p:bldP spid="20" grpId="0" animBg="1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Външният ключ </a:t>
            </a:r>
            <a:r>
              <a:rPr lang="bg-BG" sz="3200" dirty="0"/>
              <a:t>е идентификатор на запис намиращ се в друга таблица (обикновено е основен ключ в нея)</a:t>
            </a:r>
          </a:p>
          <a:p>
            <a:r>
              <a:rPr lang="bg-BG" sz="3200" dirty="0"/>
              <a:t>С използването на взаимоотношенията ние избягваме повтаряне на информация в базата данни</a:t>
            </a:r>
            <a:endParaRPr lang="en-US" sz="3200" dirty="0"/>
          </a:p>
          <a:p>
            <a:pPr lvl="1"/>
            <a:r>
              <a:rPr lang="bg-BG" sz="3000" dirty="0"/>
              <a:t>В последния пример името на държавата не се повтаря отново за всеки град (вместо това се ползва неговия номер</a:t>
            </a:r>
            <a:r>
              <a:rPr lang="en-US" sz="3000" dirty="0"/>
              <a:t>)</a:t>
            </a:r>
            <a:endParaRPr lang="bg-BG" sz="3000" dirty="0"/>
          </a:p>
          <a:p>
            <a:r>
              <a:rPr lang="bg-BG" sz="3200" dirty="0"/>
              <a:t>Взаимоотношенията биват следните видове:</a:t>
            </a:r>
          </a:p>
          <a:p>
            <a:pPr lvl="1"/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Един-към-много</a:t>
            </a:r>
            <a:r>
              <a:rPr lang="bg-BG" sz="3000" dirty="0"/>
              <a:t> – например</a:t>
            </a:r>
            <a:r>
              <a:rPr lang="en-US" sz="3000" dirty="0"/>
              <a:t> </a:t>
            </a:r>
            <a:r>
              <a:rPr lang="bg-BG" sz="3000" dirty="0"/>
              <a:t>държава / градове</a:t>
            </a:r>
          </a:p>
          <a:p>
            <a:pPr lvl="1"/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Много-към-много</a:t>
            </a:r>
            <a:r>
              <a:rPr lang="bg-BG" sz="3000" dirty="0"/>
              <a:t> – например</a:t>
            </a:r>
            <a:r>
              <a:rPr lang="en-US" sz="3000" dirty="0"/>
              <a:t> </a:t>
            </a:r>
            <a:r>
              <a:rPr lang="bg-BG" sz="3000" dirty="0"/>
              <a:t>ученик / курс</a:t>
            </a:r>
          </a:p>
          <a:p>
            <a:pPr lvl="1"/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Един-към-един</a:t>
            </a:r>
            <a:r>
              <a:rPr lang="en-US" sz="3000" dirty="0"/>
              <a:t> – </a:t>
            </a:r>
            <a:r>
              <a:rPr lang="bg-BG" sz="3000" dirty="0"/>
              <a:t>шофьор / кола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Взаимоотношения </a:t>
            </a:r>
            <a:r>
              <a:rPr lang="en-US" dirty="0"/>
              <a:t>(2)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383957F-1346-4068-AAE5-257753B2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6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>
            <a:normAutofit/>
          </a:bodyPr>
          <a:lstStyle/>
          <a:p>
            <a:r>
              <a:rPr lang="bg-BG" dirty="0"/>
              <a:t>Един-към-много / Много-към-един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2812" y="3207122"/>
          <a:ext cx="33528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3959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1438841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mountain_id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Caucasus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35833" y="2662572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Планини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237413" y="3141440"/>
          <a:ext cx="320263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095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1983541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peak_id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mountain_id</a:t>
                      </a: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3939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609012" y="2596890"/>
            <a:ext cx="1443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Върхове</a:t>
            </a:r>
            <a:endParaRPr lang="en-US" sz="2800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513042" y="2165132"/>
            <a:ext cx="2304770" cy="524718"/>
          </a:xfrm>
          <a:prstGeom prst="wedgeRoundRectCallout">
            <a:avLst>
              <a:gd name="adj1" fmla="val -10010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475412" y="2165132"/>
            <a:ext cx="2237114" cy="524718"/>
          </a:xfrm>
          <a:prstGeom prst="wedgeRoundRectCallout">
            <a:avLst>
              <a:gd name="adj1" fmla="val 644"/>
              <a:gd name="adj2" fmla="val 1288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9599612" y="2057400"/>
            <a:ext cx="2133600" cy="524718"/>
          </a:xfrm>
          <a:prstGeom prst="wedgeRoundRectCallout">
            <a:avLst>
              <a:gd name="adj1" fmla="val -27219"/>
              <a:gd name="adj2" fmla="val 1378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Външен ключ</a:t>
            </a:r>
            <a:endParaRPr lang="en-US" b="1" dirty="0"/>
          </a:p>
        </p:txBody>
      </p:sp>
      <p:grpSp>
        <p:nvGrpSpPr>
          <p:cNvPr id="8" name="Групиране 7"/>
          <p:cNvGrpSpPr/>
          <p:nvPr/>
        </p:nvGrpSpPr>
        <p:grpSpPr>
          <a:xfrm>
            <a:off x="1872188" y="4121521"/>
            <a:ext cx="7498824" cy="1659499"/>
            <a:chOff x="1338788" y="4121521"/>
            <a:chExt cx="7498824" cy="1659499"/>
          </a:xfrm>
        </p:grpSpPr>
        <p:cxnSp>
          <p:nvCxnSpPr>
            <p:cNvPr id="14" name="Съединител: с чупка 13"/>
            <p:cNvCxnSpPr>
              <a:cxnSpLocks/>
            </p:cNvCxnSpPr>
            <p:nvPr/>
          </p:nvCxnSpPr>
          <p:spPr>
            <a:xfrm rot="16200000" flipH="1">
              <a:off x="4892441" y="567868"/>
              <a:ext cx="391518" cy="7498824"/>
            </a:xfrm>
            <a:prstGeom prst="bentConnector3">
              <a:avLst>
                <a:gd name="adj1" fmla="val 448315"/>
              </a:avLst>
            </a:prstGeom>
            <a:ln w="635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Текстово поле 21"/>
            <p:cNvSpPr txBox="1"/>
            <p:nvPr/>
          </p:nvSpPr>
          <p:spPr>
            <a:xfrm>
              <a:off x="3036827" y="5257800"/>
              <a:ext cx="4505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dirty="0"/>
                <a:t>Взаимоотношение</a:t>
              </a:r>
              <a:endParaRPr lang="en-US" sz="2800" dirty="0"/>
            </a:p>
          </p:txBody>
        </p:sp>
      </p:grp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CB495E21-D26A-4447-9022-B9DDCD502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2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2412" y="988263"/>
            <a:ext cx="9220200" cy="563497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mountains(</a:t>
            </a:r>
          </a:p>
          <a:p>
            <a:r>
              <a:rPr lang="bg-BG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mountain_id INT PRIMARY KEY,</a:t>
            </a:r>
          </a:p>
          <a:p>
            <a:r>
              <a:rPr lang="bg-BG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mountain_name VARCHAR(50)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peaks(</a:t>
            </a:r>
          </a:p>
          <a:p>
            <a:r>
              <a:rPr lang="bg-BG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peak_id INT PRIMARY KEY,</a:t>
            </a:r>
          </a:p>
          <a:p>
            <a:r>
              <a:rPr lang="bg-BG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mountain_id INT,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CONSTRAINT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fk_peaks_mountains </a:t>
            </a:r>
            <a:endParaRPr lang="bg-BG" sz="32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FOREIGN KEY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(mountain_id) </a:t>
            </a:r>
            <a:br>
              <a:rPr lang="bg-BG" sz="32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REFERENCES mountains(mountain_id)</a:t>
            </a:r>
            <a:b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  <a:endParaRPr lang="en-US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код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135935" y="957707"/>
            <a:ext cx="2780306" cy="558487"/>
          </a:xfrm>
          <a:prstGeom prst="wedgeRoundRectCallout">
            <a:avLst>
              <a:gd name="adj1" fmla="val -72090"/>
              <a:gd name="adj2" fmla="val 599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Основен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876193" y="4712434"/>
            <a:ext cx="2491932" cy="559968"/>
          </a:xfrm>
          <a:prstGeom prst="wedgeRoundRectCallout">
            <a:avLst>
              <a:gd name="adj1" fmla="val -87288"/>
              <a:gd name="adj2" fmla="val 465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27812" y="2777652"/>
            <a:ext cx="3586953" cy="558485"/>
          </a:xfrm>
          <a:prstGeom prst="wedgeRoundRectCallout">
            <a:avLst>
              <a:gd name="adj1" fmla="val -63423"/>
              <a:gd name="adj2" fmla="val 4931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за върховете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C425E56-8726-4FC6-A832-7110A46E2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3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2690" y="2666998"/>
            <a:ext cx="9829800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  <a:t>CONSTRAINT fk_peaks_mountains </a:t>
            </a:r>
            <a:b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4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 KEY </a:t>
            </a:r>
            <a: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  <a:t>(mountain_id) </a:t>
            </a:r>
            <a:b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4000" b="1" noProof="1">
                <a:solidFill>
                  <a:schemeClr val="tx2"/>
                </a:solidFill>
                <a:latin typeface="Consolas" panose="020B0609020204030204" pitchFamily="49" charset="0"/>
              </a:rPr>
              <a:t>REFERENCES mountains(mountain_id);</a:t>
            </a:r>
            <a:endParaRPr lang="en-US" sz="40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Външен ключ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189412" y="1295400"/>
            <a:ext cx="2762957" cy="953805"/>
          </a:xfrm>
          <a:prstGeom prst="wedgeRoundRectCallout">
            <a:avLst>
              <a:gd name="adj1" fmla="val -32607"/>
              <a:gd name="adj2" fmla="val 12167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ограничението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979655" y="4953000"/>
            <a:ext cx="2229557" cy="782408"/>
          </a:xfrm>
          <a:prstGeom prst="wedgeRoundRectCallout">
            <a:avLst>
              <a:gd name="adj1" fmla="val -31999"/>
              <a:gd name="adj2" fmla="val -8972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Основен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827212" y="4953000"/>
            <a:ext cx="3922886" cy="520807"/>
          </a:xfrm>
          <a:prstGeom prst="wedgeRoundRectCallout">
            <a:avLst>
              <a:gd name="adj1" fmla="val 31310"/>
              <a:gd name="adj2" fmla="val -1107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Референтна таблица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823201" y="3429000"/>
            <a:ext cx="2529011" cy="549626"/>
          </a:xfrm>
          <a:prstGeom prst="wedgeRoundRectCallout">
            <a:avLst>
              <a:gd name="adj1" fmla="val -77668"/>
              <a:gd name="adj2" fmla="val 89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A547556-C29F-4629-B0EB-F477D5E42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Много-към-много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3042" y="2177184"/>
          <a:ext cx="4514571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6436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678135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employee_name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66012" y="2177184"/>
          <a:ext cx="36576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9488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148112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noProof="1"/>
                        <a:t>project_id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project_name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332412" y="2800024"/>
            <a:ext cx="1676400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2412" y="3333424"/>
            <a:ext cx="1676400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2148" y="1632634"/>
            <a:ext cx="176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9177" y="1580824"/>
            <a:ext cx="136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2412" y="2800024"/>
            <a:ext cx="1655642" cy="38100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494212" y="4696202"/>
          <a:ext cx="36576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7046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project_id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07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04922" y="4140505"/>
            <a:ext cx="311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employees_projects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rot="16200000" flipH="1">
            <a:off x="2051105" y="3181614"/>
            <a:ext cx="2061818" cy="2796157"/>
          </a:xfrm>
          <a:prstGeom prst="bentConnector2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8" idx="3"/>
            <a:endCxn id="10" idx="2"/>
          </p:cNvCxnSpPr>
          <p:nvPr/>
        </p:nvCxnSpPr>
        <p:spPr>
          <a:xfrm flipV="1">
            <a:off x="8151812" y="3548784"/>
            <a:ext cx="1143000" cy="2061818"/>
          </a:xfrm>
          <a:prstGeom prst="bentConnector2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13042" y="1143000"/>
            <a:ext cx="2228570" cy="524718"/>
          </a:xfrm>
          <a:prstGeom prst="wedgeRoundRectCallout">
            <a:avLst>
              <a:gd name="adj1" fmla="val -10010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780212" y="1143000"/>
            <a:ext cx="2228570" cy="524718"/>
          </a:xfrm>
          <a:prstGeom prst="wedgeRoundRectCallout">
            <a:avLst>
              <a:gd name="adj1" fmla="val -10010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2055812" y="3842606"/>
            <a:ext cx="2494829" cy="710909"/>
          </a:xfrm>
          <a:prstGeom prst="wedgeRoundRectCallout">
            <a:avLst>
              <a:gd name="adj1" fmla="val 44700"/>
              <a:gd name="adj2" fmla="val 1108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Свързваща таблица</a:t>
            </a:r>
            <a:endParaRPr lang="en-US" b="1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1AEF9E93-0D04-4A9A-A170-9435C4636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5425" y="1369942"/>
            <a:ext cx="6217277" cy="19416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employees(</a:t>
            </a:r>
          </a:p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employee_id INT PRIMARY KEY,</a:t>
            </a:r>
            <a:b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employee_name VARCHAR(50)</a:t>
            </a:r>
          </a:p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код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151157" y="1708621"/>
            <a:ext cx="2600855" cy="1110780"/>
          </a:xfrm>
          <a:prstGeom prst="wedgeRoundRectCallout">
            <a:avLst>
              <a:gd name="adj1" fmla="val -69990"/>
              <a:gd name="adj2" fmla="val 3094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за служителите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6904" y="4152457"/>
            <a:ext cx="6210398" cy="19416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projects(</a:t>
            </a:r>
            <a:b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project_id INT PRIMARY KEY,</a:t>
            </a:r>
            <a:b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  project_name VARCHAR(50)</a:t>
            </a:r>
          </a:p>
          <a:p>
            <a:r>
              <a:rPr lang="en-US" sz="28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151157" y="4419600"/>
            <a:ext cx="2677055" cy="1110780"/>
          </a:xfrm>
          <a:prstGeom prst="wedgeRoundRectCallout">
            <a:avLst>
              <a:gd name="adj1" fmla="val -71757"/>
              <a:gd name="adj2" fmla="val 2899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за проектите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5A53661-C733-4C45-A867-712F8CEAD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4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7157</TotalTime>
  <Words>1479</Words>
  <Application>Microsoft Office PowerPoint</Application>
  <PresentationFormat>Custom</PresentationFormat>
  <Paragraphs>265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Връзки между таблиците</vt:lpstr>
      <vt:lpstr>Взаимоотношения (връзки)</vt:lpstr>
      <vt:lpstr>Взаимоотношения (2)</vt:lpstr>
      <vt:lpstr>Един-към-много / Много-към-един</vt:lpstr>
      <vt:lpstr>SQL код</vt:lpstr>
      <vt:lpstr>Външен ключ</vt:lpstr>
      <vt:lpstr>Много-към-много</vt:lpstr>
      <vt:lpstr>SQL код</vt:lpstr>
      <vt:lpstr>SQL код</vt:lpstr>
      <vt:lpstr>Един-към-един</vt:lpstr>
      <vt:lpstr>SQL код</vt:lpstr>
      <vt:lpstr>Външен ключ</vt:lpstr>
      <vt:lpstr>E/R диаграми</vt:lpstr>
      <vt:lpstr>Релационна схема</vt:lpstr>
      <vt:lpstr>E/R Диаграма</vt:lpstr>
      <vt:lpstr>E/R Диаграма</vt:lpstr>
      <vt:lpstr>E/R Диаграма</vt:lpstr>
      <vt:lpstr>Релационен модел и типове връзки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2019-12-17T10:56:28Z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