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9"/>
  </p:notesMasterIdLst>
  <p:handoutMasterIdLst>
    <p:handoutMasterId r:id="rId20"/>
  </p:handoutMasterIdLst>
  <p:sldIdLst>
    <p:sldId id="394" r:id="rId3"/>
    <p:sldId id="602" r:id="rId4"/>
    <p:sldId id="603" r:id="rId5"/>
    <p:sldId id="614" r:id="rId6"/>
    <p:sldId id="604" r:id="rId7"/>
    <p:sldId id="615" r:id="rId8"/>
    <p:sldId id="616" r:id="rId9"/>
    <p:sldId id="617" r:id="rId10"/>
    <p:sldId id="618" r:id="rId11"/>
    <p:sldId id="619" r:id="rId12"/>
    <p:sldId id="620" r:id="rId13"/>
    <p:sldId id="621" r:id="rId14"/>
    <p:sldId id="622" r:id="rId15"/>
    <p:sldId id="623" r:id="rId16"/>
    <p:sldId id="594" r:id="rId17"/>
    <p:sldId id="481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112CECB-F9F4-4656-A904-0C1ECCA1D90A}">
          <p14:sldIdLst>
            <p14:sldId id="394"/>
            <p14:sldId id="602"/>
            <p14:sldId id="603"/>
            <p14:sldId id="614"/>
            <p14:sldId id="604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  <p14:sldId id="623"/>
          </p14:sldIdLst>
        </p14:section>
        <p14:section name="Conclusion" id="{8F6BE209-1B74-4BA5-BE9C-579682149CA7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5113E35-D0BA-4415-8A52-686314F7DF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00643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AEE4B5A-44C5-49AB-BF43-162CC38EEA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28903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4ACE807-F642-405D-B622-F1932A2BB7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3063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Ограничения (</a:t>
            </a:r>
            <a:r>
              <a:rPr lang="en-US" dirty="0"/>
              <a:t>Constraints)</a:t>
            </a:r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818045" cy="2524722"/>
            <a:chOff x="745783" y="3624633"/>
            <a:chExt cx="5818045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015006" y="3706052"/>
              <a:ext cx="154882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Бази Данни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17" y="3622519"/>
            <a:ext cx="3363639" cy="2663564"/>
          </a:xfrm>
          <a:prstGeom prst="rect">
            <a:avLst/>
          </a:prstGeom>
        </p:spPr>
      </p:pic>
      <p:pic>
        <p:nvPicPr>
          <p:cNvPr id="13" name="Picture 2" descr="database, storag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866" y="4221649"/>
            <a:ext cx="2213445" cy="221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315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CHECK</a:t>
            </a:r>
            <a:r>
              <a:rPr lang="en-US" sz="3200" dirty="0"/>
              <a:t> </a:t>
            </a:r>
            <a:r>
              <a:rPr lang="bg-BG" sz="3200" dirty="0"/>
              <a:t>ограничението се използва за допускане на стойности в колоната, които отговарят само на дадено условие</a:t>
            </a:r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</a:t>
            </a:r>
            <a:endParaRPr lang="bg-BG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1812" y="2514600"/>
            <a:ext cx="11125200" cy="366520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CREATE TABLE Persons(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	PersonID int NOT NULL,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	FirstName varchar(255) NOT NULL,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	LastName varchar(255) NOT NULL,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	Age int,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	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CHECK (Age &gt;= 18)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37603EB-F3C2-415A-9319-6728CF167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7002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/>
          </a:bodyPr>
          <a:lstStyle/>
          <a:p>
            <a:r>
              <a:rPr lang="en-US" sz="3200" dirty="0"/>
              <a:t>CHECK </a:t>
            </a:r>
            <a:r>
              <a:rPr lang="bg-BG" sz="3200" dirty="0"/>
              <a:t>ограничението може да се наложи и за няколко колони:</a:t>
            </a:r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(2)</a:t>
            </a:r>
            <a:endParaRPr lang="bg-BG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9413" y="1820679"/>
            <a:ext cx="11430000" cy="465009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CREATE TABLE Persons(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	PersonID int NOT NULL,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	FirstName varchar(255) NOT NULL,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	LastName varchar(255) NOT NULL,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	Age int,</a:t>
            </a:r>
            <a:endParaRPr lang="bg-BG" sz="3200" noProof="1">
              <a:solidFill>
                <a:schemeClr val="tx2"/>
              </a:solidFill>
              <a:latin typeface="Consolas" panose="020B0609020204030204" pitchFamily="49" charset="0"/>
            </a:endParaRPr>
          </a:p>
          <a:p>
            <a:r>
              <a:rPr lang="bg-BG" sz="3200" noProof="1">
                <a:solidFill>
                  <a:schemeClr val="tx2"/>
                </a:solidFill>
                <a:latin typeface="Consolas" panose="020B0609020204030204" pitchFamily="49" charset="0"/>
              </a:rPr>
              <a:t>	</a:t>
            </a:r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City varchar(255),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	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CONSTRAINT CHK_Person CHECK (Age &gt;= 18 AND City='Burgas')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792EBFE-3CAC-4AF4-8B7D-B9F546961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867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DEFAULT </a:t>
            </a:r>
            <a:r>
              <a:rPr lang="bg-BG" sz="3200" dirty="0"/>
              <a:t>ограничението предоставя стойност по подразбиране за колона:</a:t>
            </a:r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</a:t>
            </a:r>
            <a:endParaRPr lang="bg-BG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9413" y="2506993"/>
            <a:ext cx="11430000" cy="366520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CREATE TABLE Persons(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	PersonID int NOT NULL,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	FirstName varchar(255) NOT NULL,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	LastName varchar(255) NOT NULL,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	Age int,</a:t>
            </a:r>
            <a:endParaRPr lang="bg-BG" sz="3200" noProof="1">
              <a:solidFill>
                <a:schemeClr val="tx2"/>
              </a:solidFill>
              <a:latin typeface="Consolas" panose="020B0609020204030204" pitchFamily="49" charset="0"/>
            </a:endParaRPr>
          </a:p>
          <a:p>
            <a:r>
              <a:rPr lang="bg-BG" sz="3200" noProof="1">
                <a:solidFill>
                  <a:schemeClr val="tx2"/>
                </a:solidFill>
                <a:latin typeface="Consolas" panose="020B0609020204030204" pitchFamily="49" charset="0"/>
              </a:rPr>
              <a:t>	</a:t>
            </a:r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City varchar(255)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DEFAULT 'Plovdiv'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CD9B7F1-67D0-49D1-916A-5FD65618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3522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INDEX </a:t>
            </a:r>
            <a:r>
              <a:rPr lang="bg-BG" sz="3200" dirty="0"/>
              <a:t>ограничението създава индекси. Индексите могат да се използват, за да се повиши скоростта на извличане на данни: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bg-BG" sz="3200" dirty="0"/>
              <a:t>Създавайте индекси само за често претърсвани колони. Обновяването на таблица с индекси, отнема повече време отколкото за същата таблица без индекси, понеже индексите също имат нужда от обновяване.</a:t>
            </a:r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  <a:endParaRPr lang="bg-BG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0224" y="2489848"/>
            <a:ext cx="11279190" cy="71055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CREATE INDEX idx_lastname ON Persons (LastName);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8951491-70BA-4624-B34F-EFA26B8FC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747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Auto Increment </a:t>
            </a:r>
            <a:r>
              <a:rPr lang="bg-BG" sz="3200" dirty="0"/>
              <a:t>генерира ново число всеки път, когато се добави нов запис. </a:t>
            </a:r>
            <a:r>
              <a:rPr lang="en-US" sz="3200" dirty="0"/>
              <a:t>Auto Increment </a:t>
            </a:r>
            <a:r>
              <a:rPr lang="bg-BG" sz="3200" dirty="0"/>
              <a:t>се използва към първичния ключ: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Increment</a:t>
            </a:r>
            <a:endParaRPr lang="bg-BG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8012" y="2590800"/>
            <a:ext cx="10591800" cy="366520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CREATE TABLE Persons(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	PersonID int NOT NULL</a:t>
            </a:r>
            <a:r>
              <a:rPr lang="bg-BG" sz="3200" noProof="1">
                <a:solidFill>
                  <a:schemeClr val="tx2"/>
                </a:solidFill>
                <a:latin typeface="Consolas" panose="020B0609020204030204" pitchFamily="49" charset="0"/>
              </a:rPr>
              <a:t>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AUTO_INCREMENT</a:t>
            </a:r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	FirstName varchar(255) NOT NULL,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	LastName varchar(255) NOT NULL,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	Age int,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	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PRIMARY KEY(PersonID)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119D443-31D5-4A0A-A451-52BE84E40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821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Ограничения (</a:t>
            </a:r>
            <a:r>
              <a:rPr lang="en-US" sz="4400" dirty="0"/>
              <a:t>Constraints)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61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CB257B4F-71FA-4256-B4ED-E294C196F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6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75540" y="4876800"/>
            <a:ext cx="8938472" cy="820600"/>
          </a:xfrm>
        </p:spPr>
        <p:txBody>
          <a:bodyPr/>
          <a:lstStyle/>
          <a:p>
            <a:r>
              <a:rPr lang="bg-BG" dirty="0"/>
              <a:t>Ограничения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575540" y="5754968"/>
            <a:ext cx="8938472" cy="719034"/>
          </a:xfrm>
        </p:spPr>
        <p:txBody>
          <a:bodyPr/>
          <a:lstStyle/>
          <a:p>
            <a:r>
              <a:rPr lang="bg-BG" dirty="0"/>
              <a:t>Върху данните</a:t>
            </a:r>
            <a:endParaRPr lang="en-US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DCA4434A-EFDD-4052-8CF2-B95B103E317D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2" descr="database, storage icon">
            <a:extLst>
              <a:ext uri="{FF2B5EF4-FFF2-40B4-BE49-F238E27FC236}">
                <a16:creationId xmlns:a16="http://schemas.microsoft.com/office/drawing/2014/main" id="{86C816F1-CC4D-4030-A235-4F2CE3DBC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1524000"/>
            <a:ext cx="2946096" cy="294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28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bg-BG" sz="4000" dirty="0">
                <a:solidFill>
                  <a:schemeClr val="tx2">
                    <a:lumMod val="75000"/>
                  </a:schemeClr>
                </a:solidFill>
              </a:rPr>
              <a:t>Ограниченията </a:t>
            </a:r>
            <a:r>
              <a:rPr lang="bg-BG" sz="4000" dirty="0"/>
              <a:t>задават правила за данните в дадена таблица</a:t>
            </a:r>
          </a:p>
          <a:p>
            <a:pPr>
              <a:lnSpc>
                <a:spcPct val="100000"/>
              </a:lnSpc>
            </a:pPr>
            <a:r>
              <a:rPr lang="bg-BG" sz="4000" dirty="0"/>
              <a:t>Ето примери за често срещани ограничения:</a:t>
            </a:r>
          </a:p>
          <a:p>
            <a:pPr lvl="1">
              <a:lnSpc>
                <a:spcPct val="100000"/>
              </a:lnSpc>
            </a:pPr>
            <a:r>
              <a:rPr lang="en-US" sz="3500" dirty="0">
                <a:solidFill>
                  <a:schemeClr val="tx2">
                    <a:lumMod val="75000"/>
                  </a:schemeClr>
                </a:solidFill>
              </a:rPr>
              <a:t>NOT NULL</a:t>
            </a:r>
            <a:r>
              <a:rPr lang="en-US" sz="3500" dirty="0"/>
              <a:t> – </a:t>
            </a:r>
            <a:r>
              <a:rPr lang="bg-BG" sz="3500" dirty="0"/>
              <a:t>не позволява в клетка да седи празна стойност</a:t>
            </a:r>
            <a:endParaRPr lang="en-US" sz="3500" dirty="0"/>
          </a:p>
          <a:p>
            <a:pPr lvl="1">
              <a:lnSpc>
                <a:spcPct val="100000"/>
              </a:lnSpc>
            </a:pPr>
            <a:r>
              <a:rPr lang="en-US" sz="3500" dirty="0">
                <a:solidFill>
                  <a:schemeClr val="tx2">
                    <a:lumMod val="75000"/>
                  </a:schemeClr>
                </a:solidFill>
              </a:rPr>
              <a:t>UNIQUE</a:t>
            </a:r>
            <a:r>
              <a:rPr lang="en-US" sz="3500" dirty="0"/>
              <a:t> –</a:t>
            </a:r>
            <a:r>
              <a:rPr lang="bg-BG" sz="3500" dirty="0"/>
              <a:t> гарантира, че всички данни в колоната са различни</a:t>
            </a:r>
            <a:endParaRPr lang="bg-BG" sz="35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3500" dirty="0">
                <a:solidFill>
                  <a:schemeClr val="tx2">
                    <a:lumMod val="75000"/>
                  </a:schemeClr>
                </a:solidFill>
              </a:rPr>
              <a:t>PRIMARY KEY</a:t>
            </a:r>
            <a:r>
              <a:rPr lang="en-US" sz="3500" dirty="0"/>
              <a:t> – </a:t>
            </a:r>
            <a:r>
              <a:rPr lang="bg-BG" sz="3500" dirty="0"/>
              <a:t>комбинация от 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</a:rPr>
              <a:t>NOT NULL </a:t>
            </a:r>
            <a:r>
              <a:rPr lang="bg-BG" sz="3500" dirty="0"/>
              <a:t>и 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</a:rPr>
              <a:t>UNIQUE</a:t>
            </a:r>
            <a:endParaRPr lang="bg-BG" sz="3500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r>
              <a:rPr lang="bg-BG" sz="3300" dirty="0"/>
              <a:t>Уникално идентифицира всеки запис в таблицата</a:t>
            </a:r>
            <a:endParaRPr lang="en-US" sz="33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3500" dirty="0">
                <a:solidFill>
                  <a:schemeClr val="tx2">
                    <a:lumMod val="75000"/>
                  </a:schemeClr>
                </a:solidFill>
              </a:rPr>
              <a:t>FOREIGN KEY</a:t>
            </a:r>
            <a:r>
              <a:rPr lang="en-US" sz="3500" dirty="0"/>
              <a:t> – </a:t>
            </a:r>
            <a:r>
              <a:rPr lang="bg-BG" sz="3500" dirty="0"/>
              <a:t>уникално идентифицира запис от друга таблица</a:t>
            </a:r>
            <a:endParaRPr lang="en-US" sz="35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endParaRPr lang="bg-BG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Ограничения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87A60DD4-BA94-4154-B172-D2C67EE0E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9574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bg-BG" sz="4000" dirty="0">
                <a:solidFill>
                  <a:schemeClr val="tx2">
                    <a:lumMod val="75000"/>
                  </a:schemeClr>
                </a:solidFill>
              </a:rPr>
              <a:t>Ограниченията </a:t>
            </a:r>
            <a:r>
              <a:rPr lang="bg-BG" sz="4000" dirty="0"/>
              <a:t>задават правила за данните в дадена таблица</a:t>
            </a:r>
          </a:p>
          <a:p>
            <a:pPr>
              <a:lnSpc>
                <a:spcPct val="100000"/>
              </a:lnSpc>
            </a:pPr>
            <a:r>
              <a:rPr lang="bg-BG" sz="4000" dirty="0"/>
              <a:t>Ето примери за често срещани ограничения:</a:t>
            </a:r>
          </a:p>
          <a:p>
            <a:pPr lvl="1">
              <a:lnSpc>
                <a:spcPct val="100000"/>
              </a:lnSpc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CHECK</a:t>
            </a:r>
            <a:r>
              <a:rPr lang="en-US" sz="3600" dirty="0"/>
              <a:t> – </a:t>
            </a:r>
            <a:r>
              <a:rPr lang="bg-BG" sz="3600" dirty="0"/>
              <a:t>Гарантира, че всички данни в колоната удовлетворят дадено условие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DEFAULT</a:t>
            </a:r>
            <a:r>
              <a:rPr lang="en-US" sz="3600" dirty="0"/>
              <a:t> – </a:t>
            </a:r>
            <a:r>
              <a:rPr lang="bg-BG" sz="3600" dirty="0"/>
              <a:t>Задава стойност по подразбиране за колоната, когато не е зададена такава при вмъкване на записа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INDEX</a:t>
            </a:r>
            <a:r>
              <a:rPr lang="en-US" sz="3600" dirty="0"/>
              <a:t> – </a:t>
            </a:r>
            <a:r>
              <a:rPr lang="bg-BG" sz="3600" dirty="0"/>
              <a:t>Използва се, за да се създава и извлича информация от таблицата много бързо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Ограничения (2)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751E8F1-8423-4E68-BD5A-96BD2C311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9464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000" dirty="0"/>
              <a:t>По подразбиране колоните могат да имат празна </a:t>
            </a:r>
            <a:r>
              <a:rPr lang="en-US" sz="3000" dirty="0"/>
              <a:t>(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NULL</a:t>
            </a:r>
            <a:r>
              <a:rPr lang="en-US" sz="3000" dirty="0"/>
              <a:t>) </a:t>
            </a:r>
            <a:r>
              <a:rPr lang="bg-BG" sz="3000" dirty="0"/>
              <a:t>стойност. За да се забрани това се налага</a:t>
            </a:r>
            <a:r>
              <a:rPr lang="en-US" sz="3000" dirty="0"/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NOT NULL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3000" dirty="0"/>
              <a:t>ограничение</a:t>
            </a:r>
          </a:p>
          <a:p>
            <a:pPr lvl="1"/>
            <a:r>
              <a:rPr lang="bg-BG" sz="2800" dirty="0"/>
              <a:t>Ограничението се добавя при създаване или чрез</a:t>
            </a:r>
            <a:r>
              <a:rPr lang="en-US" sz="2800" dirty="0"/>
              <a:t> ALTER TABLE</a:t>
            </a:r>
            <a:endParaRPr lang="bg-BG" sz="2800" dirty="0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NULL</a:t>
            </a:r>
            <a:endParaRPr lang="bg-BG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012" y="3151836"/>
            <a:ext cx="10591800" cy="317276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CREATE TABLE Persons(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	PersonID int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NOT NULL</a:t>
            </a:r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	FirstName varchar(255)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NOT NULL</a:t>
            </a:r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	LastName varchar(255)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NOT NULL</a:t>
            </a:r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	Age int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7502899-EF90-4BE2-97D2-40C5B4B8D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7504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Гарантира уникалност на всички данни </a:t>
            </a:r>
            <a:r>
              <a:rPr lang="bg-BG" sz="3200"/>
              <a:t>в колоната</a:t>
            </a:r>
          </a:p>
          <a:p>
            <a:pPr lvl="1"/>
            <a:r>
              <a:rPr lang="bg-BG" sz="3000" dirty="0"/>
              <a:t>Ограничението се добавя при създаване или чрез </a:t>
            </a:r>
            <a:r>
              <a:rPr lang="en-US" sz="3000" dirty="0"/>
              <a:t>ALTER TABLE</a:t>
            </a:r>
            <a:endParaRPr lang="bg-BG" sz="3000" dirty="0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</a:t>
            </a:r>
            <a:endParaRPr lang="bg-BG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012" y="2583193"/>
            <a:ext cx="10591800" cy="366520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CREATE TABLE Persons(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	PersonID int NOT NULL,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	FirstName varchar(255) NOT NULL,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	LastName varchar(255) NOT NULL,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	Age int,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	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UNIQUE(ID)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0CC3CF7-9D0A-4F3B-997C-A1DC158D0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156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Първичният (основен) ключ идентифицира уникнално запис в таблицата</a:t>
            </a:r>
          </a:p>
          <a:p>
            <a:pPr lvl="1"/>
            <a:r>
              <a:rPr lang="bg-BG" dirty="0"/>
              <a:t>Създаване на първичен ключ на базата на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една</a:t>
            </a:r>
            <a:r>
              <a:rPr lang="bg-BG" dirty="0"/>
              <a:t> колона:</a:t>
            </a:r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KEY (1)</a:t>
            </a:r>
            <a:endParaRPr lang="bg-BG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012" y="3166480"/>
            <a:ext cx="10591800" cy="323432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r>
              <a:rPr lang="en-US" sz="2800" noProof="1">
                <a:solidFill>
                  <a:schemeClr val="tx2"/>
                </a:solidFill>
                <a:latin typeface="Consolas" panose="020B0609020204030204" pitchFamily="49" charset="0"/>
              </a:rPr>
              <a:t>CREATE TABLE Persons(</a:t>
            </a:r>
          </a:p>
          <a:p>
            <a:r>
              <a:rPr lang="en-US" sz="2800" noProof="1">
                <a:solidFill>
                  <a:schemeClr val="tx2"/>
                </a:solidFill>
                <a:latin typeface="Consolas" panose="020B0609020204030204" pitchFamily="49" charset="0"/>
              </a:rPr>
              <a:t>	PersonID int NOT NULL,</a:t>
            </a:r>
          </a:p>
          <a:p>
            <a:r>
              <a:rPr lang="en-US" sz="2800" noProof="1">
                <a:solidFill>
                  <a:schemeClr val="tx2"/>
                </a:solidFill>
                <a:latin typeface="Consolas" panose="020B0609020204030204" pitchFamily="49" charset="0"/>
              </a:rPr>
              <a:t>	FirstName varchar(255) NOT NULL,</a:t>
            </a:r>
          </a:p>
          <a:p>
            <a:r>
              <a:rPr lang="en-US" sz="2800" noProof="1">
                <a:solidFill>
                  <a:schemeClr val="tx2"/>
                </a:solidFill>
                <a:latin typeface="Consolas" panose="020B0609020204030204" pitchFamily="49" charset="0"/>
              </a:rPr>
              <a:t>	LastName varchar(255) NOT NULL,</a:t>
            </a:r>
          </a:p>
          <a:p>
            <a:r>
              <a:rPr lang="en-US" sz="2800" noProof="1">
                <a:solidFill>
                  <a:schemeClr val="tx2"/>
                </a:solidFill>
                <a:latin typeface="Consolas" panose="020B0609020204030204" pitchFamily="49" charset="0"/>
              </a:rPr>
              <a:t>	Age int,</a:t>
            </a:r>
          </a:p>
          <a:p>
            <a:r>
              <a:rPr lang="en-US" sz="2800" noProof="1">
                <a:solidFill>
                  <a:schemeClr val="tx2"/>
                </a:solidFill>
                <a:latin typeface="Consolas" panose="020B0609020204030204" pitchFamily="49" charset="0"/>
              </a:rPr>
              <a:t>	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PRIMARY KEY(PersonID)</a:t>
            </a:r>
          </a:p>
          <a:p>
            <a:r>
              <a:rPr lang="en-US" sz="2800" noProof="1">
                <a:solidFill>
                  <a:schemeClr val="tx2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06EACCB-37A8-4E71-9C02-714612461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622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990600"/>
            <a:ext cx="11804822" cy="5570355"/>
          </a:xfrm>
        </p:spPr>
        <p:txBody>
          <a:bodyPr>
            <a:normAutofit/>
          </a:bodyPr>
          <a:lstStyle/>
          <a:p>
            <a:r>
              <a:rPr lang="bg-BG" sz="3200" dirty="0"/>
              <a:t>Създаване на първичен ключ на базата на </a:t>
            </a:r>
            <a:r>
              <a:rPr lang="bg-BG" sz="36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две или повече </a:t>
            </a:r>
            <a:r>
              <a:rPr lang="bg-BG" sz="3200" dirty="0"/>
              <a:t>колони и именуване на ограничението:</a:t>
            </a:r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KEY (2)</a:t>
            </a:r>
            <a:endParaRPr lang="bg-BG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0224" y="2315546"/>
            <a:ext cx="11126788" cy="415764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CREATE TABLE Persons(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    PersonID int NOT NULL,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    FirstName varchar(255) NOT NULL,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    LastName varchar(255) NOT NULL,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    Age int,</a:t>
            </a:r>
          </a:p>
          <a:p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    CONSTRAINT PK_Person PRIMARY KEY(PersonID, LastName)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0EB7CD8-74F2-4729-8068-8B110CA91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282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/>
          </a:bodyPr>
          <a:lstStyle/>
          <a:p>
            <a:r>
              <a:rPr lang="bg-BG" sz="3000" dirty="0"/>
              <a:t>Външният ключ се използва за свързване на две таблици. Външният ключ е колона/и, която сочи към първичния ключ в друга таблица.</a:t>
            </a:r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KEY</a:t>
            </a:r>
            <a:endParaRPr lang="bg-BG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5614" y="2362200"/>
            <a:ext cx="11201398" cy="415764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CREATE TABLE Orders(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    OrderID int NOT NULL,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    OrderNumber int NOT NULL,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    PersonID int,</a:t>
            </a:r>
          </a:p>
          <a:p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    PRIMARY KEY(OrderID),</a:t>
            </a:r>
          </a:p>
          <a:p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    FOREIGN KEY(PersonID) REFERENCES Persons(PersonID)</a:t>
            </a:r>
          </a:p>
          <a:p>
            <a:r>
              <a:rPr lang="en-US" sz="3200" noProof="1">
                <a:solidFill>
                  <a:schemeClr val="tx2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B4A2726-3627-487A-97AF-810F6B5D5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2305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7163</TotalTime>
  <Words>944</Words>
  <Application>Microsoft Office PowerPoint</Application>
  <PresentationFormat>Custom</PresentationFormat>
  <Paragraphs>140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Ограничения</vt:lpstr>
      <vt:lpstr>Ограничения</vt:lpstr>
      <vt:lpstr>Ограничения (2)</vt:lpstr>
      <vt:lpstr>NOT NULL</vt:lpstr>
      <vt:lpstr>UNIQUE</vt:lpstr>
      <vt:lpstr>PRIMARY KEY (1)</vt:lpstr>
      <vt:lpstr>PRIMARY KEY (2)</vt:lpstr>
      <vt:lpstr>FOREIGN KEY</vt:lpstr>
      <vt:lpstr>CHECK</vt:lpstr>
      <vt:lpstr>CHECK (2)</vt:lpstr>
      <vt:lpstr>DEFAULT</vt:lpstr>
      <vt:lpstr>INDEX</vt:lpstr>
      <vt:lpstr>Auto Increment</vt:lpstr>
      <vt:lpstr>Ограничения (Constraints)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2019-12-17T11:01:56Z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