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2"/>
  </p:notesMasterIdLst>
  <p:handoutMasterIdLst>
    <p:handoutMasterId r:id="rId13"/>
  </p:handoutMasterIdLst>
  <p:sldIdLst>
    <p:sldId id="394" r:id="rId3"/>
    <p:sldId id="595" r:id="rId4"/>
    <p:sldId id="596" r:id="rId5"/>
    <p:sldId id="597" r:id="rId6"/>
    <p:sldId id="598" r:id="rId7"/>
    <p:sldId id="599" r:id="rId8"/>
    <p:sldId id="600" r:id="rId9"/>
    <p:sldId id="594" r:id="rId10"/>
    <p:sldId id="48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F7F1870-2554-4347-B5A3-1FB09AE7DF4B}">
          <p14:sldIdLst>
            <p14:sldId id="394"/>
            <p14:sldId id="595"/>
            <p14:sldId id="596"/>
            <p14:sldId id="597"/>
            <p14:sldId id="598"/>
            <p14:sldId id="599"/>
            <p14:sldId id="600"/>
          </p14:sldIdLst>
        </p14:section>
        <p14:section name="Conclusion" id="{9D316917-C3BD-4B09-8711-8CA7BB42A82C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97E0C37-A520-44D5-A539-56A5F9E684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0047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0BA1E18-CF19-4430-BB90-B12F804FB6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7413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18DCFE0-96DB-4F02-9595-D311514C6F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1113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F4C4B2-AA48-4428-85ED-2B42E98995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2435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1F162A8-AB4A-4838-9927-8ADF6E4F40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1146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718A804-4BBD-4E1E-9D0A-D16D346A88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0260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AE7D797-3FDA-4EDD-9762-90D0CB08FE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2551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Каскадни промени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8" y="3353217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43" y="3760536"/>
            <a:ext cx="2450807" cy="24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1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5540" y="4876800"/>
            <a:ext cx="8938472" cy="820600"/>
          </a:xfrm>
        </p:spPr>
        <p:txBody>
          <a:bodyPr/>
          <a:lstStyle/>
          <a:p>
            <a:r>
              <a:rPr lang="bg-BG" dirty="0"/>
              <a:t>Каскадни операции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75540" y="5754968"/>
            <a:ext cx="8938472" cy="719034"/>
          </a:xfrm>
        </p:spPr>
        <p:txBody>
          <a:bodyPr/>
          <a:lstStyle/>
          <a:p>
            <a:r>
              <a:rPr lang="bg-BG" dirty="0"/>
              <a:t>Каскадно изтриване / обновяване</a:t>
            </a:r>
            <a:endParaRPr lang="en-US" dirty="0"/>
          </a:p>
        </p:txBody>
      </p:sp>
      <p:pic>
        <p:nvPicPr>
          <p:cNvPr id="1026" name="Picture 2" descr="Резултат с изображение за cascade with jet 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19" y="1524000"/>
            <a:ext cx="5493914" cy="29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D8ABB9A-15B6-4815-A1AF-332BB5E304A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9"/>
          <p:cNvGraphicFramePr>
            <a:graphicFrameLocks noGrp="1"/>
          </p:cNvGraphicFramePr>
          <p:nvPr/>
        </p:nvGraphicFramePr>
        <p:xfrm>
          <a:off x="7509291" y="4059969"/>
          <a:ext cx="40386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noProof="1"/>
                        <a:t>item_id</a:t>
                      </a:r>
                      <a:endParaRPr lang="en-US" noProof="1"/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order_id</a:t>
                      </a: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bg-BG" noProof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noProof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99716"/>
                  </a:ext>
                </a:extLst>
              </a:tr>
            </a:tbl>
          </a:graphicData>
        </a:graphic>
      </p:graphicFrame>
      <p:graphicFrame>
        <p:nvGraphicFramePr>
          <p:cNvPr id="6" name="Table 1"/>
          <p:cNvGraphicFramePr>
            <a:graphicFrameLocks noGrp="1"/>
          </p:cNvGraphicFramePr>
          <p:nvPr/>
        </p:nvGraphicFramePr>
        <p:xfrm>
          <a:off x="879892" y="4059969"/>
          <a:ext cx="41910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4814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486186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bg-BG" noProof="1"/>
                        <a:t>о</a:t>
                      </a:r>
                      <a:r>
                        <a:rPr lang="en-US" noProof="1"/>
                        <a:t>rder</a:t>
                      </a:r>
                      <a:r>
                        <a:rPr lang="bg-BG" noProof="1"/>
                        <a:t>_</a:t>
                      </a:r>
                      <a:r>
                        <a:rPr lang="en-US" noProof="1"/>
                        <a:t>id</a:t>
                      </a: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order_name</a:t>
                      </a:r>
                    </a:p>
                  </a:txBody>
                  <a:tcPr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5658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Каскадността позволява при промяна на дадени данни, тази промяна да се приложи и върху всички свързани данни.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Дефиниция</a:t>
            </a:r>
            <a:endParaRPr lang="en-US" dirty="0"/>
          </a:p>
        </p:txBody>
      </p:sp>
      <p:cxnSp>
        <p:nvCxnSpPr>
          <p:cNvPr id="8" name="Straight Arrow Connector 10"/>
          <p:cNvCxnSpPr/>
          <p:nvPr/>
        </p:nvCxnSpPr>
        <p:spPr>
          <a:xfrm>
            <a:off x="5375691" y="4682809"/>
            <a:ext cx="1676400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/>
        </p:nvSpPr>
        <p:spPr>
          <a:xfrm>
            <a:off x="1765427" y="3515419"/>
            <a:ext cx="112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orders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8662456" y="3463609"/>
            <a:ext cx="2025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noProof="1"/>
              <a:t>order_items</a:t>
            </a:r>
          </a:p>
        </p:txBody>
      </p:sp>
      <p:cxnSp>
        <p:nvCxnSpPr>
          <p:cNvPr id="12" name="Straight Arrow Connector 15"/>
          <p:cNvCxnSpPr>
            <a:cxnSpLocks/>
          </p:cNvCxnSpPr>
          <p:nvPr/>
        </p:nvCxnSpPr>
        <p:spPr>
          <a:xfrm>
            <a:off x="5375691" y="4682809"/>
            <a:ext cx="1686256" cy="87979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4"/>
          <p:cNvSpPr/>
          <p:nvPr/>
        </p:nvSpPr>
        <p:spPr>
          <a:xfrm>
            <a:off x="879891" y="4504930"/>
            <a:ext cx="1709321" cy="459095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: Rounded Corners 14"/>
          <p:cNvSpPr/>
          <p:nvPr/>
        </p:nvSpPr>
        <p:spPr>
          <a:xfrm>
            <a:off x="9525747" y="4502638"/>
            <a:ext cx="2022144" cy="446977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3" name="Rectangle: Rounded Corners 14"/>
          <p:cNvSpPr/>
          <p:nvPr/>
        </p:nvSpPr>
        <p:spPr>
          <a:xfrm>
            <a:off x="9525747" y="5429277"/>
            <a:ext cx="2022144" cy="415927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879891" y="4504930"/>
            <a:ext cx="4191001" cy="4590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9" name="Rectangle 9"/>
          <p:cNvSpPr/>
          <p:nvPr/>
        </p:nvSpPr>
        <p:spPr>
          <a:xfrm>
            <a:off x="7506780" y="5431569"/>
            <a:ext cx="4041111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Rectangle 9"/>
          <p:cNvSpPr/>
          <p:nvPr/>
        </p:nvSpPr>
        <p:spPr>
          <a:xfrm>
            <a:off x="7506781" y="4504930"/>
            <a:ext cx="4041110" cy="4590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22690" y="3022022"/>
            <a:ext cx="2166521" cy="524718"/>
          </a:xfrm>
          <a:prstGeom prst="wedgeRoundRectCallout">
            <a:avLst>
              <a:gd name="adj1" fmla="val -10010"/>
              <a:gd name="adj2" fmla="val 134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780212" y="3065785"/>
            <a:ext cx="2401998" cy="524718"/>
          </a:xfrm>
          <a:prstGeom prst="wedgeRoundRectCallout">
            <a:avLst>
              <a:gd name="adj1" fmla="val -10010"/>
              <a:gd name="adj2" fmla="val 134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Основен ключ</a:t>
            </a:r>
            <a:endParaRPr lang="en-US" b="1" dirty="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9904412" y="2895600"/>
            <a:ext cx="2162806" cy="524718"/>
          </a:xfrm>
          <a:prstGeom prst="wedgeRoundRectCallout">
            <a:avLst>
              <a:gd name="adj1" fmla="val -32117"/>
              <a:gd name="adj2" fmla="val 15288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Външен ключ</a:t>
            </a:r>
            <a:endParaRPr lang="en-US" b="1" dirty="0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4722812" y="5791200"/>
            <a:ext cx="1923770" cy="726238"/>
          </a:xfrm>
          <a:prstGeom prst="wedgeRoundRectCallout">
            <a:avLst>
              <a:gd name="adj1" fmla="val 35659"/>
              <a:gd name="adj2" fmla="val -1100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b="1" dirty="0"/>
              <a:t>Каскадно изтриване</a:t>
            </a:r>
            <a:endParaRPr lang="en-US" b="1" dirty="0"/>
          </a:p>
        </p:txBody>
      </p:sp>
      <p:sp>
        <p:nvSpPr>
          <p:cNvPr id="21" name="Slide Number Placeholder">
            <a:extLst>
              <a:ext uri="{FF2B5EF4-FFF2-40B4-BE49-F238E27FC236}">
                <a16:creationId xmlns:a16="http://schemas.microsoft.com/office/drawing/2014/main" id="{4E32BB5D-9B3E-4E37-9B7E-1F02A41FA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0" grpId="0" animBg="1"/>
      <p:bldP spid="19" grpId="0" animBg="1"/>
      <p:bldP spid="1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Каскадни операции </a:t>
            </a:r>
            <a:r>
              <a:rPr lang="bg-BG" dirty="0"/>
              <a:t>могат да бъдат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Изтриване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Обновяване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bg-BG" dirty="0"/>
              <a:t>Използвайте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каскадно изтриване </a:t>
            </a:r>
            <a:r>
              <a:rPr lang="bg-BG" dirty="0"/>
              <a:t>когато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Свързаните данни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беззначни</a:t>
            </a:r>
            <a:r>
              <a:rPr lang="en-US" dirty="0"/>
              <a:t> </a:t>
            </a:r>
            <a:r>
              <a:rPr lang="bg-BG" dirty="0"/>
              <a:t>без</a:t>
            </a:r>
            <a:r>
              <a:rPr lang="en-US" dirty="0"/>
              <a:t> „</a:t>
            </a:r>
            <a:r>
              <a:rPr lang="bg-BG" dirty="0"/>
              <a:t>основновата“</a:t>
            </a:r>
            <a:r>
              <a:rPr lang="en-US" dirty="0"/>
              <a:t> </a:t>
            </a:r>
            <a:r>
              <a:rPr lang="bg-BG" dirty="0"/>
              <a:t>данна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en-US" dirty="0"/>
              <a:t> </a:t>
            </a:r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каскадно изтриване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когато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Извършвате</a:t>
            </a:r>
            <a:r>
              <a:rPr lang="en-US" dirty="0"/>
              <a:t> 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логическо изтриване</a:t>
            </a:r>
            <a:r>
              <a:rPr lang="bg-BG" dirty="0"/>
              <a:t>“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Запазвате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история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Имайте предвид, че при по-сложни връзки, няма да работи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кръгови</a:t>
            </a:r>
            <a:r>
              <a:rPr lang="en-US" dirty="0"/>
              <a:t> </a:t>
            </a:r>
            <a:r>
              <a:rPr lang="bg-BG" dirty="0"/>
              <a:t>референции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Каскадно изтриване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FFC57A9-7F5D-41C9-9B79-56B7FFC48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1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Използвайте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каскадно обновяване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когато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Първичният ключ не е автоувеличаващ се (</a:t>
            </a:r>
            <a:r>
              <a:rPr lang="en-US" dirty="0"/>
              <a:t>auto-increment</a:t>
            </a:r>
            <a:r>
              <a:rPr lang="bg-BG" dirty="0"/>
              <a:t>)</a:t>
            </a:r>
            <a:r>
              <a:rPr lang="en-US" dirty="0"/>
              <a:t>  </a:t>
            </a:r>
            <a:r>
              <a:rPr lang="bg-BG" dirty="0"/>
              <a:t>и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en-US" dirty="0"/>
              <a:t> </a:t>
            </a:r>
            <a:r>
              <a:rPr lang="bg-BG" dirty="0"/>
              <a:t>да се променя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Най-добре да се ползва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уникално</a:t>
            </a:r>
            <a:r>
              <a:rPr lang="en-US" dirty="0"/>
              <a:t> </a:t>
            </a:r>
            <a:r>
              <a:rPr lang="bg-BG" dirty="0"/>
              <a:t>ограничение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en-US" dirty="0"/>
              <a:t> </a:t>
            </a:r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каскадно обновяване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когато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Основният ключ е автоувеличаващ се</a:t>
            </a:r>
            <a:r>
              <a:rPr lang="en-US" dirty="0"/>
              <a:t> (auto-increment)</a:t>
            </a:r>
          </a:p>
          <a:p>
            <a:pPr>
              <a:lnSpc>
                <a:spcPct val="100000"/>
              </a:lnSpc>
            </a:pPr>
            <a:r>
              <a:rPr lang="bg-BG" dirty="0"/>
              <a:t>Каскадността може да се избегне чрез </a:t>
            </a:r>
            <a:r>
              <a:rPr lang="en-US" dirty="0"/>
              <a:t>triggers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/>
              <a:t>процедури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Каскадно обновяване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72AAC75-D720-45B9-9B69-77AB90281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7414" y="988263"/>
            <a:ext cx="11315798" cy="563497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drivers(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driver_id INT PRIMARY KEY,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driver_name VARCHAR(50)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32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cars(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car_id INT PRIMARY KEY,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driver_id INT,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CONSTRAINT fk_car_driver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FOREIGN KEY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(driver_id)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REFERENCES drivers(driver_id)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ON DELETE CASCADE</a:t>
            </a:r>
            <a:b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  <a:endParaRPr lang="en-US" sz="3200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Каскадно изтриване чрез външен ключ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94412" y="808439"/>
            <a:ext cx="2895600" cy="558487"/>
          </a:xfrm>
          <a:prstGeom prst="wedgeRoundRectCallout">
            <a:avLst>
              <a:gd name="adj1" fmla="val -76896"/>
              <a:gd name="adj2" fmla="val 4205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Drivers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761412" y="4164432"/>
            <a:ext cx="2438400" cy="559968"/>
          </a:xfrm>
          <a:prstGeom prst="wedgeRoundRectCallout">
            <a:avLst>
              <a:gd name="adj1" fmla="val -47442"/>
              <a:gd name="adj2" fmla="val 9969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875212" y="2941550"/>
            <a:ext cx="2971800" cy="558485"/>
          </a:xfrm>
          <a:prstGeom prst="wedgeRoundRectCallout">
            <a:avLst>
              <a:gd name="adj1" fmla="val -52204"/>
              <a:gd name="adj2" fmla="val 10325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Cars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8741655" y="6172200"/>
            <a:ext cx="2229557" cy="559968"/>
          </a:xfrm>
          <a:prstGeom prst="wedgeRoundRectCallout">
            <a:avLst>
              <a:gd name="adj1" fmla="val 7401"/>
              <a:gd name="adj2" fmla="val -952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Каскадност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908EBB8-ABC1-40E1-BF08-1422C2000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15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7414" y="988263"/>
            <a:ext cx="11315798" cy="563497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/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drivers(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driver_id INT PRIMARY KEY,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driver_name VARCHAR(50)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3200" b="1" noProof="1">
              <a:solidFill>
                <a:schemeClr val="tx2"/>
              </a:solidFill>
              <a:latin typeface="Consolas" panose="020B0609020204030204" pitchFamily="49" charset="0"/>
            </a:endParaRP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CREATE TABLE cars(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car_id INT PRIMARY KEY,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driver_id INT,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CONSTRAINT fk_car_driver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FOREIGN KEY</a:t>
            </a: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(driver_id)</a:t>
            </a:r>
          </a:p>
          <a:p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  REFERENCES drivers(driver_id)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ON UPDATE CASCADE</a:t>
            </a:r>
            <a:b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</a:br>
            <a:r>
              <a:rPr lang="en-US" sz="3200" b="1" noProof="1">
                <a:solidFill>
                  <a:schemeClr val="tx2"/>
                </a:solidFill>
                <a:latin typeface="Consolas" panose="020B0609020204030204" pitchFamily="49" charset="0"/>
              </a:rPr>
              <a:t>);</a:t>
            </a:r>
            <a:endParaRPr lang="en-US" sz="3200" noProof="1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Каскадно обновяване чрез външен ключ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094412" y="808439"/>
            <a:ext cx="2895600" cy="558487"/>
          </a:xfrm>
          <a:prstGeom prst="wedgeRoundRectCallout">
            <a:avLst>
              <a:gd name="adj1" fmla="val -76896"/>
              <a:gd name="adj2" fmla="val 4205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Drivers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875212" y="2941550"/>
            <a:ext cx="2971800" cy="558485"/>
          </a:xfrm>
          <a:prstGeom prst="wedgeRoundRectCallout">
            <a:avLst>
              <a:gd name="adj1" fmla="val -52204"/>
              <a:gd name="adj2" fmla="val 10325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Cars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8761412" y="4164432"/>
            <a:ext cx="2438400" cy="559968"/>
          </a:xfrm>
          <a:prstGeom prst="wedgeRoundRectCallout">
            <a:avLst>
              <a:gd name="adj1" fmla="val -47442"/>
              <a:gd name="adj2" fmla="val 9969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Външен ключ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8741655" y="6172200"/>
            <a:ext cx="2229557" cy="559968"/>
          </a:xfrm>
          <a:prstGeom prst="wedgeRoundRectCallout">
            <a:avLst>
              <a:gd name="adj1" fmla="val 7401"/>
              <a:gd name="adj2" fmla="val -952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Каскадност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363ED3C3-9403-4A95-9B68-71D3BB6DD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1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Каскадни промени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7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0E0B0E7-E0BD-40D4-AE84-0D0C688F9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58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7165</TotalTime>
  <Words>596</Words>
  <Application>Microsoft Office PowerPoint</Application>
  <PresentationFormat>Custom</PresentationFormat>
  <Paragraphs>108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Каскадни операции</vt:lpstr>
      <vt:lpstr>Дефиниция</vt:lpstr>
      <vt:lpstr>Каскадно изтриване</vt:lpstr>
      <vt:lpstr>Каскадно обновяване</vt:lpstr>
      <vt:lpstr>Каскадно изтриване чрез външен ключ</vt:lpstr>
      <vt:lpstr>Каскадно обновяване чрез външен ключ</vt:lpstr>
      <vt:lpstr>Каскадни промени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2019-12-17T11:03:50Z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