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3"/>
  </p:notesMasterIdLst>
  <p:handoutMasterIdLst>
    <p:handoutMasterId r:id="rId14"/>
  </p:handoutMasterIdLst>
  <p:sldIdLst>
    <p:sldId id="456" r:id="rId3"/>
    <p:sldId id="457" r:id="rId4"/>
    <p:sldId id="422" r:id="rId5"/>
    <p:sldId id="423" r:id="rId6"/>
    <p:sldId id="426" r:id="rId7"/>
    <p:sldId id="429" r:id="rId8"/>
    <p:sldId id="462" r:id="rId9"/>
    <p:sldId id="349" r:id="rId10"/>
    <p:sldId id="460" r:id="rId11"/>
    <p:sldId id="481"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0493AB4-A0A7-41AB-BED4-FF6E2C89FA3F}">
          <p14:sldIdLst>
            <p14:sldId id="456"/>
            <p14:sldId id="457"/>
          </p14:sldIdLst>
        </p14:section>
        <p14:section name="Основни познания за SQL" id="{5CC010ED-D948-4190-9FDA-FC857B00468F}">
          <p14:sldIdLst>
            <p14:sldId id="422"/>
            <p14:sldId id="423"/>
          </p14:sldIdLst>
        </p14:section>
        <p14:section name="Основни видове селекции" id="{B9D3CB70-FCE5-4E16-8BC0-14657C82EE45}">
          <p14:sldIdLst>
            <p14:sldId id="426"/>
            <p14:sldId id="429"/>
            <p14:sldId id="462"/>
          </p14:sldIdLst>
        </p14:section>
        <p14:section name="Заключение" id="{DE080D99-E3BA-459C-88F3-4C040A52B008}">
          <p14:sldIdLst>
            <p14:sldId id="349"/>
            <p14:sldId id="460"/>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A3F32D56-422F-4C2F-A49D-5E748506E37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12872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AE14C725-B176-42B7-BD65-1907011F2F4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90627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23F4482-E835-4D6D-A703-2ECE310B629A}" type="slidenum">
              <a:rPr lang="en-US"/>
              <a:pPr/>
              <a:t>5</a:t>
            </a:fld>
            <a:r>
              <a:rPr lang="en-US" dirty="0"/>
              <a:t>##</a:t>
            </a:r>
            <a:endParaRPr lang="en-US" sz="1100" dirty="0"/>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688481" y="4416099"/>
            <a:ext cx="5504853" cy="4182457"/>
          </a:xfrm>
        </p:spPr>
        <p:txBody>
          <a:bodyPr/>
          <a:lstStyle/>
          <a:p>
            <a:r>
              <a:rPr lang="en-US" b="1" dirty="0"/>
              <a:t>Capabilities of SQL </a:t>
            </a:r>
            <a:r>
              <a:rPr lang="en-US" b="1" dirty="0">
                <a:latin typeface="Courier New" pitchFamily="49" charset="0"/>
              </a:rPr>
              <a:t>SELECT</a:t>
            </a:r>
            <a:r>
              <a:rPr lang="en-US" b="1" dirty="0"/>
              <a:t> Statements</a:t>
            </a:r>
          </a:p>
          <a:p>
            <a:pPr lvl="1"/>
            <a:r>
              <a:rPr lang="en-US" dirty="0"/>
              <a:t>A </a:t>
            </a:r>
            <a:r>
              <a:rPr lang="en-US" dirty="0">
                <a:latin typeface="Courier New" pitchFamily="49" charset="0"/>
              </a:rPr>
              <a:t>SELECT</a:t>
            </a:r>
            <a:r>
              <a:rPr lang="en-US" dirty="0"/>
              <a:t> statement retrieves information from the database. Using a </a:t>
            </a:r>
            <a:r>
              <a:rPr lang="en-US" dirty="0">
                <a:solidFill>
                  <a:srgbClr val="FC0128"/>
                </a:solidFill>
                <a:latin typeface="Courier New" pitchFamily="49" charset="0"/>
              </a:rPr>
              <a:t>SELECT</a:t>
            </a:r>
            <a:r>
              <a:rPr lang="en-US" dirty="0">
                <a:solidFill>
                  <a:srgbClr val="FC0128"/>
                </a:solidFill>
              </a:rPr>
              <a:t> </a:t>
            </a:r>
            <a:r>
              <a:rPr lang="en-US" dirty="0"/>
              <a:t>statement, you can do the following:</a:t>
            </a:r>
          </a:p>
          <a:p>
            <a:pPr lvl="2"/>
            <a:r>
              <a:rPr lang="en-US" b="1" dirty="0">
                <a:solidFill>
                  <a:srgbClr val="FC0128"/>
                </a:solidFill>
              </a:rPr>
              <a:t>Projection</a:t>
            </a:r>
            <a:r>
              <a:rPr lang="en-US" dirty="0">
                <a:solidFill>
                  <a:srgbClr val="FC0128"/>
                </a:solidFill>
              </a:rPr>
              <a:t>:</a:t>
            </a:r>
            <a:r>
              <a:rPr lang="en-US" dirty="0"/>
              <a:t> You can use the projection capability in SQL to choose the columns in a table that you want returned by your query. You can choose as few or as many columns of the table as you require. </a:t>
            </a:r>
          </a:p>
          <a:p>
            <a:pPr lvl="2"/>
            <a:r>
              <a:rPr lang="en-US" b="1" dirty="0">
                <a:solidFill>
                  <a:srgbClr val="FC0128"/>
                </a:solidFill>
              </a:rPr>
              <a:t>Selection</a:t>
            </a:r>
            <a:r>
              <a:rPr lang="en-US" dirty="0">
                <a:solidFill>
                  <a:srgbClr val="FC0128"/>
                </a:solidFill>
              </a:rPr>
              <a:t>:</a:t>
            </a:r>
            <a:r>
              <a:rPr lang="en-US" dirty="0"/>
              <a:t> You can use the selection capability in SQL to choose the rows in a table that you want returned by a query. You can use various criteria to restrict the rows that you see.</a:t>
            </a:r>
          </a:p>
          <a:p>
            <a:pPr lvl="2"/>
            <a:r>
              <a:rPr lang="en-US" b="1" dirty="0">
                <a:solidFill>
                  <a:srgbClr val="FC0128"/>
                </a:solidFill>
              </a:rPr>
              <a:t>Joining</a:t>
            </a:r>
            <a:r>
              <a:rPr lang="en-US" dirty="0">
                <a:solidFill>
                  <a:srgbClr val="FC0128"/>
                </a:solidFill>
              </a:rPr>
              <a:t>:</a:t>
            </a:r>
            <a:r>
              <a:rPr lang="en-US" dirty="0"/>
              <a:t> You can use the join capability in SQL to bring together data that is stored in different tables by creating a link between them. You learn more about joins in a later lesson.</a:t>
            </a:r>
            <a:r>
              <a:rPr lang="en-US" b="1" dirty="0"/>
              <a:t> </a:t>
            </a:r>
            <a:endParaRPr lang="en-US" b="1" dirty="0">
              <a:solidFill>
                <a:schemeClr val="accent2"/>
              </a:solidFill>
            </a:endParaRPr>
          </a:p>
        </p:txBody>
      </p:sp>
      <p:sp>
        <p:nvSpPr>
          <p:cNvPr id="6" name="Footer Placeholder">
            <a:extLst>
              <a:ext uri="{FF2B5EF4-FFF2-40B4-BE49-F238E27FC236}">
                <a16:creationId xmlns:a16="http://schemas.microsoft.com/office/drawing/2014/main" id="{60455FA7-6CD4-4A4B-8C3D-50DDD1DE95F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60493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AAA2EA-81A0-4B25-86A0-D4E3FE99029F}" type="slidenum">
              <a:rPr lang="en-US"/>
              <a:pPr/>
              <a:t>6</a:t>
            </a:fld>
            <a:r>
              <a:rPr lang="en-US" dirty="0"/>
              <a:t>##</a:t>
            </a:r>
            <a:endParaRPr lang="en-US" sz="1100" dirty="0"/>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688481" y="4416099"/>
            <a:ext cx="5504853" cy="4182457"/>
          </a:xfrm>
        </p:spPr>
        <p:txBody>
          <a:bodyPr/>
          <a:lstStyle/>
          <a:p>
            <a:r>
              <a:rPr lang="en-US" b="1" dirty="0"/>
              <a:t>Selecting All Columns of All Rows</a:t>
            </a:r>
          </a:p>
          <a:p>
            <a:pPr lvl="1"/>
            <a:endParaRPr lang="en-US" dirty="0"/>
          </a:p>
          <a:p>
            <a:pPr lvl="1"/>
            <a:r>
              <a:rPr lang="en-US" dirty="0"/>
              <a:t>You can display all columns of data in a table by following the </a:t>
            </a:r>
            <a:r>
              <a:rPr lang="en-US" dirty="0">
                <a:latin typeface="Courier New" pitchFamily="49" charset="0"/>
              </a:rPr>
              <a:t>SELECT</a:t>
            </a:r>
            <a:r>
              <a:rPr lang="en-US" dirty="0"/>
              <a:t> keyword with an asterisk (</a:t>
            </a:r>
            <a:r>
              <a:rPr lang="en-US" dirty="0">
                <a:latin typeface="Courier New" pitchFamily="49" charset="0"/>
              </a:rPr>
              <a:t>*</a:t>
            </a:r>
            <a:r>
              <a:rPr lang="en-US" dirty="0"/>
              <a:t>). In the example on the slide, the department table contains five columns: </a:t>
            </a:r>
            <a:r>
              <a:rPr lang="en-US" dirty="0" err="1">
                <a:latin typeface="Courier New" pitchFamily="49" charset="0"/>
              </a:rPr>
              <a:t>DepartmentID</a:t>
            </a:r>
            <a:r>
              <a:rPr lang="en-US" dirty="0"/>
              <a:t>, </a:t>
            </a:r>
            <a:r>
              <a:rPr lang="en-US" dirty="0">
                <a:latin typeface="Courier New" pitchFamily="49" charset="0"/>
              </a:rPr>
              <a:t>Name</a:t>
            </a:r>
            <a:r>
              <a:rPr lang="en-US" dirty="0"/>
              <a:t>, </a:t>
            </a:r>
            <a:r>
              <a:rPr lang="en-US" dirty="0" err="1">
                <a:latin typeface="Courier New" pitchFamily="49" charset="0"/>
              </a:rPr>
              <a:t>GroupName</a:t>
            </a:r>
            <a:r>
              <a:rPr lang="en-US" dirty="0"/>
              <a:t>, </a:t>
            </a:r>
            <a:r>
              <a:rPr lang="en-US" dirty="0" err="1"/>
              <a:t>ModifiedDate</a:t>
            </a:r>
            <a:r>
              <a:rPr lang="en-US" dirty="0"/>
              <a:t> and </a:t>
            </a:r>
            <a:r>
              <a:rPr lang="en-US" dirty="0" err="1">
                <a:latin typeface="Courier New" pitchFamily="49" charset="0"/>
              </a:rPr>
              <a:t>rowguid</a:t>
            </a:r>
            <a:r>
              <a:rPr lang="en-US" dirty="0"/>
              <a:t>. The table contains 16 rows, one for each department. </a:t>
            </a:r>
          </a:p>
          <a:p>
            <a:pPr lvl="1"/>
            <a:r>
              <a:rPr lang="en-US" dirty="0">
                <a:solidFill>
                  <a:srgbClr val="000000"/>
                </a:solidFill>
              </a:rPr>
              <a:t>You can also display all columns in the table by listing all the columns after the </a:t>
            </a:r>
            <a:r>
              <a:rPr lang="en-US" dirty="0">
                <a:solidFill>
                  <a:srgbClr val="000000"/>
                </a:solidFill>
                <a:latin typeface="Courier New" pitchFamily="49" charset="0"/>
              </a:rPr>
              <a:t>SELECT</a:t>
            </a:r>
            <a:r>
              <a:rPr lang="en-US" dirty="0">
                <a:solidFill>
                  <a:srgbClr val="000000"/>
                </a:solidFill>
              </a:rPr>
              <a:t> keyword. For example, the following SQL statement, like the example on the slide, displays all columns and all rows of the </a:t>
            </a:r>
            <a:r>
              <a:rPr lang="en-US" dirty="0">
                <a:solidFill>
                  <a:srgbClr val="000000"/>
                </a:solidFill>
                <a:latin typeface="Courier New" pitchFamily="49" charset="0"/>
              </a:rPr>
              <a:t>Departments</a:t>
            </a:r>
            <a:r>
              <a:rPr lang="en-US" dirty="0">
                <a:solidFill>
                  <a:srgbClr val="000000"/>
                </a:solidFill>
              </a:rPr>
              <a:t> table:</a:t>
            </a:r>
          </a:p>
          <a:p>
            <a:pPr lvl="1"/>
            <a:endParaRPr lang="en-US" sz="500" dirty="0">
              <a:solidFill>
                <a:srgbClr val="000000"/>
              </a:solidFill>
            </a:endParaRPr>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 </a:t>
            </a:r>
            <a:r>
              <a:rPr lang="en-US" b="1" dirty="0" err="1">
                <a:latin typeface="Courier New" pitchFamily="49" charset="0"/>
              </a:rPr>
              <a:t>GroupName</a:t>
            </a:r>
            <a:r>
              <a:rPr lang="en-US" b="1" dirty="0">
                <a:latin typeface="Courier New" pitchFamily="49" charset="0"/>
              </a:rPr>
              <a:t>, </a:t>
            </a:r>
            <a:r>
              <a:rPr lang="en-US" b="1" dirty="0" err="1">
                <a:latin typeface="Courier New" pitchFamily="49" charset="0"/>
              </a:rPr>
              <a:t>ModifiedDate</a:t>
            </a:r>
            <a:r>
              <a:rPr lang="en-US" b="1" dirty="0">
                <a:latin typeface="Courier New" pitchFamily="49" charset="0"/>
              </a:rPr>
              <a:t>, </a:t>
            </a:r>
            <a:r>
              <a:rPr lang="en-US" b="1" dirty="0" err="1">
                <a:latin typeface="Courier New" pitchFamily="49" charset="0"/>
              </a:rPr>
              <a:t>rowguid</a:t>
            </a:r>
            <a:endParaRPr lang="en-US" b="1" dirty="0">
              <a:latin typeface="Courier New" pitchFamily="49" charset="0"/>
            </a:endParaRPr>
          </a:p>
          <a:p>
            <a:pPr>
              <a:spcBef>
                <a:spcPct val="0"/>
              </a:spcBef>
            </a:pPr>
            <a:r>
              <a:rPr lang="en-US" b="1" dirty="0">
                <a:latin typeface="Courier New" pitchFamily="49" charset="0"/>
              </a:rPr>
              <a:t>   FROM    department;</a:t>
            </a:r>
            <a:endParaRPr lang="en-US" b="1" dirty="0">
              <a:solidFill>
                <a:srgbClr val="000000"/>
              </a:solidFill>
            </a:endParaRPr>
          </a:p>
          <a:p>
            <a:endParaRPr lang="en-US" dirty="0"/>
          </a:p>
          <a:p>
            <a:r>
              <a:rPr lang="en-US" b="1" dirty="0"/>
              <a:t>Selecting Specific Columns of All Rows</a:t>
            </a:r>
          </a:p>
          <a:p>
            <a:pPr lvl="1"/>
            <a:endParaRPr lang="en-US" dirty="0"/>
          </a:p>
          <a:p>
            <a:pPr lvl="1"/>
            <a:r>
              <a:rPr lang="en-US" dirty="0"/>
              <a:t>You can use the </a:t>
            </a:r>
            <a:r>
              <a:rPr lang="en-US" dirty="0">
                <a:solidFill>
                  <a:srgbClr val="FC0128"/>
                </a:solidFill>
                <a:latin typeface="Courier New" pitchFamily="49" charset="0"/>
              </a:rPr>
              <a:t>SELECT</a:t>
            </a:r>
            <a:r>
              <a:rPr lang="en-US" dirty="0">
                <a:solidFill>
                  <a:srgbClr val="FC0128"/>
                </a:solidFill>
              </a:rPr>
              <a:t> statement</a:t>
            </a:r>
            <a:r>
              <a:rPr lang="en-US" dirty="0"/>
              <a:t> to display specific columns of the table by specifying the column names, separated by commas. The example on the slide displays all the department numbers and location numbers from the </a:t>
            </a:r>
            <a:r>
              <a:rPr lang="en-US" dirty="0">
                <a:latin typeface="Courier New" pitchFamily="49" charset="0"/>
              </a:rPr>
              <a:t>Departments</a:t>
            </a:r>
            <a:r>
              <a:rPr lang="en-US" dirty="0"/>
              <a:t> table. </a:t>
            </a:r>
          </a:p>
          <a:p>
            <a:pPr lvl="1"/>
            <a:r>
              <a:rPr lang="en-US" dirty="0"/>
              <a:t>In the </a:t>
            </a:r>
            <a:r>
              <a:rPr lang="en-US" dirty="0">
                <a:latin typeface="Courier New" pitchFamily="49" charset="0"/>
              </a:rPr>
              <a:t>SELECT</a:t>
            </a:r>
            <a:r>
              <a:rPr lang="en-US" dirty="0"/>
              <a:t> clause, specify the columns that you want, in the order in which you want them to appear in the output. For example, to display location before department number going from left to right, you use the following statement:</a:t>
            </a:r>
          </a:p>
          <a:p>
            <a:pPr lvl="1"/>
            <a:endParaRPr lang="en-US" sz="500" dirty="0"/>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a:t>
            </a:r>
          </a:p>
          <a:p>
            <a:pPr>
              <a:spcBef>
                <a:spcPct val="0"/>
              </a:spcBef>
            </a:pPr>
            <a:r>
              <a:rPr lang="en-US" b="1" dirty="0">
                <a:latin typeface="Courier New" pitchFamily="49" charset="0"/>
              </a:rPr>
              <a:t>    FROM Departments</a:t>
            </a:r>
          </a:p>
          <a:p>
            <a:endParaRPr lang="bg-BG" dirty="0"/>
          </a:p>
        </p:txBody>
      </p:sp>
      <p:sp>
        <p:nvSpPr>
          <p:cNvPr id="6" name="Footer Placeholder">
            <a:extLst>
              <a:ext uri="{FF2B5EF4-FFF2-40B4-BE49-F238E27FC236}">
                <a16:creationId xmlns:a16="http://schemas.microsoft.com/office/drawing/2014/main" id="{791DAB06-55E1-4853-8BD7-4BD6045CC3C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207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AAA2EA-81A0-4B25-86A0-D4E3FE99029F}" type="slidenum">
              <a:rPr lang="en-US">
                <a:solidFill>
                  <a:prstClr val="black"/>
                </a:solidFill>
              </a:rPr>
              <a:pPr/>
              <a:t>7</a:t>
            </a:fld>
            <a:r>
              <a:rPr lang="en-US" dirty="0">
                <a:solidFill>
                  <a:prstClr val="black"/>
                </a:solidFill>
              </a:rPr>
              <a:t>##</a:t>
            </a:r>
            <a:endParaRPr lang="en-US" sz="1100" dirty="0">
              <a:solidFill>
                <a:prstClr val="black"/>
              </a:solidFill>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688481" y="4416099"/>
            <a:ext cx="5504853" cy="4182457"/>
          </a:xfrm>
        </p:spPr>
        <p:txBody>
          <a:bodyPr/>
          <a:lstStyle/>
          <a:p>
            <a:r>
              <a:rPr lang="en-US" b="1" dirty="0"/>
              <a:t>Selecting All Columns of All Rows</a:t>
            </a:r>
          </a:p>
          <a:p>
            <a:pPr lvl="1"/>
            <a:endParaRPr lang="en-US" dirty="0"/>
          </a:p>
          <a:p>
            <a:pPr lvl="1"/>
            <a:r>
              <a:rPr lang="en-US" dirty="0"/>
              <a:t>You can display all columns of data in a table by following the </a:t>
            </a:r>
            <a:r>
              <a:rPr lang="en-US" dirty="0">
                <a:latin typeface="Courier New" pitchFamily="49" charset="0"/>
              </a:rPr>
              <a:t>SELECT</a:t>
            </a:r>
            <a:r>
              <a:rPr lang="en-US" dirty="0"/>
              <a:t> keyword with an asterisk (</a:t>
            </a:r>
            <a:r>
              <a:rPr lang="en-US" dirty="0">
                <a:latin typeface="Courier New" pitchFamily="49" charset="0"/>
              </a:rPr>
              <a:t>*</a:t>
            </a:r>
            <a:r>
              <a:rPr lang="en-US" dirty="0"/>
              <a:t>). In the example on the slide, the department table contains five columns: </a:t>
            </a:r>
            <a:r>
              <a:rPr lang="en-US" dirty="0" err="1">
                <a:latin typeface="Courier New" pitchFamily="49" charset="0"/>
              </a:rPr>
              <a:t>DepartmentID</a:t>
            </a:r>
            <a:r>
              <a:rPr lang="en-US" dirty="0"/>
              <a:t>, </a:t>
            </a:r>
            <a:r>
              <a:rPr lang="en-US" dirty="0">
                <a:latin typeface="Courier New" pitchFamily="49" charset="0"/>
              </a:rPr>
              <a:t>Name</a:t>
            </a:r>
            <a:r>
              <a:rPr lang="en-US" dirty="0"/>
              <a:t>, </a:t>
            </a:r>
            <a:r>
              <a:rPr lang="en-US" dirty="0" err="1">
                <a:latin typeface="Courier New" pitchFamily="49" charset="0"/>
              </a:rPr>
              <a:t>GroupName</a:t>
            </a:r>
            <a:r>
              <a:rPr lang="en-US" dirty="0"/>
              <a:t>, </a:t>
            </a:r>
            <a:r>
              <a:rPr lang="en-US" dirty="0" err="1"/>
              <a:t>ModifiedDate</a:t>
            </a:r>
            <a:r>
              <a:rPr lang="en-US" dirty="0"/>
              <a:t> and </a:t>
            </a:r>
            <a:r>
              <a:rPr lang="en-US" dirty="0" err="1">
                <a:latin typeface="Courier New" pitchFamily="49" charset="0"/>
              </a:rPr>
              <a:t>rowguid</a:t>
            </a:r>
            <a:r>
              <a:rPr lang="en-US" dirty="0"/>
              <a:t>. The table contains 16 rows, one for each department. </a:t>
            </a:r>
          </a:p>
          <a:p>
            <a:pPr lvl="1"/>
            <a:r>
              <a:rPr lang="en-US" dirty="0">
                <a:solidFill>
                  <a:srgbClr val="000000"/>
                </a:solidFill>
              </a:rPr>
              <a:t>You can also display all columns in the table by listing all the columns after the </a:t>
            </a:r>
            <a:r>
              <a:rPr lang="en-US" dirty="0">
                <a:solidFill>
                  <a:srgbClr val="000000"/>
                </a:solidFill>
                <a:latin typeface="Courier New" pitchFamily="49" charset="0"/>
              </a:rPr>
              <a:t>SELECT</a:t>
            </a:r>
            <a:r>
              <a:rPr lang="en-US" dirty="0">
                <a:solidFill>
                  <a:srgbClr val="000000"/>
                </a:solidFill>
              </a:rPr>
              <a:t> keyword. For example, the following SQL statement, like the example on the slide, displays all columns and all rows of the </a:t>
            </a:r>
            <a:r>
              <a:rPr lang="en-US" dirty="0">
                <a:solidFill>
                  <a:srgbClr val="000000"/>
                </a:solidFill>
                <a:latin typeface="Courier New" pitchFamily="49" charset="0"/>
              </a:rPr>
              <a:t>Departments</a:t>
            </a:r>
            <a:r>
              <a:rPr lang="en-US" dirty="0">
                <a:solidFill>
                  <a:srgbClr val="000000"/>
                </a:solidFill>
              </a:rPr>
              <a:t> table:</a:t>
            </a:r>
          </a:p>
          <a:p>
            <a:pPr lvl="1"/>
            <a:endParaRPr lang="en-US" sz="500" dirty="0">
              <a:solidFill>
                <a:srgbClr val="000000"/>
              </a:solidFill>
            </a:endParaRPr>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 </a:t>
            </a:r>
            <a:r>
              <a:rPr lang="en-US" b="1" dirty="0" err="1">
                <a:latin typeface="Courier New" pitchFamily="49" charset="0"/>
              </a:rPr>
              <a:t>GroupName</a:t>
            </a:r>
            <a:r>
              <a:rPr lang="en-US" b="1" dirty="0">
                <a:latin typeface="Courier New" pitchFamily="49" charset="0"/>
              </a:rPr>
              <a:t>, </a:t>
            </a:r>
            <a:r>
              <a:rPr lang="en-US" b="1" dirty="0" err="1">
                <a:latin typeface="Courier New" pitchFamily="49" charset="0"/>
              </a:rPr>
              <a:t>ModifiedDate</a:t>
            </a:r>
            <a:r>
              <a:rPr lang="en-US" b="1" dirty="0">
                <a:latin typeface="Courier New" pitchFamily="49" charset="0"/>
              </a:rPr>
              <a:t>, </a:t>
            </a:r>
            <a:r>
              <a:rPr lang="en-US" b="1" dirty="0" err="1">
                <a:latin typeface="Courier New" pitchFamily="49" charset="0"/>
              </a:rPr>
              <a:t>rowguid</a:t>
            </a:r>
            <a:endParaRPr lang="en-US" b="1" dirty="0">
              <a:latin typeface="Courier New" pitchFamily="49" charset="0"/>
            </a:endParaRPr>
          </a:p>
          <a:p>
            <a:pPr>
              <a:spcBef>
                <a:spcPct val="0"/>
              </a:spcBef>
            </a:pPr>
            <a:r>
              <a:rPr lang="en-US" b="1" dirty="0">
                <a:latin typeface="Courier New" pitchFamily="49" charset="0"/>
              </a:rPr>
              <a:t>   FROM    department;</a:t>
            </a:r>
            <a:endParaRPr lang="en-US" b="1" dirty="0">
              <a:solidFill>
                <a:srgbClr val="000000"/>
              </a:solidFill>
            </a:endParaRPr>
          </a:p>
          <a:p>
            <a:endParaRPr lang="en-US" dirty="0"/>
          </a:p>
          <a:p>
            <a:r>
              <a:rPr lang="en-US" b="1" dirty="0"/>
              <a:t>Selecting Specific Columns of All Rows</a:t>
            </a:r>
          </a:p>
          <a:p>
            <a:pPr lvl="1"/>
            <a:endParaRPr lang="en-US" dirty="0"/>
          </a:p>
          <a:p>
            <a:pPr lvl="1"/>
            <a:r>
              <a:rPr lang="en-US" dirty="0"/>
              <a:t>You can use the </a:t>
            </a:r>
            <a:r>
              <a:rPr lang="en-US" dirty="0">
                <a:solidFill>
                  <a:srgbClr val="FC0128"/>
                </a:solidFill>
                <a:latin typeface="Courier New" pitchFamily="49" charset="0"/>
              </a:rPr>
              <a:t>SELECT</a:t>
            </a:r>
            <a:r>
              <a:rPr lang="en-US" dirty="0">
                <a:solidFill>
                  <a:srgbClr val="FC0128"/>
                </a:solidFill>
              </a:rPr>
              <a:t> statement</a:t>
            </a:r>
            <a:r>
              <a:rPr lang="en-US" dirty="0"/>
              <a:t> to display specific columns of the table by specifying the column names, separated by commas. The example on the slide displays all the department numbers and location numbers from the </a:t>
            </a:r>
            <a:r>
              <a:rPr lang="en-US" dirty="0">
                <a:latin typeface="Courier New" pitchFamily="49" charset="0"/>
              </a:rPr>
              <a:t>Departments</a:t>
            </a:r>
            <a:r>
              <a:rPr lang="en-US" dirty="0"/>
              <a:t> table. </a:t>
            </a:r>
          </a:p>
          <a:p>
            <a:pPr lvl="1"/>
            <a:r>
              <a:rPr lang="en-US" dirty="0"/>
              <a:t>In the </a:t>
            </a:r>
            <a:r>
              <a:rPr lang="en-US" dirty="0">
                <a:latin typeface="Courier New" pitchFamily="49" charset="0"/>
              </a:rPr>
              <a:t>SELECT</a:t>
            </a:r>
            <a:r>
              <a:rPr lang="en-US" dirty="0"/>
              <a:t> clause, specify the columns that you want, in the order in which you want them to appear in the output. For example, to display location before department number going from left to right, you use the following statement:</a:t>
            </a:r>
          </a:p>
          <a:p>
            <a:pPr lvl="1"/>
            <a:endParaRPr lang="en-US" sz="500" dirty="0"/>
          </a:p>
          <a:p>
            <a:pPr>
              <a:spcBef>
                <a:spcPct val="0"/>
              </a:spcBef>
            </a:pPr>
            <a:r>
              <a:rPr lang="en-US" b="1" dirty="0">
                <a:latin typeface="Courier New" pitchFamily="49" charset="0"/>
              </a:rPr>
              <a:t>    SELECT </a:t>
            </a:r>
            <a:r>
              <a:rPr lang="en-US" b="1" dirty="0" err="1">
                <a:latin typeface="Courier New" pitchFamily="49" charset="0"/>
              </a:rPr>
              <a:t>DepartmentID</a:t>
            </a:r>
            <a:r>
              <a:rPr lang="en-US" b="1" dirty="0">
                <a:latin typeface="Courier New" pitchFamily="49" charset="0"/>
              </a:rPr>
              <a:t>, Name</a:t>
            </a:r>
          </a:p>
          <a:p>
            <a:pPr>
              <a:spcBef>
                <a:spcPct val="0"/>
              </a:spcBef>
            </a:pPr>
            <a:r>
              <a:rPr lang="en-US" b="1" dirty="0">
                <a:latin typeface="Courier New" pitchFamily="49" charset="0"/>
              </a:rPr>
              <a:t>    FROM Departments</a:t>
            </a:r>
          </a:p>
          <a:p>
            <a:endParaRPr lang="bg-BG" dirty="0"/>
          </a:p>
        </p:txBody>
      </p:sp>
      <p:sp>
        <p:nvSpPr>
          <p:cNvPr id="6" name="Footer Placeholder">
            <a:extLst>
              <a:ext uri="{FF2B5EF4-FFF2-40B4-BE49-F238E27FC236}">
                <a16:creationId xmlns:a16="http://schemas.microsoft.com/office/drawing/2014/main" id="{5CDA21A0-3BC7-4111-9FAB-D30FBA8AC2E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3224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pPr/>
              <a:t>8</a:t>
            </a:fld>
            <a:endParaRPr lang="en-US" dirty="0"/>
          </a:p>
        </p:txBody>
      </p:sp>
      <p:sp>
        <p:nvSpPr>
          <p:cNvPr id="6" name="Footer Placeholder">
            <a:extLst>
              <a:ext uri="{FF2B5EF4-FFF2-40B4-BE49-F238E27FC236}">
                <a16:creationId xmlns:a16="http://schemas.microsoft.com/office/drawing/2014/main" id="{089FD915-C6D7-415F-BE13-0C601A299AD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0954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9</a:t>
            </a:fld>
            <a:endParaRPr lang="en-US" dirty="0">
              <a:solidFill>
                <a:prstClr val="black"/>
              </a:solidFill>
            </a:endParaRPr>
          </a:p>
        </p:txBody>
      </p:sp>
      <p:sp>
        <p:nvSpPr>
          <p:cNvPr id="6" name="Footer Placeholder">
            <a:extLst>
              <a:ext uri="{FF2B5EF4-FFF2-40B4-BE49-F238E27FC236}">
                <a16:creationId xmlns:a16="http://schemas.microsoft.com/office/drawing/2014/main" id="{C66ABCC0-918F-40BA-8BC3-9D7BB2A055E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80093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10</a:t>
            </a:fld>
            <a:endParaRPr lang="en-US" dirty="0"/>
          </a:p>
        </p:txBody>
      </p:sp>
      <p:sp>
        <p:nvSpPr>
          <p:cNvPr id="6" name="Footer Placeholder">
            <a:extLst>
              <a:ext uri="{FF2B5EF4-FFF2-40B4-BE49-F238E27FC236}">
                <a16:creationId xmlns:a16="http://schemas.microsoft.com/office/drawing/2014/main" id="{4EBC4F48-E995-45B2-B487-75AD3055A85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098960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softuni.foundation/"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SQL#Standardiz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745784" y="762000"/>
            <a:ext cx="10820528" cy="1752600"/>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Основни познания за заявките</a:t>
            </a:r>
            <a:r>
              <a:rPr lang="en-US" dirty="0"/>
              <a:t>. </a:t>
            </a:r>
            <a:r>
              <a:rPr lang="bg-BG" dirty="0"/>
              <a:t>Въведение в </a:t>
            </a:r>
            <a:r>
              <a:rPr lang="en-US" dirty="0"/>
              <a:t>MySQL</a:t>
            </a:r>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962539" cy="2524722"/>
            <a:chOff x="745783" y="3624633"/>
            <a:chExt cx="5962539"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4870510" y="3706052"/>
              <a:ext cx="1837812"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Бази от данни</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pic>
        <p:nvPicPr>
          <p:cNvPr id="12" name="Picture 11"/>
          <p:cNvPicPr>
            <a:picLocks noChangeAspect="1"/>
          </p:cNvPicPr>
          <p:nvPr/>
        </p:nvPicPr>
        <p:blipFill>
          <a:blip r:embed="rId7"/>
          <a:stretch>
            <a:fillRect/>
          </a:stretch>
        </p:blipFill>
        <p:spPr>
          <a:xfrm>
            <a:off x="7367768" y="3649650"/>
            <a:ext cx="3201606" cy="2572047"/>
          </a:xfrm>
          <a:prstGeom prst="rect">
            <a:avLst/>
          </a:prstGeom>
          <a:effectLst>
            <a:softEdge rad="12700"/>
          </a:effectLst>
        </p:spPr>
      </p:pic>
      <p:pic>
        <p:nvPicPr>
          <p:cNvPr id="13" name="Picture 2" descr="database, storag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8715" y="3276600"/>
            <a:ext cx="1466782" cy="13786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2" descr="http://media.tumblr.com/a1b563bf83b9bb363597c13e76fde1b4/tumblr_inline_mfsrwy0g4r1rxkxb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0482" y="4802382"/>
            <a:ext cx="1743249" cy="1567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9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DCB316CC-BB62-4E8C-AFE0-984A8ACFB06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375118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t>Основни познания за </a:t>
            </a:r>
            <a:r>
              <a:rPr lang="bg-BG" dirty="0">
                <a:solidFill>
                  <a:schemeClr val="accent1"/>
                </a:solidFill>
              </a:rPr>
              <a:t>заявките</a:t>
            </a:r>
          </a:p>
          <a:p>
            <a:pPr lvl="1">
              <a:lnSpc>
                <a:spcPct val="100000"/>
              </a:lnSpc>
              <a:spcBef>
                <a:spcPts val="500"/>
              </a:spcBef>
            </a:pPr>
            <a:r>
              <a:rPr lang="bg-BG" dirty="0"/>
              <a:t>Въведение в </a:t>
            </a:r>
            <a:r>
              <a:rPr lang="en-US" dirty="0">
                <a:solidFill>
                  <a:schemeClr val="accent1"/>
                </a:solidFill>
              </a:rPr>
              <a:t>SQL</a:t>
            </a:r>
            <a:endParaRPr lang="bg-BG" dirty="0">
              <a:solidFill>
                <a:schemeClr val="accent1"/>
              </a:solidFill>
            </a:endParaRPr>
          </a:p>
          <a:p>
            <a:pPr marL="587491" indent="-514350">
              <a:lnSpc>
                <a:spcPct val="100000"/>
              </a:lnSpc>
              <a:spcBef>
                <a:spcPts val="500"/>
              </a:spcBef>
              <a:buFont typeface="+mj-lt"/>
              <a:buAutoNum type="arabicPeriod"/>
            </a:pPr>
            <a:r>
              <a:rPr lang="bg-BG" dirty="0">
                <a:solidFill>
                  <a:schemeClr val="accent1"/>
                </a:solidFill>
              </a:rPr>
              <a:t>Селекция</a:t>
            </a:r>
            <a:r>
              <a:rPr lang="bg-BG" dirty="0"/>
              <a:t>, </a:t>
            </a:r>
            <a:r>
              <a:rPr lang="bg-BG" dirty="0">
                <a:solidFill>
                  <a:schemeClr val="accent1"/>
                </a:solidFill>
              </a:rPr>
              <a:t>Проекция</a:t>
            </a:r>
            <a:r>
              <a:rPr lang="bg-BG" dirty="0"/>
              <a:t>, </a:t>
            </a:r>
            <a:r>
              <a:rPr lang="bg-BG" dirty="0">
                <a:solidFill>
                  <a:schemeClr val="accent1"/>
                </a:solidFill>
              </a:rPr>
              <a:t>Сливане</a:t>
            </a:r>
          </a:p>
        </p:txBody>
      </p:sp>
      <p:pic>
        <p:nvPicPr>
          <p:cNvPr id="6" name="Picture 2" descr="http://www.pre.nl/image/download.jpg"/>
          <p:cNvPicPr>
            <a:picLocks noChangeAspect="1" noChangeArrowheads="1"/>
          </p:cNvPicPr>
          <p:nvPr/>
        </p:nvPicPr>
        <p:blipFill>
          <a:blip r:embed="rId4" cstate="screen"/>
          <a:srcRect/>
          <a:stretch>
            <a:fillRect/>
          </a:stretch>
        </p:blipFill>
        <p:spPr bwMode="auto">
          <a:xfrm>
            <a:off x="3884612" y="3506978"/>
            <a:ext cx="3676650" cy="244389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9" name="Picture 2" descr="http://developer.mimer.com/images/tools/sqldeveloperLogoS.jpg"/>
          <p:cNvPicPr>
            <a:picLocks noChangeAspect="1" noChangeArrowheads="1"/>
          </p:cNvPicPr>
          <p:nvPr/>
        </p:nvPicPr>
        <p:blipFill>
          <a:blip r:embed="rId5" cstate="screen"/>
          <a:srcRect/>
          <a:stretch>
            <a:fillRect/>
          </a:stretch>
        </p:blipFill>
        <p:spPr bwMode="auto">
          <a:xfrm>
            <a:off x="1293812" y="4578096"/>
            <a:ext cx="1828800" cy="1670304"/>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10" name="Picture 2" descr="http://computertrainingcenters.com/wp-content/uploads/2014/05/sql_icon_by_raisch-d3ax2i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673" y="642494"/>
            <a:ext cx="2720128" cy="234455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a:extLst>
              <a:ext uri="{FF2B5EF4-FFF2-40B4-BE49-F238E27FC236}">
                <a16:creationId xmlns:a16="http://schemas.microsoft.com/office/drawing/2014/main" id="{4E659726-403C-4D3E-A290-BB3848ADAA2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31156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bg-BG" dirty="0"/>
              <a:t>Какво е </a:t>
            </a:r>
            <a:r>
              <a:rPr lang="en-US" dirty="0"/>
              <a:t>SQL?</a:t>
            </a:r>
            <a:endParaRPr lang="bg-BG" dirty="0"/>
          </a:p>
        </p:txBody>
      </p:sp>
      <p:sp>
        <p:nvSpPr>
          <p:cNvPr id="483331" name="Rectangle 3"/>
          <p:cNvSpPr>
            <a:spLocks noGrp="1" noChangeArrowheads="1"/>
          </p:cNvSpPr>
          <p:nvPr>
            <p:ph idx="1"/>
          </p:nvPr>
        </p:nvSpPr>
        <p:spPr/>
        <p:txBody>
          <a:bodyPr>
            <a:normAutofit/>
          </a:bodyPr>
          <a:lstStyle/>
          <a:p>
            <a:pPr marL="304747" lvl="1" indent="-304747">
              <a:lnSpc>
                <a:spcPct val="95000"/>
              </a:lnSpc>
              <a:buClr>
                <a:srgbClr val="F2B254"/>
              </a:buClr>
              <a:buSzPct val="100000"/>
            </a:pPr>
            <a:r>
              <a:rPr lang="en-US" sz="3400" dirty="0"/>
              <a:t>Structured Query Language </a:t>
            </a:r>
            <a:r>
              <a:rPr lang="en-US" sz="3400" dirty="0">
                <a:solidFill>
                  <a:schemeClr val="accent5">
                    <a:lumMod val="20000"/>
                    <a:lumOff val="80000"/>
                  </a:schemeClr>
                </a:solidFill>
              </a:rPr>
              <a:t>(</a:t>
            </a:r>
            <a:r>
              <a:rPr lang="en-US" sz="3400" b="1" dirty="0">
                <a:solidFill>
                  <a:schemeClr val="tx2">
                    <a:lumMod val="75000"/>
                  </a:schemeClr>
                </a:solidFill>
                <a:latin typeface="Consolas" panose="020B0609020204030204" pitchFamily="49" charset="0"/>
                <a:cs typeface="Consolas" panose="020B0609020204030204" pitchFamily="49" charset="0"/>
              </a:rPr>
              <a:t>SQL</a:t>
            </a:r>
            <a:r>
              <a:rPr lang="en-US" sz="3400" dirty="0">
                <a:solidFill>
                  <a:schemeClr val="accent5">
                    <a:lumMod val="20000"/>
                    <a:lumOff val="80000"/>
                  </a:schemeClr>
                </a:solidFill>
              </a:rPr>
              <a:t>) – </a:t>
            </a:r>
            <a:r>
              <a:rPr lang="en-US" sz="3400" dirty="0">
                <a:hlinkClick r:id="rId2"/>
              </a:rPr>
              <a:t>en.wikipedia.org/wiki/SQL</a:t>
            </a:r>
            <a:endParaRPr lang="en-US" sz="3400" dirty="0"/>
          </a:p>
          <a:p>
            <a:pPr lvl="1">
              <a:lnSpc>
                <a:spcPct val="95000"/>
              </a:lnSpc>
            </a:pPr>
            <a:r>
              <a:rPr lang="bg-BG" dirty="0">
                <a:solidFill>
                  <a:schemeClr val="accent1"/>
                </a:solidFill>
              </a:rPr>
              <a:t>Декларативен</a:t>
            </a:r>
            <a:r>
              <a:rPr lang="en-US" dirty="0"/>
              <a:t> </a:t>
            </a:r>
            <a:r>
              <a:rPr lang="bg-BG" dirty="0"/>
              <a:t>език а работа с</a:t>
            </a:r>
            <a:r>
              <a:rPr lang="en-US" dirty="0"/>
              <a:t> </a:t>
            </a:r>
            <a:r>
              <a:rPr lang="bg-BG" dirty="0">
                <a:solidFill>
                  <a:schemeClr val="accent1"/>
                </a:solidFill>
              </a:rPr>
              <a:t>релационни данни</a:t>
            </a:r>
            <a:endParaRPr lang="en-US" dirty="0">
              <a:solidFill>
                <a:schemeClr val="accent1"/>
              </a:solidFill>
            </a:endParaRPr>
          </a:p>
          <a:p>
            <a:pPr lvl="1">
              <a:lnSpc>
                <a:spcPct val="95000"/>
              </a:lnSpc>
            </a:pPr>
            <a:r>
              <a:rPr lang="ru-RU" dirty="0"/>
              <a:t>Предназначен да бъде възможно по-близо до обич</a:t>
            </a:r>
            <a:r>
              <a:rPr lang="en-US" dirty="0"/>
              <a:t>a</a:t>
            </a:r>
            <a:r>
              <a:rPr lang="ru-RU" dirty="0"/>
              <a:t>йния английски език</a:t>
            </a:r>
          </a:p>
          <a:p>
            <a:pPr lvl="1">
              <a:lnSpc>
                <a:spcPct val="95000"/>
              </a:lnSpc>
            </a:pPr>
            <a:r>
              <a:rPr lang="ru-RU" dirty="0"/>
              <a:t>Поддържа определяне, манипулация и контрол на достъп до записи</a:t>
            </a:r>
            <a:endParaRPr lang="en-US" dirty="0"/>
          </a:p>
        </p:txBody>
      </p:sp>
      <p:sp>
        <p:nvSpPr>
          <p:cNvPr id="5" name="Slide Number Placeholder">
            <a:extLst>
              <a:ext uri="{FF2B5EF4-FFF2-40B4-BE49-F238E27FC236}">
                <a16:creationId xmlns:a16="http://schemas.microsoft.com/office/drawing/2014/main" id="{3C53BA1B-77BF-4823-B3D2-EA538FEB292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003934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3331">
                                            <p:txEl>
                                              <p:pRg st="1" end="1"/>
                                            </p:txEl>
                                          </p:spTgt>
                                        </p:tgtEl>
                                        <p:attrNameLst>
                                          <p:attrName>style.visibility</p:attrName>
                                        </p:attrNameLst>
                                      </p:cBhvr>
                                      <p:to>
                                        <p:strVal val="visible"/>
                                      </p:to>
                                    </p:set>
                                    <p:animEffect transition="in" filter="fade">
                                      <p:cBhvr>
                                        <p:cTn id="7" dur="500"/>
                                        <p:tgtEl>
                                          <p:spTgt spid="48333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3331">
                                            <p:txEl>
                                              <p:pRg st="2" end="2"/>
                                            </p:txEl>
                                          </p:spTgt>
                                        </p:tgtEl>
                                        <p:attrNameLst>
                                          <p:attrName>style.visibility</p:attrName>
                                        </p:attrNameLst>
                                      </p:cBhvr>
                                      <p:to>
                                        <p:strVal val="visible"/>
                                      </p:to>
                                    </p:set>
                                    <p:animEffect transition="in" filter="fade">
                                      <p:cBhvr>
                                        <p:cTn id="11" dur="500"/>
                                        <p:tgtEl>
                                          <p:spTgt spid="48333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3331">
                                            <p:txEl>
                                              <p:pRg st="3" end="3"/>
                                            </p:txEl>
                                          </p:spTgt>
                                        </p:tgtEl>
                                        <p:attrNameLst>
                                          <p:attrName>style.visibility</p:attrName>
                                        </p:attrNameLst>
                                      </p:cBhvr>
                                      <p:to>
                                        <p:strVal val="visible"/>
                                      </p:to>
                                    </p:set>
                                    <p:animEffect transition="in" filter="fade">
                                      <p:cBhvr>
                                        <p:cTn id="15" dur="500"/>
                                        <p:tgtEl>
                                          <p:spTgt spid="483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a:t>SQL – </a:t>
            </a:r>
            <a:r>
              <a:rPr lang="bg-BG" dirty="0"/>
              <a:t>малко примери</a:t>
            </a:r>
          </a:p>
        </p:txBody>
      </p:sp>
      <p:sp>
        <p:nvSpPr>
          <p:cNvPr id="484355" name="Rectangle 3"/>
          <p:cNvSpPr>
            <a:spLocks noChangeArrowheads="1"/>
          </p:cNvSpPr>
          <p:nvPr/>
        </p:nvSpPr>
        <p:spPr bwMode="auto">
          <a:xfrm>
            <a:off x="687388" y="1219200"/>
            <a:ext cx="10741024"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SELECT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first_name, last_name, job_title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FROM</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employees;</a:t>
            </a:r>
          </a:p>
        </p:txBody>
      </p:sp>
      <p:sp>
        <p:nvSpPr>
          <p:cNvPr id="484356" name="Rectangle 4"/>
          <p:cNvSpPr>
            <a:spLocks noChangeArrowheads="1"/>
          </p:cNvSpPr>
          <p:nvPr/>
        </p:nvSpPr>
        <p:spPr bwMode="auto">
          <a:xfrm>
            <a:off x="687388" y="2708414"/>
            <a:ext cx="10741024"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INSERT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INTO</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projects(name, start_date)</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VALUES</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('Introduction to SQL Course', '2006-01-01');</a:t>
            </a:r>
          </a:p>
        </p:txBody>
      </p:sp>
      <p:sp>
        <p:nvSpPr>
          <p:cNvPr id="484357" name="Rectangle 5"/>
          <p:cNvSpPr>
            <a:spLocks noChangeArrowheads="1"/>
          </p:cNvSpPr>
          <p:nvPr/>
        </p:nvSpPr>
        <p:spPr bwMode="auto">
          <a:xfrm>
            <a:off x="685802" y="1968500"/>
            <a:ext cx="10741022" cy="492443"/>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SELECT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FROM</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projects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WHERE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start_date='2003-06-01';</a:t>
            </a:r>
          </a:p>
        </p:txBody>
      </p:sp>
      <p:sp>
        <p:nvSpPr>
          <p:cNvPr id="484358" name="Rectangle 6"/>
          <p:cNvSpPr>
            <a:spLocks noChangeArrowheads="1"/>
          </p:cNvSpPr>
          <p:nvPr/>
        </p:nvSpPr>
        <p:spPr bwMode="auto">
          <a:xfrm>
            <a:off x="685802" y="3865467"/>
            <a:ext cx="10741022" cy="129266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UPDATE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projects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SET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end_date = '2006-08-31'</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WHERE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start_date = '2006-01-01';</a:t>
            </a:r>
          </a:p>
        </p:txBody>
      </p:sp>
      <p:sp>
        <p:nvSpPr>
          <p:cNvPr id="484359" name="Rectangle 7"/>
          <p:cNvSpPr>
            <a:spLocks noChangeArrowheads="1"/>
          </p:cNvSpPr>
          <p:nvPr/>
        </p:nvSpPr>
        <p:spPr bwMode="auto">
          <a:xfrm>
            <a:off x="685802" y="5397500"/>
            <a:ext cx="10741022" cy="892552"/>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DELETE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FROM</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projects</a:t>
            </a:r>
          </a:p>
          <a:p>
            <a:pPr eaLnBrk="0" hangingPunct="0">
              <a:buClr>
                <a:schemeClr val="accent5">
                  <a:lumMod val="40000"/>
                  <a:lumOff val="60000"/>
                </a:schemeClr>
              </a:buClr>
              <a:buSzPct val="70000"/>
            </a:pPr>
            <a:r>
              <a:rPr lang="en-US" sz="26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WHERE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start_date = '2006-01-01';</a:t>
            </a:r>
          </a:p>
        </p:txBody>
      </p:sp>
      <p:sp>
        <p:nvSpPr>
          <p:cNvPr id="9" name="Slide Number Placeholder">
            <a:extLst>
              <a:ext uri="{FF2B5EF4-FFF2-40B4-BE49-F238E27FC236}">
                <a16:creationId xmlns:a16="http://schemas.microsoft.com/office/drawing/2014/main" id="{AFB23D53-A55F-4573-8C6C-98DEA488E0B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712301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4357"/>
                                        </p:tgtEl>
                                        <p:attrNameLst>
                                          <p:attrName>style.visibility</p:attrName>
                                        </p:attrNameLst>
                                      </p:cBhvr>
                                      <p:to>
                                        <p:strVal val="visible"/>
                                      </p:to>
                                    </p:set>
                                    <p:animEffect transition="in" filter="fade">
                                      <p:cBhvr>
                                        <p:cTn id="7" dur="500"/>
                                        <p:tgtEl>
                                          <p:spTgt spid="484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4356"/>
                                        </p:tgtEl>
                                        <p:attrNameLst>
                                          <p:attrName>style.visibility</p:attrName>
                                        </p:attrNameLst>
                                      </p:cBhvr>
                                      <p:to>
                                        <p:strVal val="visible"/>
                                      </p:to>
                                    </p:set>
                                    <p:animEffect transition="in" filter="fade">
                                      <p:cBhvr>
                                        <p:cTn id="12" dur="500"/>
                                        <p:tgtEl>
                                          <p:spTgt spid="4843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4358"/>
                                        </p:tgtEl>
                                        <p:attrNameLst>
                                          <p:attrName>style.visibility</p:attrName>
                                        </p:attrNameLst>
                                      </p:cBhvr>
                                      <p:to>
                                        <p:strVal val="visible"/>
                                      </p:to>
                                    </p:set>
                                    <p:animEffect transition="in" filter="fade">
                                      <p:cBhvr>
                                        <p:cTn id="17" dur="500"/>
                                        <p:tgtEl>
                                          <p:spTgt spid="4843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4359"/>
                                        </p:tgtEl>
                                        <p:attrNameLst>
                                          <p:attrName>style.visibility</p:attrName>
                                        </p:attrNameLst>
                                      </p:cBhvr>
                                      <p:to>
                                        <p:strVal val="visible"/>
                                      </p:to>
                                    </p:set>
                                    <p:animEffect transition="in" filter="fade">
                                      <p:cBhvr>
                                        <p:cTn id="22" dur="500"/>
                                        <p:tgtEl>
                                          <p:spTgt spid="48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6" grpId="0" animBg="1"/>
      <p:bldP spid="484357" grpId="0" animBg="1"/>
      <p:bldP spid="484358" grpId="0" animBg="1"/>
      <p:bldP spid="4843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normAutofit/>
          </a:bodyPr>
          <a:lstStyle/>
          <a:p>
            <a:r>
              <a:rPr lang="bg-BG" dirty="0"/>
              <a:t>Възможности на </a:t>
            </a:r>
            <a:r>
              <a:rPr lang="en-US" dirty="0"/>
              <a:t>SQL SELECT </a:t>
            </a:r>
          </a:p>
        </p:txBody>
      </p:sp>
      <p:grpSp>
        <p:nvGrpSpPr>
          <p:cNvPr id="11" name="Group 10"/>
          <p:cNvGrpSpPr/>
          <p:nvPr/>
        </p:nvGrpSpPr>
        <p:grpSpPr>
          <a:xfrm>
            <a:off x="6191248" y="1116268"/>
            <a:ext cx="4899139" cy="2922332"/>
            <a:chOff x="6191248" y="1116268"/>
            <a:chExt cx="4899139" cy="2922332"/>
          </a:xfrm>
        </p:grpSpPr>
        <p:sp>
          <p:nvSpPr>
            <p:cNvPr id="76" name="Rounded Rectangle 75"/>
            <p:cNvSpPr/>
            <p:nvPr/>
          </p:nvSpPr>
          <p:spPr>
            <a:xfrm>
              <a:off x="6191248" y="1116268"/>
              <a:ext cx="4899139" cy="2922332"/>
            </a:xfrm>
            <a:prstGeom prst="roundRect">
              <a:avLst>
                <a:gd name="adj" fmla="val 3505"/>
              </a:avLst>
            </a:prstGeom>
            <a:solidFill>
              <a:srgbClr val="D9D5C7">
                <a:alpha val="20000"/>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7" name="Group 6"/>
            <p:cNvGrpSpPr/>
            <p:nvPr/>
          </p:nvGrpSpPr>
          <p:grpSpPr>
            <a:xfrm>
              <a:off x="7542212" y="2349500"/>
              <a:ext cx="1866900" cy="1377951"/>
              <a:chOff x="7542212" y="2349500"/>
              <a:chExt cx="1866900" cy="1377951"/>
            </a:xfrm>
          </p:grpSpPr>
          <p:sp>
            <p:nvSpPr>
              <p:cNvPr id="492549" name="Rectangle 5"/>
              <p:cNvSpPr>
                <a:spLocks noChangeArrowheads="1"/>
              </p:cNvSpPr>
              <p:nvPr/>
            </p:nvSpPr>
            <p:spPr bwMode="blackWhite">
              <a:xfrm>
                <a:off x="7554912" y="2363787"/>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3" name="Group 9"/>
              <p:cNvGrpSpPr>
                <a:grpSpLocks/>
              </p:cNvGrpSpPr>
              <p:nvPr/>
            </p:nvGrpSpPr>
            <p:grpSpPr bwMode="auto">
              <a:xfrm>
                <a:off x="7564438" y="2527300"/>
                <a:ext cx="1825625" cy="1066800"/>
                <a:chOff x="3422" y="1549"/>
                <a:chExt cx="1150" cy="672"/>
              </a:xfrm>
            </p:grpSpPr>
            <p:sp>
              <p:nvSpPr>
                <p:cNvPr id="492554" name="Rectangle 10"/>
                <p:cNvSpPr>
                  <a:spLocks noChangeArrowheads="1"/>
                </p:cNvSpPr>
                <p:nvPr/>
              </p:nvSpPr>
              <p:spPr bwMode="ltGray">
                <a:xfrm>
                  <a:off x="3422" y="1741"/>
                  <a:ext cx="1150" cy="91"/>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5" name="Rectangle 11"/>
                <p:cNvSpPr>
                  <a:spLocks noChangeArrowheads="1"/>
                </p:cNvSpPr>
                <p:nvPr/>
              </p:nvSpPr>
              <p:spPr bwMode="ltGray">
                <a:xfrm>
                  <a:off x="3422" y="2026"/>
                  <a:ext cx="1150" cy="19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6" name="Rectangle 12"/>
                <p:cNvSpPr>
                  <a:spLocks noChangeArrowheads="1"/>
                </p:cNvSpPr>
                <p:nvPr/>
              </p:nvSpPr>
              <p:spPr bwMode="ltGray">
                <a:xfrm>
                  <a:off x="3422" y="1549"/>
                  <a:ext cx="1150" cy="85"/>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492557" name="Line 13"/>
              <p:cNvSpPr>
                <a:spLocks noChangeShapeType="1"/>
              </p:cNvSpPr>
              <p:nvPr/>
            </p:nvSpPr>
            <p:spPr bwMode="auto">
              <a:xfrm>
                <a:off x="8523287"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58" name="Line 14"/>
              <p:cNvSpPr>
                <a:spLocks noChangeShapeType="1"/>
              </p:cNvSpPr>
              <p:nvPr/>
            </p:nvSpPr>
            <p:spPr bwMode="auto">
              <a:xfrm>
                <a:off x="7827962"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59" name="Line 15"/>
              <p:cNvSpPr>
                <a:spLocks noChangeShapeType="1"/>
              </p:cNvSpPr>
              <p:nvPr/>
            </p:nvSpPr>
            <p:spPr bwMode="auto">
              <a:xfrm>
                <a:off x="7542212" y="25225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0" name="Line 16"/>
              <p:cNvSpPr>
                <a:spLocks noChangeShapeType="1"/>
              </p:cNvSpPr>
              <p:nvPr/>
            </p:nvSpPr>
            <p:spPr bwMode="auto">
              <a:xfrm>
                <a:off x="7542212" y="26749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1" name="Line 17"/>
              <p:cNvSpPr>
                <a:spLocks noChangeShapeType="1"/>
              </p:cNvSpPr>
              <p:nvPr/>
            </p:nvSpPr>
            <p:spPr bwMode="auto">
              <a:xfrm>
                <a:off x="7542212" y="28273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2" name="Line 18"/>
              <p:cNvSpPr>
                <a:spLocks noChangeShapeType="1"/>
              </p:cNvSpPr>
              <p:nvPr/>
            </p:nvSpPr>
            <p:spPr bwMode="auto">
              <a:xfrm>
                <a:off x="7542212" y="29797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3" name="Line 19"/>
              <p:cNvSpPr>
                <a:spLocks noChangeShapeType="1"/>
              </p:cNvSpPr>
              <p:nvPr/>
            </p:nvSpPr>
            <p:spPr bwMode="auto">
              <a:xfrm>
                <a:off x="7542212" y="31321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4" name="Line 20"/>
              <p:cNvSpPr>
                <a:spLocks noChangeShapeType="1"/>
              </p:cNvSpPr>
              <p:nvPr/>
            </p:nvSpPr>
            <p:spPr bwMode="auto">
              <a:xfrm>
                <a:off x="7542212" y="32845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5" name="Line 21"/>
              <p:cNvSpPr>
                <a:spLocks noChangeShapeType="1"/>
              </p:cNvSpPr>
              <p:nvPr/>
            </p:nvSpPr>
            <p:spPr bwMode="auto">
              <a:xfrm>
                <a:off x="7542212" y="34369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6" name="Line 22"/>
              <p:cNvSpPr>
                <a:spLocks noChangeShapeType="1"/>
              </p:cNvSpPr>
              <p:nvPr/>
            </p:nvSpPr>
            <p:spPr bwMode="auto">
              <a:xfrm>
                <a:off x="7542212" y="3589337"/>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7" name="Line 23"/>
              <p:cNvSpPr>
                <a:spLocks noChangeShapeType="1"/>
              </p:cNvSpPr>
              <p:nvPr/>
            </p:nvSpPr>
            <p:spPr bwMode="auto">
              <a:xfrm>
                <a:off x="8794750" y="2351088"/>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68" name="Line 24"/>
              <p:cNvSpPr>
                <a:spLocks noChangeShapeType="1"/>
              </p:cNvSpPr>
              <p:nvPr/>
            </p:nvSpPr>
            <p:spPr bwMode="auto">
              <a:xfrm>
                <a:off x="9120187" y="2349500"/>
                <a:ext cx="0" cy="1376362"/>
              </a:xfrm>
              <a:prstGeom prst="line">
                <a:avLst/>
              </a:prstGeom>
              <a:noFill/>
              <a:ln w="25400">
                <a:solidFill>
                  <a:srgbClr val="000000"/>
                </a:solidFill>
                <a:round/>
                <a:headEnd type="none" w="sm" len="sm"/>
                <a:tailEnd type="none" w="sm" len="sm"/>
              </a:ln>
              <a:effectLst/>
            </p:spPr>
            <p:txBody>
              <a:bodyPr/>
              <a:lstStyle/>
              <a:p>
                <a:endParaRPr lang="bg-BG" dirty="0"/>
              </a:p>
            </p:txBody>
          </p:sp>
        </p:grpSp>
        <p:sp>
          <p:nvSpPr>
            <p:cNvPr id="492614" name="Text Box 70"/>
            <p:cNvSpPr txBox="1">
              <a:spLocks noChangeArrowheads="1"/>
            </p:cNvSpPr>
            <p:nvPr/>
          </p:nvSpPr>
          <p:spPr bwMode="auto">
            <a:xfrm>
              <a:off x="6371636" y="1143000"/>
              <a:ext cx="4376454" cy="954107"/>
            </a:xfrm>
            <a:prstGeom prst="rect">
              <a:avLst/>
            </a:prstGeom>
            <a:noFill/>
            <a:ln w="9525">
              <a:noFill/>
              <a:miter lim="800000"/>
              <a:headEnd/>
              <a:tailEnd/>
            </a:ln>
            <a:effectLst/>
          </p:spPr>
          <p:txBody>
            <a:bodyPr wrap="none">
              <a:spAutoFit/>
            </a:bodyPr>
            <a:lstStyle/>
            <a:p>
              <a:pPr>
                <a:lnSpc>
                  <a:spcPct val="100000"/>
                </a:lnSpc>
              </a:pPr>
              <a:r>
                <a:rPr lang="bg-BG" sz="3200" b="1" dirty="0">
                  <a:solidFill>
                    <a:schemeClr val="tx2">
                      <a:lumMod val="75000"/>
                    </a:schemeClr>
                  </a:solidFill>
                  <a:effectLst>
                    <a:outerShdw blurRad="38100" dist="38100" dir="2700000" algn="tl">
                      <a:srgbClr val="000000">
                        <a:alpha val="43137"/>
                      </a:srgbClr>
                    </a:outerShdw>
                  </a:effectLst>
                </a:rPr>
                <a:t>Селекция</a:t>
              </a:r>
              <a:endParaRPr lang="en-US" sz="3200" b="1" dirty="0">
                <a:solidFill>
                  <a:schemeClr val="tx2">
                    <a:lumMod val="75000"/>
                  </a:schemeClr>
                </a:solidFill>
                <a:effectLst>
                  <a:outerShdw blurRad="38100" dist="38100" dir="2700000" algn="tl">
                    <a:srgbClr val="000000">
                      <a:alpha val="43137"/>
                    </a:srgbClr>
                  </a:outerShdw>
                </a:effectLst>
              </a:endParaRPr>
            </a:p>
            <a:p>
              <a:pPr>
                <a:lnSpc>
                  <a:spcPct val="100000"/>
                </a:lnSpc>
              </a:pPr>
              <a:r>
                <a:rPr lang="bg-BG" b="1" dirty="0">
                  <a:solidFill>
                    <a:srgbClr val="EBFFD2"/>
                  </a:solidFill>
                  <a:effectLst>
                    <a:outerShdw blurRad="38100" dist="38100" dir="2700000" algn="tl">
                      <a:srgbClr val="000000">
                        <a:alpha val="43137"/>
                      </a:srgbClr>
                    </a:outerShdw>
                  </a:effectLst>
                </a:rPr>
                <a:t>Връща </a:t>
              </a:r>
              <a:r>
                <a:rPr lang="bg-BG" b="1" dirty="0" err="1">
                  <a:solidFill>
                    <a:srgbClr val="EBFFD2"/>
                  </a:solidFill>
                  <a:effectLst>
                    <a:outerShdw blurRad="38100" dist="38100" dir="2700000" algn="tl">
                      <a:srgbClr val="000000">
                        <a:alpha val="43137"/>
                      </a:srgbClr>
                    </a:outerShdw>
                  </a:effectLst>
                </a:rPr>
                <a:t>подмнжество</a:t>
              </a:r>
              <a:r>
                <a:rPr lang="bg-BG" b="1" dirty="0">
                  <a:solidFill>
                    <a:srgbClr val="EBFFD2"/>
                  </a:solidFill>
                  <a:effectLst>
                    <a:outerShdw blurRad="38100" dist="38100" dir="2700000" algn="tl">
                      <a:srgbClr val="000000">
                        <a:alpha val="43137"/>
                      </a:srgbClr>
                    </a:outerShdw>
                  </a:effectLst>
                </a:rPr>
                <a:t> от редове</a:t>
              </a:r>
              <a:endParaRPr lang="en-US" b="1" dirty="0">
                <a:solidFill>
                  <a:srgbClr val="EBFFD2"/>
                </a:solidFill>
                <a:effectLst>
                  <a:outerShdw blurRad="38100" dist="38100" dir="2700000" algn="tl">
                    <a:srgbClr val="000000">
                      <a:alpha val="43137"/>
                    </a:srgbClr>
                  </a:outerShdw>
                </a:effectLst>
              </a:endParaRPr>
            </a:p>
          </p:txBody>
        </p:sp>
      </p:grpSp>
      <p:grpSp>
        <p:nvGrpSpPr>
          <p:cNvPr id="10" name="Group 9"/>
          <p:cNvGrpSpPr/>
          <p:nvPr/>
        </p:nvGrpSpPr>
        <p:grpSpPr>
          <a:xfrm>
            <a:off x="1127124" y="1125792"/>
            <a:ext cx="4738688" cy="2912808"/>
            <a:chOff x="1127124" y="1125792"/>
            <a:chExt cx="4738688" cy="2912808"/>
          </a:xfrm>
        </p:grpSpPr>
        <p:sp>
          <p:nvSpPr>
            <p:cNvPr id="5" name="Rounded Rectangle 4"/>
            <p:cNvSpPr/>
            <p:nvPr/>
          </p:nvSpPr>
          <p:spPr>
            <a:xfrm>
              <a:off x="1127124" y="1125792"/>
              <a:ext cx="4738688" cy="2912808"/>
            </a:xfrm>
            <a:prstGeom prst="roundRect">
              <a:avLst>
                <a:gd name="adj" fmla="val 3505"/>
              </a:avLst>
            </a:prstGeom>
            <a:solidFill>
              <a:srgbClr val="D9D5C7">
                <a:alpha val="20000"/>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6" name="Group 5"/>
            <p:cNvGrpSpPr/>
            <p:nvPr/>
          </p:nvGrpSpPr>
          <p:grpSpPr>
            <a:xfrm>
              <a:off x="2438399" y="2355851"/>
              <a:ext cx="1889125" cy="1377949"/>
              <a:chOff x="2438399" y="2355851"/>
              <a:chExt cx="1889125" cy="1377949"/>
            </a:xfrm>
          </p:grpSpPr>
          <p:sp>
            <p:nvSpPr>
              <p:cNvPr id="492547" name="Rectangle 3"/>
              <p:cNvSpPr>
                <a:spLocks noChangeArrowheads="1"/>
              </p:cNvSpPr>
              <p:nvPr/>
            </p:nvSpPr>
            <p:spPr bwMode="blackWhite">
              <a:xfrm>
                <a:off x="2451099" y="2370138"/>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grpSp>
            <p:nvGrpSpPr>
              <p:cNvPr id="2" name="Group 6"/>
              <p:cNvGrpSpPr>
                <a:grpSpLocks/>
              </p:cNvGrpSpPr>
              <p:nvPr/>
            </p:nvGrpSpPr>
            <p:grpSpPr bwMode="auto">
              <a:xfrm>
                <a:off x="2733675" y="2381250"/>
                <a:ext cx="1274763" cy="1327150"/>
                <a:chOff x="1244" y="1460"/>
                <a:chExt cx="803" cy="836"/>
              </a:xfrm>
            </p:grpSpPr>
            <p:sp>
              <p:nvSpPr>
                <p:cNvPr id="492551" name="Rectangle 7"/>
                <p:cNvSpPr>
                  <a:spLocks noChangeArrowheads="1"/>
                </p:cNvSpPr>
                <p:nvPr/>
              </p:nvSpPr>
              <p:spPr bwMode="ltGray">
                <a:xfrm>
                  <a:off x="1244" y="1460"/>
                  <a:ext cx="42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52" name="Rectangle 8"/>
                <p:cNvSpPr>
                  <a:spLocks noChangeArrowheads="1"/>
                </p:cNvSpPr>
                <p:nvPr/>
              </p:nvSpPr>
              <p:spPr bwMode="ltGray">
                <a:xfrm>
                  <a:off x="1852" y="1460"/>
                  <a:ext cx="195" cy="836"/>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grpSp>
          <p:sp>
            <p:nvSpPr>
              <p:cNvPr id="492597" name="Line 53"/>
              <p:cNvSpPr>
                <a:spLocks noChangeShapeType="1"/>
              </p:cNvSpPr>
              <p:nvPr/>
            </p:nvSpPr>
            <p:spPr bwMode="auto">
              <a:xfrm>
                <a:off x="3419474"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8" name="Line 54"/>
              <p:cNvSpPr>
                <a:spLocks noChangeShapeType="1"/>
              </p:cNvSpPr>
              <p:nvPr/>
            </p:nvSpPr>
            <p:spPr bwMode="auto">
              <a:xfrm>
                <a:off x="2724149"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9" name="Line 55"/>
              <p:cNvSpPr>
                <a:spLocks noChangeShapeType="1"/>
              </p:cNvSpPr>
              <p:nvPr/>
            </p:nvSpPr>
            <p:spPr bwMode="auto">
              <a:xfrm>
                <a:off x="2438399" y="25288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0" name="Line 56"/>
              <p:cNvSpPr>
                <a:spLocks noChangeShapeType="1"/>
              </p:cNvSpPr>
              <p:nvPr/>
            </p:nvSpPr>
            <p:spPr bwMode="auto">
              <a:xfrm>
                <a:off x="2438399" y="26812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1" name="Line 57"/>
              <p:cNvSpPr>
                <a:spLocks noChangeShapeType="1"/>
              </p:cNvSpPr>
              <p:nvPr/>
            </p:nvSpPr>
            <p:spPr bwMode="auto">
              <a:xfrm>
                <a:off x="2438399" y="28336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2" name="Line 58"/>
              <p:cNvSpPr>
                <a:spLocks noChangeShapeType="1"/>
              </p:cNvSpPr>
              <p:nvPr/>
            </p:nvSpPr>
            <p:spPr bwMode="auto">
              <a:xfrm>
                <a:off x="2460624" y="29860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3" name="Line 59"/>
              <p:cNvSpPr>
                <a:spLocks noChangeShapeType="1"/>
              </p:cNvSpPr>
              <p:nvPr/>
            </p:nvSpPr>
            <p:spPr bwMode="auto">
              <a:xfrm>
                <a:off x="2438399" y="31384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4" name="Line 60"/>
              <p:cNvSpPr>
                <a:spLocks noChangeShapeType="1"/>
              </p:cNvSpPr>
              <p:nvPr/>
            </p:nvSpPr>
            <p:spPr bwMode="auto">
              <a:xfrm>
                <a:off x="2438399" y="32908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5" name="Line 61"/>
              <p:cNvSpPr>
                <a:spLocks noChangeShapeType="1"/>
              </p:cNvSpPr>
              <p:nvPr/>
            </p:nvSpPr>
            <p:spPr bwMode="auto">
              <a:xfrm>
                <a:off x="2438399" y="34432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6" name="Line 62"/>
              <p:cNvSpPr>
                <a:spLocks noChangeShapeType="1"/>
              </p:cNvSpPr>
              <p:nvPr/>
            </p:nvSpPr>
            <p:spPr bwMode="auto">
              <a:xfrm>
                <a:off x="2438399" y="3595688"/>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7" name="Line 63"/>
              <p:cNvSpPr>
                <a:spLocks noChangeShapeType="1"/>
              </p:cNvSpPr>
              <p:nvPr/>
            </p:nvSpPr>
            <p:spPr bwMode="auto">
              <a:xfrm>
                <a:off x="3690937" y="235743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608" name="Line 64"/>
              <p:cNvSpPr>
                <a:spLocks noChangeShapeType="1"/>
              </p:cNvSpPr>
              <p:nvPr/>
            </p:nvSpPr>
            <p:spPr bwMode="auto">
              <a:xfrm>
                <a:off x="4016374" y="2355851"/>
                <a:ext cx="0" cy="1376363"/>
              </a:xfrm>
              <a:prstGeom prst="line">
                <a:avLst/>
              </a:prstGeom>
              <a:noFill/>
              <a:ln w="25400">
                <a:solidFill>
                  <a:srgbClr val="000000"/>
                </a:solidFill>
                <a:round/>
                <a:headEnd type="none" w="sm" len="sm"/>
                <a:tailEnd type="none" w="sm" len="sm"/>
              </a:ln>
              <a:effectLst/>
            </p:spPr>
            <p:txBody>
              <a:bodyPr/>
              <a:lstStyle/>
              <a:p>
                <a:endParaRPr lang="bg-BG" dirty="0"/>
              </a:p>
            </p:txBody>
          </p:sp>
        </p:grpSp>
        <p:sp>
          <p:nvSpPr>
            <p:cNvPr id="492615" name="Text Box 71"/>
            <p:cNvSpPr txBox="1">
              <a:spLocks noChangeArrowheads="1"/>
            </p:cNvSpPr>
            <p:nvPr/>
          </p:nvSpPr>
          <p:spPr bwMode="auto">
            <a:xfrm>
              <a:off x="1279524" y="1219200"/>
              <a:ext cx="4545603" cy="954107"/>
            </a:xfrm>
            <a:prstGeom prst="rect">
              <a:avLst/>
            </a:prstGeom>
            <a:noFill/>
            <a:ln w="9525">
              <a:noFill/>
              <a:miter lim="800000"/>
              <a:headEnd/>
              <a:tailEnd/>
            </a:ln>
            <a:effectLst/>
          </p:spPr>
          <p:txBody>
            <a:bodyPr wrap="none">
              <a:spAutoFit/>
            </a:bodyPr>
            <a:lstStyle/>
            <a:p>
              <a:pPr>
                <a:lnSpc>
                  <a:spcPct val="100000"/>
                </a:lnSpc>
              </a:pPr>
              <a:r>
                <a:rPr lang="bg-BG" sz="3200" b="1" dirty="0">
                  <a:solidFill>
                    <a:schemeClr val="tx2">
                      <a:lumMod val="75000"/>
                    </a:schemeClr>
                  </a:solidFill>
                  <a:effectLst>
                    <a:outerShdw blurRad="38100" dist="38100" dir="2700000" algn="tl">
                      <a:srgbClr val="000000">
                        <a:alpha val="43137"/>
                      </a:srgbClr>
                    </a:outerShdw>
                  </a:effectLst>
                </a:rPr>
                <a:t>Проекция</a:t>
              </a:r>
              <a:endParaRPr lang="en-US" sz="2800" b="1" dirty="0">
                <a:solidFill>
                  <a:schemeClr val="tx2">
                    <a:lumMod val="75000"/>
                  </a:schemeClr>
                </a:solidFill>
                <a:effectLst>
                  <a:outerShdw blurRad="38100" dist="38100" dir="2700000" algn="tl">
                    <a:srgbClr val="000000">
                      <a:alpha val="43137"/>
                    </a:srgbClr>
                  </a:outerShdw>
                </a:effectLst>
              </a:endParaRPr>
            </a:p>
            <a:p>
              <a:pPr>
                <a:lnSpc>
                  <a:spcPct val="100000"/>
                </a:lnSpc>
              </a:pPr>
              <a:r>
                <a:rPr lang="bg-BG" b="1" dirty="0">
                  <a:solidFill>
                    <a:srgbClr val="EBFFD2"/>
                  </a:solidFill>
                  <a:effectLst>
                    <a:outerShdw blurRad="38100" dist="38100" dir="2700000" algn="tl">
                      <a:srgbClr val="000000">
                        <a:alpha val="43137"/>
                      </a:srgbClr>
                    </a:outerShdw>
                  </a:effectLst>
                </a:rPr>
                <a:t>Връща подмножество от колони</a:t>
              </a:r>
              <a:endParaRPr lang="en-US" b="1" dirty="0">
                <a:solidFill>
                  <a:srgbClr val="EBFFD2"/>
                </a:solidFill>
                <a:effectLst>
                  <a:outerShdw blurRad="38100" dist="38100" dir="2700000" algn="tl">
                    <a:srgbClr val="000000">
                      <a:alpha val="43137"/>
                    </a:srgbClr>
                  </a:outerShdw>
                </a:effectLst>
              </a:endParaRPr>
            </a:p>
          </p:txBody>
        </p:sp>
      </p:grpSp>
      <p:grpSp>
        <p:nvGrpSpPr>
          <p:cNvPr id="12" name="Group 11"/>
          <p:cNvGrpSpPr/>
          <p:nvPr/>
        </p:nvGrpSpPr>
        <p:grpSpPr>
          <a:xfrm>
            <a:off x="1127124" y="4335209"/>
            <a:ext cx="9963263" cy="2141791"/>
            <a:chOff x="1127124" y="4335209"/>
            <a:chExt cx="9963263" cy="2141791"/>
          </a:xfrm>
        </p:grpSpPr>
        <p:sp>
          <p:nvSpPr>
            <p:cNvPr id="77" name="Rounded Rectangle 76"/>
            <p:cNvSpPr/>
            <p:nvPr/>
          </p:nvSpPr>
          <p:spPr>
            <a:xfrm>
              <a:off x="1127124" y="4335209"/>
              <a:ext cx="9963263" cy="2141791"/>
            </a:xfrm>
            <a:prstGeom prst="roundRect">
              <a:avLst>
                <a:gd name="adj" fmla="val 3505"/>
              </a:avLst>
            </a:prstGeom>
            <a:solidFill>
              <a:srgbClr val="D9D5C7">
                <a:alpha val="20000"/>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7"/>
            <p:cNvGrpSpPr/>
            <p:nvPr/>
          </p:nvGrpSpPr>
          <p:grpSpPr>
            <a:xfrm>
              <a:off x="5103812" y="4565808"/>
              <a:ext cx="1866900" cy="1377951"/>
              <a:chOff x="5103812" y="4565808"/>
              <a:chExt cx="1866900" cy="1377951"/>
            </a:xfrm>
          </p:grpSpPr>
          <p:sp>
            <p:nvSpPr>
              <p:cNvPr id="492548" name="Rectangle 4"/>
              <p:cNvSpPr>
                <a:spLocks noChangeArrowheads="1"/>
              </p:cNvSpPr>
              <p:nvPr/>
            </p:nvSpPr>
            <p:spPr bwMode="blackWhite">
              <a:xfrm>
                <a:off x="5116512" y="4580095"/>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sp>
            <p:nvSpPr>
              <p:cNvPr id="492570" name="Rectangle 26"/>
              <p:cNvSpPr>
                <a:spLocks noChangeArrowheads="1"/>
              </p:cNvSpPr>
              <p:nvPr/>
            </p:nvSpPr>
            <p:spPr bwMode="ltGray">
              <a:xfrm>
                <a:off x="6684962" y="4588033"/>
                <a:ext cx="261938" cy="1325562"/>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72" name="Line 28"/>
              <p:cNvSpPr>
                <a:spLocks noChangeShapeType="1"/>
              </p:cNvSpPr>
              <p:nvPr/>
            </p:nvSpPr>
            <p:spPr bwMode="auto">
              <a:xfrm>
                <a:off x="6084887"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3" name="Line 29"/>
              <p:cNvSpPr>
                <a:spLocks noChangeShapeType="1"/>
              </p:cNvSpPr>
              <p:nvPr/>
            </p:nvSpPr>
            <p:spPr bwMode="auto">
              <a:xfrm>
                <a:off x="5389562"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4" name="Line 30"/>
              <p:cNvSpPr>
                <a:spLocks noChangeShapeType="1"/>
              </p:cNvSpPr>
              <p:nvPr/>
            </p:nvSpPr>
            <p:spPr bwMode="auto">
              <a:xfrm>
                <a:off x="5103812" y="47388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5" name="Line 31"/>
              <p:cNvSpPr>
                <a:spLocks noChangeShapeType="1"/>
              </p:cNvSpPr>
              <p:nvPr/>
            </p:nvSpPr>
            <p:spPr bwMode="auto">
              <a:xfrm>
                <a:off x="5103812" y="48912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6" name="Line 32"/>
              <p:cNvSpPr>
                <a:spLocks noChangeShapeType="1"/>
              </p:cNvSpPr>
              <p:nvPr/>
            </p:nvSpPr>
            <p:spPr bwMode="auto">
              <a:xfrm>
                <a:off x="5103812" y="50436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7" name="Line 33"/>
              <p:cNvSpPr>
                <a:spLocks noChangeShapeType="1"/>
              </p:cNvSpPr>
              <p:nvPr/>
            </p:nvSpPr>
            <p:spPr bwMode="auto">
              <a:xfrm>
                <a:off x="5103812" y="51960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8" name="Line 34"/>
              <p:cNvSpPr>
                <a:spLocks noChangeShapeType="1"/>
              </p:cNvSpPr>
              <p:nvPr/>
            </p:nvSpPr>
            <p:spPr bwMode="auto">
              <a:xfrm>
                <a:off x="5103812" y="53484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79" name="Line 35"/>
              <p:cNvSpPr>
                <a:spLocks noChangeShapeType="1"/>
              </p:cNvSpPr>
              <p:nvPr/>
            </p:nvSpPr>
            <p:spPr bwMode="auto">
              <a:xfrm>
                <a:off x="5103812" y="55008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0" name="Line 36"/>
              <p:cNvSpPr>
                <a:spLocks noChangeShapeType="1"/>
              </p:cNvSpPr>
              <p:nvPr/>
            </p:nvSpPr>
            <p:spPr bwMode="auto">
              <a:xfrm>
                <a:off x="5103812" y="56532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1" name="Line 37"/>
              <p:cNvSpPr>
                <a:spLocks noChangeShapeType="1"/>
              </p:cNvSpPr>
              <p:nvPr/>
            </p:nvSpPr>
            <p:spPr bwMode="auto">
              <a:xfrm>
                <a:off x="5103812" y="5805645"/>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2" name="Line 38"/>
              <p:cNvSpPr>
                <a:spLocks noChangeShapeType="1"/>
              </p:cNvSpPr>
              <p:nvPr/>
            </p:nvSpPr>
            <p:spPr bwMode="auto">
              <a:xfrm>
                <a:off x="6356350"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3" name="Line 39"/>
              <p:cNvSpPr>
                <a:spLocks noChangeShapeType="1"/>
              </p:cNvSpPr>
              <p:nvPr/>
            </p:nvSpPr>
            <p:spPr bwMode="auto">
              <a:xfrm>
                <a:off x="6681787" y="4565808"/>
                <a:ext cx="0" cy="1376362"/>
              </a:xfrm>
              <a:prstGeom prst="line">
                <a:avLst/>
              </a:prstGeom>
              <a:noFill/>
              <a:ln w="25400">
                <a:solidFill>
                  <a:srgbClr val="000000"/>
                </a:solidFill>
                <a:round/>
                <a:headEnd type="none" w="sm" len="sm"/>
                <a:tailEnd type="none" w="sm" len="sm"/>
              </a:ln>
              <a:effectLst/>
            </p:spPr>
            <p:txBody>
              <a:bodyPr/>
              <a:lstStyle/>
              <a:p>
                <a:endParaRPr lang="bg-BG" dirty="0"/>
              </a:p>
            </p:txBody>
          </p:sp>
        </p:grpSp>
        <p:grpSp>
          <p:nvGrpSpPr>
            <p:cNvPr id="9" name="Group 8"/>
            <p:cNvGrpSpPr/>
            <p:nvPr/>
          </p:nvGrpSpPr>
          <p:grpSpPr>
            <a:xfrm>
              <a:off x="8032750" y="4564221"/>
              <a:ext cx="1866900" cy="1393824"/>
              <a:chOff x="8032750" y="4564221"/>
              <a:chExt cx="1866900" cy="1393824"/>
            </a:xfrm>
          </p:grpSpPr>
          <p:sp>
            <p:nvSpPr>
              <p:cNvPr id="492569" name="Rectangle 25"/>
              <p:cNvSpPr>
                <a:spLocks noChangeArrowheads="1"/>
              </p:cNvSpPr>
              <p:nvPr/>
            </p:nvSpPr>
            <p:spPr bwMode="blackWhite">
              <a:xfrm>
                <a:off x="8045450" y="4581683"/>
                <a:ext cx="1841500" cy="1346200"/>
              </a:xfrm>
              <a:prstGeom prst="rect">
                <a:avLst/>
              </a:prstGeom>
              <a:solidFill>
                <a:srgbClr val="FFFFCC"/>
              </a:solidFill>
              <a:ln w="25400">
                <a:solidFill>
                  <a:srgbClr val="000000"/>
                </a:solidFill>
                <a:miter lim="800000"/>
                <a:headEnd/>
                <a:tailEnd/>
              </a:ln>
              <a:effectLst>
                <a:outerShdw dist="89803" dir="2700000" algn="ctr" rotWithShape="0">
                  <a:srgbClr val="000000"/>
                </a:outerShdw>
              </a:effectLst>
            </p:spPr>
            <p:txBody>
              <a:bodyPr wrap="none" anchor="ctr"/>
              <a:lstStyle/>
              <a:p>
                <a:endParaRPr lang="bg-BG" dirty="0"/>
              </a:p>
            </p:txBody>
          </p:sp>
          <p:sp>
            <p:nvSpPr>
              <p:cNvPr id="492571" name="Rectangle 27"/>
              <p:cNvSpPr>
                <a:spLocks noChangeArrowheads="1"/>
              </p:cNvSpPr>
              <p:nvPr/>
            </p:nvSpPr>
            <p:spPr bwMode="ltGray">
              <a:xfrm>
                <a:off x="8056562" y="4592796"/>
                <a:ext cx="261938" cy="1325563"/>
              </a:xfrm>
              <a:prstGeom prst="rect">
                <a:avLst/>
              </a:prstGeom>
              <a:solidFill>
                <a:schemeClr val="accent1"/>
              </a:solidFill>
              <a:ln w="9525">
                <a:solidFill>
                  <a:schemeClr val="tx1"/>
                </a:solidFill>
                <a:miter lim="800000"/>
                <a:headEnd/>
                <a:tailEnd/>
              </a:ln>
              <a:effectLst/>
            </p:spPr>
            <p:txBody>
              <a:bodyPr wrap="none" anchor="ctr"/>
              <a:lstStyle/>
              <a:p>
                <a:endParaRPr lang="bg-BG" dirty="0"/>
              </a:p>
            </p:txBody>
          </p:sp>
          <p:sp>
            <p:nvSpPr>
              <p:cNvPr id="492584" name="Line 40"/>
              <p:cNvSpPr>
                <a:spLocks noChangeShapeType="1"/>
              </p:cNvSpPr>
              <p:nvPr/>
            </p:nvSpPr>
            <p:spPr bwMode="auto">
              <a:xfrm>
                <a:off x="8745537" y="45816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5" name="Line 41"/>
              <p:cNvSpPr>
                <a:spLocks noChangeShapeType="1"/>
              </p:cNvSpPr>
              <p:nvPr/>
            </p:nvSpPr>
            <p:spPr bwMode="auto">
              <a:xfrm>
                <a:off x="8318500" y="45689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6" name="Line 42"/>
              <p:cNvSpPr>
                <a:spLocks noChangeShapeType="1"/>
              </p:cNvSpPr>
              <p:nvPr/>
            </p:nvSpPr>
            <p:spPr bwMode="auto">
              <a:xfrm>
                <a:off x="8032750" y="47404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7" name="Line 43"/>
              <p:cNvSpPr>
                <a:spLocks noChangeShapeType="1"/>
              </p:cNvSpPr>
              <p:nvPr/>
            </p:nvSpPr>
            <p:spPr bwMode="auto">
              <a:xfrm>
                <a:off x="8032750" y="48928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8" name="Line 44"/>
              <p:cNvSpPr>
                <a:spLocks noChangeShapeType="1"/>
              </p:cNvSpPr>
              <p:nvPr/>
            </p:nvSpPr>
            <p:spPr bwMode="auto">
              <a:xfrm>
                <a:off x="8032750" y="50452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89" name="Line 45"/>
              <p:cNvSpPr>
                <a:spLocks noChangeShapeType="1"/>
              </p:cNvSpPr>
              <p:nvPr/>
            </p:nvSpPr>
            <p:spPr bwMode="auto">
              <a:xfrm>
                <a:off x="8032750" y="51976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0" name="Line 46"/>
              <p:cNvSpPr>
                <a:spLocks noChangeShapeType="1"/>
              </p:cNvSpPr>
              <p:nvPr/>
            </p:nvSpPr>
            <p:spPr bwMode="auto">
              <a:xfrm>
                <a:off x="8032750" y="53500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1" name="Line 47"/>
              <p:cNvSpPr>
                <a:spLocks noChangeShapeType="1"/>
              </p:cNvSpPr>
              <p:nvPr/>
            </p:nvSpPr>
            <p:spPr bwMode="auto">
              <a:xfrm>
                <a:off x="8032750" y="55024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2" name="Line 48"/>
              <p:cNvSpPr>
                <a:spLocks noChangeShapeType="1"/>
              </p:cNvSpPr>
              <p:nvPr/>
            </p:nvSpPr>
            <p:spPr bwMode="auto">
              <a:xfrm>
                <a:off x="8032750" y="56548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3" name="Line 49"/>
              <p:cNvSpPr>
                <a:spLocks noChangeShapeType="1"/>
              </p:cNvSpPr>
              <p:nvPr/>
            </p:nvSpPr>
            <p:spPr bwMode="auto">
              <a:xfrm>
                <a:off x="8032750" y="5807233"/>
                <a:ext cx="1866900" cy="0"/>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4" name="Line 50"/>
              <p:cNvSpPr>
                <a:spLocks noChangeShapeType="1"/>
              </p:cNvSpPr>
              <p:nvPr/>
            </p:nvSpPr>
            <p:spPr bwMode="auto">
              <a:xfrm>
                <a:off x="9285287" y="4568983"/>
                <a:ext cx="0" cy="1376362"/>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5" name="Line 51"/>
              <p:cNvSpPr>
                <a:spLocks noChangeShapeType="1"/>
              </p:cNvSpPr>
              <p:nvPr/>
            </p:nvSpPr>
            <p:spPr bwMode="auto">
              <a:xfrm>
                <a:off x="9610725" y="4567396"/>
                <a:ext cx="0" cy="1376363"/>
              </a:xfrm>
              <a:prstGeom prst="line">
                <a:avLst/>
              </a:prstGeom>
              <a:noFill/>
              <a:ln w="25400">
                <a:solidFill>
                  <a:srgbClr val="000000"/>
                </a:solidFill>
                <a:round/>
                <a:headEnd type="none" w="sm" len="sm"/>
                <a:tailEnd type="none" w="sm" len="sm"/>
              </a:ln>
              <a:effectLst/>
            </p:spPr>
            <p:txBody>
              <a:bodyPr/>
              <a:lstStyle/>
              <a:p>
                <a:endParaRPr lang="bg-BG" dirty="0"/>
              </a:p>
            </p:txBody>
          </p:sp>
          <p:sp>
            <p:nvSpPr>
              <p:cNvPr id="492596" name="Line 52"/>
              <p:cNvSpPr>
                <a:spLocks noChangeShapeType="1"/>
              </p:cNvSpPr>
              <p:nvPr/>
            </p:nvSpPr>
            <p:spPr bwMode="auto">
              <a:xfrm>
                <a:off x="9037637" y="4564221"/>
                <a:ext cx="0" cy="1376363"/>
              </a:xfrm>
              <a:prstGeom prst="line">
                <a:avLst/>
              </a:prstGeom>
              <a:noFill/>
              <a:ln w="25400">
                <a:solidFill>
                  <a:srgbClr val="000000"/>
                </a:solidFill>
                <a:round/>
                <a:headEnd type="none" w="sm" len="sm"/>
                <a:tailEnd type="none" w="sm" len="sm"/>
              </a:ln>
              <a:effectLst/>
            </p:spPr>
            <p:txBody>
              <a:bodyPr/>
              <a:lstStyle/>
              <a:p>
                <a:endParaRPr lang="bg-BG" dirty="0"/>
              </a:p>
            </p:txBody>
          </p:sp>
        </p:grpSp>
        <p:sp>
          <p:nvSpPr>
            <p:cNvPr id="492609" name="Line 65"/>
            <p:cNvSpPr>
              <a:spLocks noChangeShapeType="1"/>
            </p:cNvSpPr>
            <p:nvPr/>
          </p:nvSpPr>
          <p:spPr bwMode="auto">
            <a:xfrm flipV="1">
              <a:off x="7070726" y="5269071"/>
              <a:ext cx="884237" cy="3175"/>
            </a:xfrm>
            <a:prstGeom prst="line">
              <a:avLst/>
            </a:prstGeom>
            <a:noFill/>
            <a:ln w="50800">
              <a:solidFill>
                <a:schemeClr val="tx1"/>
              </a:solidFill>
              <a:round/>
              <a:headEnd type="stealth" w="med" len="lg"/>
              <a:tailEnd type="stealth" w="med" len="lg"/>
            </a:ln>
            <a:effectLst/>
          </p:spPr>
          <p:txBody>
            <a:bodyPr/>
            <a:lstStyle/>
            <a:p>
              <a:endParaRPr lang="bg-BG" dirty="0"/>
            </a:p>
          </p:txBody>
        </p:sp>
        <p:sp>
          <p:nvSpPr>
            <p:cNvPr id="492610" name="Text Box 66"/>
            <p:cNvSpPr txBox="1">
              <a:spLocks noChangeArrowheads="1"/>
            </p:cNvSpPr>
            <p:nvPr/>
          </p:nvSpPr>
          <p:spPr bwMode="auto">
            <a:xfrm>
              <a:off x="5135050" y="6002023"/>
              <a:ext cx="1811850" cy="400110"/>
            </a:xfrm>
            <a:prstGeom prst="rect">
              <a:avLst/>
            </a:prstGeom>
            <a:noFill/>
            <a:ln w="9525">
              <a:noFill/>
              <a:miter lim="800000"/>
              <a:headEnd/>
              <a:tailEnd/>
            </a:ln>
            <a:effectLst/>
          </p:spPr>
          <p:txBody>
            <a:bodyPr wrap="square">
              <a:spAutoFit/>
            </a:bodyPr>
            <a:lstStyle/>
            <a:p>
              <a:pPr algn="ctr">
                <a:lnSpc>
                  <a:spcPct val="100000"/>
                </a:lnSpc>
              </a:pPr>
              <a:r>
                <a:rPr lang="bg-BG" sz="2000" b="1" dirty="0">
                  <a:solidFill>
                    <a:srgbClr val="EBFFD2"/>
                  </a:solidFill>
                  <a:effectLst>
                    <a:outerShdw blurRad="38100" dist="38100" dir="2700000" algn="tl">
                      <a:srgbClr val="000000">
                        <a:alpha val="43137"/>
                      </a:srgbClr>
                    </a:outerShdw>
                  </a:effectLst>
                </a:rPr>
                <a:t>Таблица</a:t>
              </a:r>
              <a:r>
                <a:rPr lang="en-US" sz="2000" b="1" dirty="0">
                  <a:solidFill>
                    <a:srgbClr val="EBFFD2"/>
                  </a:solidFill>
                  <a:effectLst>
                    <a:outerShdw blurRad="38100" dist="38100" dir="2700000" algn="tl">
                      <a:srgbClr val="000000">
                        <a:alpha val="43137"/>
                      </a:srgbClr>
                    </a:outerShdw>
                  </a:effectLst>
                </a:rPr>
                <a:t> 1</a:t>
              </a:r>
            </a:p>
          </p:txBody>
        </p:sp>
        <p:sp>
          <p:nvSpPr>
            <p:cNvPr id="492611" name="Text Box 67"/>
            <p:cNvSpPr txBox="1">
              <a:spLocks noChangeArrowheads="1"/>
            </p:cNvSpPr>
            <p:nvPr/>
          </p:nvSpPr>
          <p:spPr bwMode="auto">
            <a:xfrm>
              <a:off x="8056562" y="6021133"/>
              <a:ext cx="1830388" cy="396875"/>
            </a:xfrm>
            <a:prstGeom prst="rect">
              <a:avLst/>
            </a:prstGeom>
            <a:noFill/>
            <a:ln w="9525">
              <a:noFill/>
              <a:miter lim="800000"/>
              <a:headEnd/>
              <a:tailEnd/>
            </a:ln>
            <a:effectLst/>
          </p:spPr>
          <p:txBody>
            <a:bodyPr wrap="square">
              <a:spAutoFit/>
            </a:bodyPr>
            <a:lstStyle/>
            <a:p>
              <a:pPr algn="ctr">
                <a:lnSpc>
                  <a:spcPct val="100000"/>
                </a:lnSpc>
              </a:pPr>
              <a:r>
                <a:rPr lang="bg-BG" sz="2000" b="1" dirty="0" err="1">
                  <a:solidFill>
                    <a:srgbClr val="EBFFD2"/>
                  </a:solidFill>
                  <a:effectLst>
                    <a:outerShdw blurRad="38100" dist="38100" dir="2700000" algn="tl">
                      <a:srgbClr val="000000">
                        <a:alpha val="43137"/>
                      </a:srgbClr>
                    </a:outerShdw>
                  </a:effectLst>
                </a:rPr>
                <a:t>Таблиза</a:t>
              </a:r>
              <a:r>
                <a:rPr lang="en-US" sz="2000" b="1" dirty="0">
                  <a:solidFill>
                    <a:srgbClr val="EBFFD2"/>
                  </a:solidFill>
                  <a:effectLst>
                    <a:outerShdw blurRad="38100" dist="38100" dir="2700000" algn="tl">
                      <a:srgbClr val="000000">
                        <a:alpha val="43137"/>
                      </a:srgbClr>
                    </a:outerShdw>
                  </a:effectLst>
                </a:rPr>
                <a:t> 2</a:t>
              </a:r>
            </a:p>
          </p:txBody>
        </p:sp>
        <p:sp>
          <p:nvSpPr>
            <p:cNvPr id="492616" name="Text Box 72"/>
            <p:cNvSpPr txBox="1">
              <a:spLocks noChangeArrowheads="1"/>
            </p:cNvSpPr>
            <p:nvPr/>
          </p:nvSpPr>
          <p:spPr bwMode="auto">
            <a:xfrm>
              <a:off x="1293812" y="4488021"/>
              <a:ext cx="3013076" cy="1877437"/>
            </a:xfrm>
            <a:prstGeom prst="rect">
              <a:avLst/>
            </a:prstGeom>
            <a:noFill/>
            <a:ln w="9525">
              <a:noFill/>
              <a:miter lim="800000"/>
              <a:headEnd/>
              <a:tailEnd/>
            </a:ln>
            <a:effectLst/>
          </p:spPr>
          <p:txBody>
            <a:bodyPr wrap="square">
              <a:spAutoFit/>
            </a:bodyPr>
            <a:lstStyle/>
            <a:p>
              <a:pPr>
                <a:lnSpc>
                  <a:spcPct val="100000"/>
                </a:lnSpc>
              </a:pPr>
              <a:r>
                <a:rPr lang="bg-BG" sz="3200" b="1" dirty="0">
                  <a:solidFill>
                    <a:schemeClr val="tx2">
                      <a:lumMod val="75000"/>
                    </a:schemeClr>
                  </a:solidFill>
                  <a:effectLst>
                    <a:outerShdw blurRad="38100" dist="38100" dir="2700000" algn="tl">
                      <a:srgbClr val="000000">
                        <a:alpha val="43137"/>
                      </a:srgbClr>
                    </a:outerShdw>
                  </a:effectLst>
                </a:rPr>
                <a:t>Сливане</a:t>
              </a:r>
              <a:endParaRPr lang="en-US" sz="3200" b="1" dirty="0">
                <a:solidFill>
                  <a:schemeClr val="tx2">
                    <a:lumMod val="75000"/>
                  </a:schemeClr>
                </a:solidFill>
                <a:effectLst>
                  <a:outerShdw blurRad="38100" dist="38100" dir="2700000" algn="tl">
                    <a:srgbClr val="000000">
                      <a:alpha val="43137"/>
                    </a:srgbClr>
                  </a:outerShdw>
                </a:effectLst>
              </a:endParaRPr>
            </a:p>
            <a:p>
              <a:pPr>
                <a:lnSpc>
                  <a:spcPct val="100000"/>
                </a:lnSpc>
              </a:pPr>
              <a:r>
                <a:rPr lang="bg-BG" sz="2800" b="1" dirty="0">
                  <a:solidFill>
                    <a:srgbClr val="EBFFD2"/>
                  </a:solidFill>
                  <a:effectLst>
                    <a:outerShdw blurRad="38100" dist="38100" dir="2700000" algn="tl">
                      <a:srgbClr val="000000">
                        <a:alpha val="43137"/>
                      </a:srgbClr>
                    </a:outerShdw>
                  </a:effectLst>
                </a:rPr>
                <a:t>Комбинира таблици по някоя колона</a:t>
              </a:r>
              <a:endParaRPr lang="en-US" sz="2800" b="1" dirty="0">
                <a:solidFill>
                  <a:srgbClr val="EBFFD2"/>
                </a:solidFill>
                <a:effectLst>
                  <a:outerShdw blurRad="38100" dist="38100" dir="2700000" algn="tl">
                    <a:srgbClr val="000000">
                      <a:alpha val="43137"/>
                    </a:srgbClr>
                  </a:outerShdw>
                </a:effectLst>
              </a:endParaRPr>
            </a:p>
          </p:txBody>
        </p:sp>
      </p:grpSp>
      <p:sp>
        <p:nvSpPr>
          <p:cNvPr id="82" name="Slide Number Placeholder">
            <a:extLst>
              <a:ext uri="{FF2B5EF4-FFF2-40B4-BE49-F238E27FC236}">
                <a16:creationId xmlns:a16="http://schemas.microsoft.com/office/drawing/2014/main" id="{261FD08A-2987-49DD-BFB1-286D44D7AD8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17474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idx="1"/>
          </p:nvPr>
        </p:nvSpPr>
        <p:spPr>
          <a:xfrm>
            <a:off x="190413" y="1066800"/>
            <a:ext cx="11804822" cy="5570355"/>
          </a:xfrm>
        </p:spPr>
        <p:txBody>
          <a:bodyPr/>
          <a:lstStyle/>
          <a:p>
            <a:pPr>
              <a:lnSpc>
                <a:spcPct val="100000"/>
              </a:lnSpc>
            </a:pPr>
            <a:r>
              <a:rPr lang="bg-BG" dirty="0"/>
              <a:t>Избиране на всички колони от таблицата </a:t>
            </a:r>
            <a:r>
              <a:rPr lang="en-US" dirty="0"/>
              <a:t>"departments"</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sz="2400" dirty="0"/>
          </a:p>
          <a:p>
            <a:pPr>
              <a:lnSpc>
                <a:spcPct val="100000"/>
              </a:lnSpc>
              <a:spcBef>
                <a:spcPts val="1800"/>
              </a:spcBef>
            </a:pPr>
            <a:r>
              <a:rPr lang="bg-BG" dirty="0"/>
              <a:t>Избиране на определени колони</a:t>
            </a:r>
            <a:endParaRPr lang="en-US" dirty="0"/>
          </a:p>
        </p:txBody>
      </p:sp>
      <p:sp>
        <p:nvSpPr>
          <p:cNvPr id="496642" name="Rectangle 2"/>
          <p:cNvSpPr>
            <a:spLocks noGrp="1" noChangeArrowheads="1"/>
          </p:cNvSpPr>
          <p:nvPr>
            <p:ph type="title"/>
          </p:nvPr>
        </p:nvSpPr>
        <p:spPr/>
        <p:txBody>
          <a:bodyPr/>
          <a:lstStyle/>
          <a:p>
            <a:r>
              <a:rPr lang="en-US" dirty="0"/>
              <a:t>SELECT – </a:t>
            </a:r>
            <a:r>
              <a:rPr lang="bg-BG" dirty="0"/>
              <a:t>Пример</a:t>
            </a:r>
            <a:endParaRPr lang="en-US" dirty="0"/>
          </a:p>
        </p:txBody>
      </p:sp>
      <p:sp>
        <p:nvSpPr>
          <p:cNvPr id="496644" name="Rectangle 4"/>
          <p:cNvSpPr>
            <a:spLocks noChangeArrowheads="1"/>
          </p:cNvSpPr>
          <p:nvPr/>
        </p:nvSpPr>
        <p:spPr bwMode="auto">
          <a:xfrm>
            <a:off x="2360612" y="1800664"/>
            <a:ext cx="7405688" cy="492443"/>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SELECT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FROM</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departments;</a:t>
            </a:r>
          </a:p>
        </p:txBody>
      </p:sp>
      <p:sp>
        <p:nvSpPr>
          <p:cNvPr id="496645" name="Rectangle 5"/>
          <p:cNvSpPr>
            <a:spLocks noChangeArrowheads="1"/>
          </p:cNvSpPr>
          <p:nvPr/>
        </p:nvSpPr>
        <p:spPr bwMode="auto">
          <a:xfrm>
            <a:off x="1217612" y="5176130"/>
            <a:ext cx="4953000" cy="89255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chemeClr val="accent1"/>
                </a:solidFill>
                <a:effectLst>
                  <a:outerShdw blurRad="38100" dist="38100" dir="2700000" algn="tl">
                    <a:srgbClr val="000000">
                      <a:alpha val="43137"/>
                    </a:srgbClr>
                  </a:outerShdw>
                </a:effectLst>
                <a:latin typeface="Consolas" pitchFamily="49" charset="0"/>
              </a:rPr>
              <a:t>SELECT </a:t>
            </a:r>
            <a:r>
              <a:rPr lang="en-US" sz="2600" b="1" noProof="1">
                <a:solidFill>
                  <a:schemeClr val="tx2"/>
                </a:solidFill>
                <a:effectLst>
                  <a:outerShdw blurRad="38100" dist="38100" dir="2700000" algn="tl">
                    <a:srgbClr val="000000">
                      <a:alpha val="43137"/>
                    </a:srgbClr>
                  </a:outerShdw>
                </a:effectLst>
                <a:latin typeface="Consolas" pitchFamily="49" charset="0"/>
              </a:rPr>
              <a:t>department_id, name</a:t>
            </a:r>
          </a:p>
          <a:p>
            <a:pPr eaLnBrk="0" hangingPunct="0">
              <a:buClr>
                <a:schemeClr val="accent5">
                  <a:lumMod val="40000"/>
                  <a:lumOff val="60000"/>
                </a:schemeClr>
              </a:buClr>
              <a:buSzPct val="70000"/>
            </a:pPr>
            <a:r>
              <a:rPr lang="en-US" sz="2600" b="1" noProof="1">
                <a:solidFill>
                  <a:schemeClr val="tx2"/>
                </a:solidFill>
                <a:effectLst>
                  <a:outerShdw blurRad="38100" dist="38100" dir="2700000" algn="tl">
                    <a:srgbClr val="000000">
                      <a:alpha val="43137"/>
                    </a:srgbClr>
                  </a:outerShdw>
                </a:effectLst>
                <a:latin typeface="Consolas" pitchFamily="49" charset="0"/>
              </a:rPr>
              <a:t>  </a:t>
            </a:r>
            <a:r>
              <a:rPr lang="en-US" sz="2600" b="1" noProof="1">
                <a:solidFill>
                  <a:schemeClr val="accent1"/>
                </a:solidFill>
                <a:effectLst>
                  <a:outerShdw blurRad="38100" dist="38100" dir="2700000" algn="tl">
                    <a:srgbClr val="000000">
                      <a:alpha val="43137"/>
                    </a:srgbClr>
                  </a:outerShdw>
                </a:effectLst>
                <a:latin typeface="Consolas" pitchFamily="49" charset="0"/>
              </a:rPr>
              <a:t>FROM</a:t>
            </a:r>
            <a:r>
              <a:rPr lang="en-US" sz="2600" b="1" noProof="1">
                <a:solidFill>
                  <a:schemeClr val="tx2"/>
                </a:solidFill>
                <a:effectLst>
                  <a:outerShdw blurRad="38100" dist="38100" dir="2700000" algn="tl">
                    <a:srgbClr val="000000">
                      <a:alpha val="43137"/>
                    </a:srgbClr>
                  </a:outerShdw>
                </a:effectLst>
                <a:latin typeface="Consolas" pitchFamily="49" charset="0"/>
              </a:rPr>
              <a:t> departments</a:t>
            </a:r>
          </a:p>
        </p:txBody>
      </p:sp>
      <p:graphicFrame>
        <p:nvGraphicFramePr>
          <p:cNvPr id="496646" name="Group 6"/>
          <p:cNvGraphicFramePr>
            <a:graphicFrameLocks noGrp="1"/>
          </p:cNvGraphicFramePr>
          <p:nvPr>
            <p:extLst>
              <p:ext uri="{D42A27DB-BD31-4B8C-83A1-F6EECF244321}">
                <p14:modId xmlns:p14="http://schemas.microsoft.com/office/powerpoint/2010/main" val="1453794897"/>
              </p:ext>
            </p:extLst>
          </p:nvPr>
        </p:nvGraphicFramePr>
        <p:xfrm>
          <a:off x="2360612" y="2514600"/>
          <a:ext cx="7405688" cy="1789176"/>
        </p:xfrm>
        <a:graphic>
          <a:graphicData uri="http://schemas.openxmlformats.org/drawingml/2006/table">
            <a:tbl>
              <a:tblPr/>
              <a:tblGrid>
                <a:gridCol w="1862138">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tblGrid>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department_id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manager_id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4</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273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496672" name="Group 32"/>
          <p:cNvGraphicFramePr>
            <a:graphicFrameLocks noGrp="1"/>
          </p:cNvGraphicFramePr>
          <p:nvPr>
            <p:extLst>
              <p:ext uri="{D42A27DB-BD31-4B8C-83A1-F6EECF244321}">
                <p14:modId xmlns:p14="http://schemas.microsoft.com/office/powerpoint/2010/main" val="3326240065"/>
              </p:ext>
            </p:extLst>
          </p:nvPr>
        </p:nvGraphicFramePr>
        <p:xfrm>
          <a:off x="7022660" y="4682196"/>
          <a:ext cx="3796152" cy="1789176"/>
        </p:xfrm>
        <a:graphic>
          <a:graphicData uri="http://schemas.openxmlformats.org/drawingml/2006/table">
            <a:tbl>
              <a:tblPr/>
              <a:tblGrid>
                <a:gridCol w="1817724">
                  <a:extLst>
                    <a:ext uri="{9D8B030D-6E8A-4147-A177-3AD203B41FA5}">
                      <a16:colId xmlns:a16="http://schemas.microsoft.com/office/drawing/2014/main" val="20000"/>
                    </a:ext>
                  </a:extLst>
                </a:gridCol>
                <a:gridCol w="1978428">
                  <a:extLst>
                    <a:ext uri="{9D8B030D-6E8A-4147-A177-3AD203B41FA5}">
                      <a16:colId xmlns:a16="http://schemas.microsoft.com/office/drawing/2014/main" val="20001"/>
                    </a:ext>
                  </a:extLst>
                </a:gridCol>
              </a:tblGrid>
              <a:tr h="381000">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department_id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3</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Sales</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2044">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endParaRPr kumimoji="1" lang="bg-BG"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18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AutoShape 22"/>
          <p:cNvSpPr>
            <a:spLocks noChangeArrowheads="1"/>
          </p:cNvSpPr>
          <p:nvPr/>
        </p:nvSpPr>
        <p:spPr bwMode="auto">
          <a:xfrm>
            <a:off x="684212" y="2755889"/>
            <a:ext cx="4038600" cy="1054111"/>
          </a:xfrm>
          <a:prstGeom prst="wedgeRoundRectCallout">
            <a:avLst>
              <a:gd name="adj1" fmla="val 26804"/>
              <a:gd name="adj2" fmla="val -103515"/>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Списък от колони</a:t>
            </a:r>
            <a:endParaRPr lang="en-US"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endParaRPr>
          </a:p>
          <a:p>
            <a:pPr algn="ctr"/>
            <a:r>
              <a:rPr lang="en-US"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en-US" sz="2800" b="1" noProof="1">
                <a:solidFill>
                  <a:schemeClr val="accent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r>
              <a:rPr lang="en-US"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 </a:t>
            </a: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за всички</a:t>
            </a:r>
            <a:r>
              <a:rPr lang="en-US"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endPar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endParaRPr>
          </a:p>
        </p:txBody>
      </p:sp>
      <p:sp>
        <p:nvSpPr>
          <p:cNvPr id="10" name="AutoShape 22"/>
          <p:cNvSpPr>
            <a:spLocks noChangeArrowheads="1"/>
          </p:cNvSpPr>
          <p:nvPr/>
        </p:nvSpPr>
        <p:spPr bwMode="auto">
          <a:xfrm>
            <a:off x="5967158" y="2755889"/>
            <a:ext cx="3175254" cy="903348"/>
          </a:xfrm>
          <a:prstGeom prst="wedgeRoundRectCallout">
            <a:avLst>
              <a:gd name="adj1" fmla="val -45213"/>
              <a:gd name="adj2" fmla="val -130981"/>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Име на таблицата</a:t>
            </a:r>
          </a:p>
        </p:txBody>
      </p:sp>
      <p:sp>
        <p:nvSpPr>
          <p:cNvPr id="3" name="Arrow: Right 2"/>
          <p:cNvSpPr/>
          <p:nvPr/>
        </p:nvSpPr>
        <p:spPr>
          <a:xfrm>
            <a:off x="6380476" y="5319890"/>
            <a:ext cx="381000" cy="60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Slide Number Placeholder">
            <a:extLst>
              <a:ext uri="{FF2B5EF4-FFF2-40B4-BE49-F238E27FC236}">
                <a16:creationId xmlns:a16="http://schemas.microsoft.com/office/drawing/2014/main" id="{152839A8-71DB-4A97-B1E6-BBA3B6B62F9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41548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6644"/>
                                        </p:tgtEl>
                                        <p:attrNameLst>
                                          <p:attrName>style.visibility</p:attrName>
                                        </p:attrNameLst>
                                      </p:cBhvr>
                                      <p:to>
                                        <p:strVal val="visible"/>
                                      </p:to>
                                    </p:set>
                                    <p:animEffect transition="in" filter="fade">
                                      <p:cBhvr>
                                        <p:cTn id="7" dur="500"/>
                                        <p:tgtEl>
                                          <p:spTgt spid="4966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6646"/>
                                        </p:tgtEl>
                                        <p:attrNameLst>
                                          <p:attrName>style.visibility</p:attrName>
                                        </p:attrNameLst>
                                      </p:cBhvr>
                                      <p:to>
                                        <p:strVal val="visible"/>
                                      </p:to>
                                    </p:set>
                                    <p:animEffect transition="in" filter="fade">
                                      <p:cBhvr>
                                        <p:cTn id="22" dur="500"/>
                                        <p:tgtEl>
                                          <p:spTgt spid="496646"/>
                                        </p:tgtEl>
                                      </p:cBhvr>
                                    </p:animEffec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6643">
                                            <p:txEl>
                                              <p:pRg st="5" end="5"/>
                                            </p:txEl>
                                          </p:spTgt>
                                        </p:tgtEl>
                                        <p:attrNameLst>
                                          <p:attrName>style.visibility</p:attrName>
                                        </p:attrNameLst>
                                      </p:cBhvr>
                                      <p:to>
                                        <p:strVal val="visible"/>
                                      </p:to>
                                    </p:set>
                                    <p:animEffect transition="in" filter="fade">
                                      <p:cBhvr>
                                        <p:cTn id="33" dur="500"/>
                                        <p:tgtEl>
                                          <p:spTgt spid="496643">
                                            <p:txEl>
                                              <p:pRg st="5" end="5"/>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96645"/>
                                        </p:tgtEl>
                                        <p:attrNameLst>
                                          <p:attrName>style.visibility</p:attrName>
                                        </p:attrNameLst>
                                      </p:cBhvr>
                                      <p:to>
                                        <p:strVal val="visible"/>
                                      </p:to>
                                    </p:set>
                                    <p:animEffect transition="in" filter="fade">
                                      <p:cBhvr>
                                        <p:cTn id="37" dur="500"/>
                                        <p:tgtEl>
                                          <p:spTgt spid="496645"/>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496672"/>
                                        </p:tgtEl>
                                        <p:attrNameLst>
                                          <p:attrName>style.visibility</p:attrName>
                                        </p:attrNameLst>
                                      </p:cBhvr>
                                      <p:to>
                                        <p:strVal val="visible"/>
                                      </p:to>
                                    </p:set>
                                    <p:animEffect transition="in" filter="fade">
                                      <p:cBhvr>
                                        <p:cTn id="45" dur="500"/>
                                        <p:tgtEl>
                                          <p:spTgt spid="496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4" grpId="0" animBg="1"/>
      <p:bldP spid="496645" grpId="0" animBg="1"/>
      <p:bldP spid="9" grpId="0" animBg="1"/>
      <p:bldP spid="9" grpId="1" animBg="1"/>
      <p:bldP spid="10" grpId="0" animBg="1"/>
      <p:bldP spid="10"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idx="1"/>
          </p:nvPr>
        </p:nvSpPr>
        <p:spPr>
          <a:xfrm>
            <a:off x="190413" y="1066800"/>
            <a:ext cx="11804822" cy="5570355"/>
          </a:xfrm>
        </p:spPr>
        <p:txBody>
          <a:bodyPr/>
          <a:lstStyle/>
          <a:p>
            <a:pPr>
              <a:lnSpc>
                <a:spcPct val="100000"/>
              </a:lnSpc>
            </a:pPr>
            <a:r>
              <a:rPr lang="bg-BG" dirty="0"/>
              <a:t>Избиране на всички колони от таблицата </a:t>
            </a:r>
            <a:r>
              <a:rPr lang="en-US" dirty="0"/>
              <a:t>"departments"</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sz="2400" dirty="0"/>
          </a:p>
        </p:txBody>
      </p:sp>
      <p:sp>
        <p:nvSpPr>
          <p:cNvPr id="496642" name="Rectangle 2"/>
          <p:cNvSpPr>
            <a:spLocks noGrp="1" noChangeArrowheads="1"/>
          </p:cNvSpPr>
          <p:nvPr>
            <p:ph type="title"/>
          </p:nvPr>
        </p:nvSpPr>
        <p:spPr/>
        <p:txBody>
          <a:bodyPr/>
          <a:lstStyle/>
          <a:p>
            <a:r>
              <a:rPr lang="en-US" dirty="0"/>
              <a:t>SELECT – </a:t>
            </a:r>
            <a:r>
              <a:rPr lang="bg-BG" dirty="0"/>
              <a:t>Пример</a:t>
            </a:r>
            <a:r>
              <a:rPr lang="en-US" dirty="0"/>
              <a:t>(2)</a:t>
            </a:r>
          </a:p>
        </p:txBody>
      </p:sp>
      <p:sp>
        <p:nvSpPr>
          <p:cNvPr id="496644" name="Rectangle 4"/>
          <p:cNvSpPr>
            <a:spLocks noChangeArrowheads="1"/>
          </p:cNvSpPr>
          <p:nvPr/>
        </p:nvSpPr>
        <p:spPr bwMode="auto">
          <a:xfrm>
            <a:off x="2360612" y="1800664"/>
            <a:ext cx="7405688" cy="1323439"/>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eaLnBrk="0" hangingPunct="0">
              <a:buClr>
                <a:srgbClr val="A19574">
                  <a:lumMod val="40000"/>
                  <a:lumOff val="60000"/>
                </a:srgbClr>
              </a:buClr>
              <a:buSzPct val="70000"/>
            </a:pPr>
            <a:r>
              <a:rPr lang="en-US" sz="2600" b="1" noProof="1">
                <a:solidFill>
                  <a:srgbClr val="F3BE60"/>
                </a:solidFill>
                <a:effectLst>
                  <a:outerShdw blurRad="38100" dist="38100" dir="2700000" algn="tl">
                    <a:srgbClr val="000000">
                      <a:alpha val="43137"/>
                    </a:srgbClr>
                  </a:outerShdw>
                </a:effectLst>
                <a:latin typeface="Consolas" pitchFamily="49" charset="0"/>
                <a:cs typeface="Consolas" pitchFamily="49" charset="0"/>
              </a:rPr>
              <a:t>SELECT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 </a:t>
            </a:r>
            <a:r>
              <a:rPr lang="en-US" sz="2600" b="1" noProof="1">
                <a:solidFill>
                  <a:srgbClr val="F3BE60"/>
                </a:solidFill>
                <a:effectLst>
                  <a:outerShdw blurRad="38100" dist="38100" dir="2700000" algn="tl">
                    <a:srgbClr val="000000">
                      <a:alpha val="43137"/>
                    </a:srgbClr>
                  </a:outerShdw>
                </a:effectLst>
                <a:latin typeface="Consolas" pitchFamily="49" charset="0"/>
                <a:cs typeface="Consolas" pitchFamily="49" charset="0"/>
              </a:rPr>
              <a:t>FROM</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departments</a:t>
            </a:r>
          </a:p>
          <a:p>
            <a:pPr eaLnBrk="0" hangingPunct="0">
              <a:buClr>
                <a:srgbClr val="A19574">
                  <a:lumMod val="40000"/>
                  <a:lumOff val="60000"/>
                </a:srgbClr>
              </a:buClr>
              <a:buSzPct val="70000"/>
            </a:pP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WHERE </a:t>
            </a:r>
            <a:r>
              <a:rPr kumimoji="1" lang="en-US" sz="2800" b="1" noProof="1">
                <a:solidFill>
                  <a:schemeClr val="tx2"/>
                </a:solidFill>
                <a:effectLst>
                  <a:outerShdw blurRad="38100" dist="38100" dir="2700000" algn="tl">
                    <a:srgbClr val="000000">
                      <a:alpha val="43137"/>
                    </a:srgbClr>
                  </a:outerShdw>
                </a:effectLst>
              </a:rPr>
              <a:t>department_id &lt;</a:t>
            </a:r>
            <a:r>
              <a:rPr kumimoji="1" lang="bg-BG" sz="2800" b="1" noProof="1">
                <a:solidFill>
                  <a:schemeClr val="tx2"/>
                </a:solidFill>
                <a:effectLst>
                  <a:outerShdw blurRad="38100" dist="38100" dir="2700000" algn="tl">
                    <a:srgbClr val="000000">
                      <a:alpha val="43137"/>
                    </a:srgbClr>
                  </a:outerShdw>
                </a:effectLst>
              </a:rPr>
              <a:t>=2</a:t>
            </a:r>
            <a:endParaRPr kumimoji="1" lang="en-US" sz="2800" b="1" noProof="1">
              <a:solidFill>
                <a:schemeClr val="tx2"/>
              </a:solidFill>
              <a:effectLst>
                <a:outerShdw blurRad="38100" dist="38100" dir="2700000" algn="tl">
                  <a:srgbClr val="000000">
                    <a:alpha val="43137"/>
                  </a:srgbClr>
                </a:outerShdw>
              </a:effectLst>
            </a:endParaRPr>
          </a:p>
          <a:p>
            <a:pPr eaLnBrk="0" hangingPunct="0">
              <a:buClr>
                <a:srgbClr val="A19574">
                  <a:lumMod val="40000"/>
                  <a:lumOff val="60000"/>
                </a:srgbClr>
              </a:buClr>
              <a:buSzPct val="70000"/>
            </a:pPr>
            <a:endPar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endParaRPr>
          </a:p>
        </p:txBody>
      </p:sp>
      <p:graphicFrame>
        <p:nvGraphicFramePr>
          <p:cNvPr id="496646" name="Group 6"/>
          <p:cNvGraphicFramePr>
            <a:graphicFrameLocks noGrp="1"/>
          </p:cNvGraphicFramePr>
          <p:nvPr>
            <p:extLst>
              <p:ext uri="{D42A27DB-BD31-4B8C-83A1-F6EECF244321}">
                <p14:modId xmlns:p14="http://schemas.microsoft.com/office/powerpoint/2010/main" val="3759072834"/>
              </p:ext>
            </p:extLst>
          </p:nvPr>
        </p:nvGraphicFramePr>
        <p:xfrm>
          <a:off x="2360612" y="3886092"/>
          <a:ext cx="7405688" cy="1200912"/>
        </p:xfrm>
        <a:graphic>
          <a:graphicData uri="http://schemas.openxmlformats.org/drawingml/2006/table">
            <a:tbl>
              <a:tblPr/>
              <a:tblGrid>
                <a:gridCol w="2362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147888">
                  <a:extLst>
                    <a:ext uri="{9D8B030D-6E8A-4147-A177-3AD203B41FA5}">
                      <a16:colId xmlns:a16="http://schemas.microsoft.com/office/drawing/2014/main" val="20002"/>
                    </a:ext>
                  </a:extLst>
                </a:gridCol>
              </a:tblGrid>
              <a:tr h="2434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department_id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manager_id</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2249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Engineering</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492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Tool design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0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4</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AutoShape 22"/>
          <p:cNvSpPr>
            <a:spLocks noChangeArrowheads="1"/>
          </p:cNvSpPr>
          <p:nvPr/>
        </p:nvSpPr>
        <p:spPr bwMode="auto">
          <a:xfrm>
            <a:off x="7492886" y="2318751"/>
            <a:ext cx="4038600" cy="1054111"/>
          </a:xfrm>
          <a:prstGeom prst="wedgeRoundRectCallout">
            <a:avLst>
              <a:gd name="adj1" fmla="val -72606"/>
              <a:gd name="adj2" fmla="val -38455"/>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prstClr val="white"/>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Извежда първите 2 реда от таблицата</a:t>
            </a:r>
          </a:p>
        </p:txBody>
      </p:sp>
      <p:sp>
        <p:nvSpPr>
          <p:cNvPr id="8" name="Slide Number Placeholder">
            <a:extLst>
              <a:ext uri="{FF2B5EF4-FFF2-40B4-BE49-F238E27FC236}">
                <a16:creationId xmlns:a16="http://schemas.microsoft.com/office/drawing/2014/main" id="{2A76328E-05C7-4F1A-9077-92BD65D1BB9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876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6644"/>
                                        </p:tgtEl>
                                        <p:attrNameLst>
                                          <p:attrName>style.visibility</p:attrName>
                                        </p:attrNameLst>
                                      </p:cBhvr>
                                      <p:to>
                                        <p:strVal val="visible"/>
                                      </p:to>
                                    </p:set>
                                    <p:animEffect transition="in" filter="fade">
                                      <p:cBhvr>
                                        <p:cTn id="7" dur="500"/>
                                        <p:tgtEl>
                                          <p:spTgt spid="4966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6646"/>
                                        </p:tgtEl>
                                        <p:attrNameLst>
                                          <p:attrName>style.visibility</p:attrName>
                                        </p:attrNameLst>
                                      </p:cBhvr>
                                      <p:to>
                                        <p:strVal val="visible"/>
                                      </p:to>
                                    </p:set>
                                    <p:animEffect transition="in" filter="fade">
                                      <p:cBhvr>
                                        <p:cTn id="17" dur="500"/>
                                        <p:tgtEl>
                                          <p:spTgt spid="496646"/>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4" grpId="0"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066800"/>
            <a:ext cx="11804821" cy="5570355"/>
          </a:xfrm>
        </p:spPr>
        <p:txBody>
          <a:bodyPr>
            <a:noAutofit/>
          </a:bodyPr>
          <a:lstStyle/>
          <a:p>
            <a:pPr>
              <a:lnSpc>
                <a:spcPct val="100000"/>
              </a:lnSpc>
            </a:pPr>
            <a:r>
              <a:rPr lang="en-US" sz="3200" dirty="0"/>
              <a:t>SQL </a:t>
            </a:r>
            <a:r>
              <a:rPr lang="bg-BG" sz="3200" dirty="0"/>
              <a:t>е езикът на </a:t>
            </a:r>
            <a:r>
              <a:rPr lang="en-US" sz="3200" dirty="0"/>
              <a:t>MySQL Server</a:t>
            </a:r>
          </a:p>
          <a:p>
            <a:pPr>
              <a:lnSpc>
                <a:spcPct val="100000"/>
              </a:lnSpc>
              <a:spcBef>
                <a:spcPts val="13800"/>
              </a:spcBef>
            </a:pPr>
            <a:r>
              <a:rPr lang="ru-RU" sz="3200" dirty="0"/>
              <a:t>Заявки предоставят гъвкав и мощен метод</a:t>
            </a:r>
            <a:br>
              <a:rPr lang="ru-RU" sz="3200" dirty="0"/>
            </a:br>
            <a:r>
              <a:rPr lang="ru-RU" sz="3200" dirty="0"/>
              <a:t>за манипулиране на записи</a:t>
            </a:r>
          </a:p>
          <a:p>
            <a:pPr>
              <a:lnSpc>
                <a:spcPct val="100000"/>
              </a:lnSpc>
              <a:spcBef>
                <a:spcPts val="3000"/>
              </a:spcBef>
            </a:pPr>
            <a:r>
              <a:rPr lang="ru-RU" sz="3200" dirty="0"/>
              <a:t>Основните видове </a:t>
            </a:r>
            <a:r>
              <a:rPr lang="en-US" sz="3200" dirty="0"/>
              <a:t>SELECT</a:t>
            </a:r>
            <a:r>
              <a:rPr lang="ru-RU" sz="3200" dirty="0"/>
              <a:t> са:</a:t>
            </a:r>
          </a:p>
          <a:p>
            <a:pPr lvl="1">
              <a:lnSpc>
                <a:spcPct val="100000"/>
              </a:lnSpc>
              <a:spcBef>
                <a:spcPts val="3000"/>
              </a:spcBef>
            </a:pPr>
            <a:r>
              <a:rPr lang="ru-RU" sz="3000" dirty="0"/>
              <a:t>Проекция, селекция, сливане</a:t>
            </a:r>
            <a:endParaRPr lang="en-US" sz="3000" dirty="0"/>
          </a:p>
        </p:txBody>
      </p:sp>
      <p:sp>
        <p:nvSpPr>
          <p:cNvPr id="4" name="Title 3"/>
          <p:cNvSpPr>
            <a:spLocks noGrp="1"/>
          </p:cNvSpPr>
          <p:nvPr>
            <p:ph type="title"/>
          </p:nvPr>
        </p:nvSpPr>
        <p:spPr/>
        <p:txBody>
          <a:bodyPr>
            <a:normAutofit/>
          </a:bodyPr>
          <a:lstStyle/>
          <a:p>
            <a:r>
              <a:rPr lang="bg-BG" dirty="0"/>
              <a:t>Обобщение</a:t>
            </a:r>
            <a:endParaRPr lang="en-US" dirty="0"/>
          </a:p>
        </p:txBody>
      </p:sp>
      <p:pic>
        <p:nvPicPr>
          <p:cNvPr id="7" name="Picture 2" descr="C:\Users\Ivan\Desktop\elements_presentations\summary_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769" y="1066800"/>
            <a:ext cx="3447142" cy="25573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684211" y="1896877"/>
            <a:ext cx="6349235" cy="1200329"/>
          </a:xfrm>
          <a:prstGeom prst="rect">
            <a:avLst/>
          </a:prstGeom>
          <a:solidFill>
            <a:schemeClr val="accent5">
              <a:lumMod val="40000"/>
              <a:lumOff val="60000"/>
              <a:alpha val="15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SELECT</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FROM</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`projects`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WHERE</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`start_date` = '2006-01-01';</a:t>
            </a:r>
          </a:p>
        </p:txBody>
      </p:sp>
      <p:pic>
        <p:nvPicPr>
          <p:cNvPr id="9" name="Picture 2" descr="http://computertrainingcenters.com/wp-content/uploads/2014/05/sql_icon_by_raisch-d3ax2i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967228" y="4224829"/>
            <a:ext cx="3094224" cy="236621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a:extLst>
              <a:ext uri="{FF2B5EF4-FFF2-40B4-BE49-F238E27FC236}">
                <a16:creationId xmlns:a16="http://schemas.microsoft.com/office/drawing/2014/main" id="{F5317C2E-C3BD-4274-8563-5EA6C5254ED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4478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dirty="0"/>
              <a:t>Основни познания за заявките</a:t>
            </a:r>
            <a:r>
              <a:rPr lang="en-US" dirty="0"/>
              <a:t>. </a:t>
            </a:r>
            <a:r>
              <a:rPr lang="bg-BG" dirty="0"/>
              <a:t>Въведение в </a:t>
            </a:r>
            <a:r>
              <a:rPr lang="en-US" dirty="0"/>
              <a:t>MySQL</a:t>
            </a:r>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2148570991"/>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7166</TotalTime>
  <Words>1226</Words>
  <Application>Microsoft Office PowerPoint</Application>
  <PresentationFormat>Custom</PresentationFormat>
  <Paragraphs>167</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Consolas</vt:lpstr>
      <vt:lpstr>Courier New</vt:lpstr>
      <vt:lpstr>Wingdings</vt:lpstr>
      <vt:lpstr>Wingdings 2</vt:lpstr>
      <vt:lpstr>SoftUni 16x9</vt:lpstr>
      <vt:lpstr>PowerPoint Presentation</vt:lpstr>
      <vt:lpstr>Съдържание</vt:lpstr>
      <vt:lpstr>Какво е SQL?</vt:lpstr>
      <vt:lpstr>SQL – малко примери</vt:lpstr>
      <vt:lpstr>Възможности на SQL SELECT </vt:lpstr>
      <vt:lpstr>SELECT – Пример</vt:lpstr>
      <vt:lpstr>SELECT – Пример(2)</vt:lpstr>
      <vt:lpstr>Обобщение</vt:lpstr>
      <vt:lpstr>Основни познания за заявките. Въведение в MySQL</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University</dc:title>
  <dc:subject>Software Development Course</dc:subject>
  <dc:creator>Software University Foundation</dc:creator>
  <cp:keywords>Databases; SQL; programming; SoftUni; Software University; programming; software development; software engineering; course; database systems</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2019-12-17T11:05:31Z</dcterms:modified>
  <cp:category>db;databases;sql;programming;computer programming;software development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