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2"/>
  </p:notesMasterIdLst>
  <p:handoutMasterIdLst>
    <p:handoutMasterId r:id="rId13"/>
  </p:handoutMasterIdLst>
  <p:sldIdLst>
    <p:sldId id="458" r:id="rId3"/>
    <p:sldId id="459" r:id="rId4"/>
    <p:sldId id="450" r:id="rId5"/>
    <p:sldId id="451" r:id="rId6"/>
    <p:sldId id="456" r:id="rId7"/>
    <p:sldId id="457" r:id="rId8"/>
    <p:sldId id="349" r:id="rId9"/>
    <p:sldId id="462" r:id="rId10"/>
    <p:sldId id="481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B912B5D7-C74F-4CFD-95C1-F7398C140BAD}">
          <p14:sldIdLst>
            <p14:sldId id="458"/>
            <p14:sldId id="459"/>
          </p14:sldIdLst>
        </p14:section>
        <p14:section name="Изтриване и промяна на данни" id="{65EAE0D1-7700-4450-A278-2EFFEC6F57F1}">
          <p14:sldIdLst>
            <p14:sldId id="450"/>
            <p14:sldId id="451"/>
            <p14:sldId id="456"/>
            <p14:sldId id="457"/>
          </p14:sldIdLst>
        </p14:section>
        <p14:section name="Conclusion" id="{F9E2CC63-5085-4F55-89E1-5984460B3D18}">
          <p14:sldIdLst>
            <p14:sldId id="349"/>
            <p14:sldId id="462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A3D7AA9-634F-4DDA-9FE3-97711BDB9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8694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836023E-7E3E-49E1-B8FD-1A6C80A07B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0095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4ED7DC4-197C-492C-A65D-1C394E1503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6672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91FB968-A5B3-4E0D-89C6-BA027F90CB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48921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1823499-8C03-42E4-AA7D-247BAA3A0A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1370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360612" y="685800"/>
            <a:ext cx="9205699" cy="194030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Промяна и изтриване на данни с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UPDATE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DELETE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962540" cy="2524722"/>
            <a:chOff x="745783" y="3624633"/>
            <a:chExt cx="5962540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70511" y="3706052"/>
              <a:ext cx="183781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от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7768" y="3649650"/>
            <a:ext cx="3201606" cy="2572047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Picture 2" descr="database, storag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15" y="3276600"/>
            <a:ext cx="1466782" cy="1378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media.tumblr.com/a1b563bf83b9bb363597c13e76fde1b4/tumblr_inline_mfsrwy0g4r1rxkxb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482" y="4802382"/>
            <a:ext cx="1743249" cy="1567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22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Изтриване на данни от таблица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Промяна на данни в таблица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82676" y="3105913"/>
            <a:ext cx="4078876" cy="3066287"/>
          </a:xfrm>
          <a:prstGeom prst="roundRect">
            <a:avLst>
              <a:gd name="adj" fmla="val 14036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B11E6A6-82B6-42BF-B596-7F0F0D694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2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Изтриване на редове от таблица</a:t>
            </a:r>
            <a:endParaRPr lang="en-US" dirty="0"/>
          </a:p>
          <a:p>
            <a:pPr>
              <a:lnSpc>
                <a:spcPct val="100000"/>
              </a:lnSpc>
              <a:spcBef>
                <a:spcPts val="9600"/>
              </a:spcBef>
            </a:pPr>
            <a:r>
              <a:rPr lang="bg-BG" dirty="0"/>
              <a:t>Забележка</a:t>
            </a:r>
            <a:r>
              <a:rPr lang="en-US" dirty="0"/>
              <a:t>: </a:t>
            </a:r>
            <a:r>
              <a:rPr lang="bg-BG" dirty="0"/>
              <a:t>Не забравяйте клаузата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WHERE</a:t>
            </a:r>
            <a:r>
              <a:rPr lang="en-US" dirty="0"/>
              <a:t>!</a:t>
            </a:r>
          </a:p>
          <a:p>
            <a:pPr>
              <a:lnSpc>
                <a:spcPct val="100000"/>
              </a:lnSpc>
              <a:spcBef>
                <a:spcPts val="4800"/>
              </a:spcBef>
            </a:pPr>
            <a:r>
              <a:rPr lang="ru-RU" dirty="0"/>
              <a:t>Изтрийте всички редове от таблица </a:t>
            </a:r>
            <a:r>
              <a:rPr lang="en-US" dirty="0"/>
              <a:t>(</a:t>
            </a:r>
            <a:r>
              <a:rPr lang="bg-BG" dirty="0"/>
              <a:t>работи по-бързо от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DELETE)</a:t>
            </a:r>
            <a:endParaRPr lang="en-US" dirty="0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Изтриване на данни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1978026" y="1926848"/>
            <a:ext cx="8229596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DELETE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FROM `employees`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`employee_id` = 1;</a:t>
            </a:r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1979616" y="5527357"/>
            <a:ext cx="8229596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TRUNCATE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TABLE users;</a:t>
            </a: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7847012" y="1070719"/>
            <a:ext cx="2705333" cy="679926"/>
          </a:xfrm>
          <a:prstGeom prst="wedgeRoundRectCallout">
            <a:avLst>
              <a:gd name="adj1" fmla="val -93710"/>
              <a:gd name="adj2" fmla="val 155502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Условие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194D8FF-C523-483A-9721-CCA6273E5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43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6" grpId="0" animBg="1"/>
      <p:bldP spid="56627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Актуализиране на данни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7188" indent="-357188">
              <a:lnSpc>
                <a:spcPct val="100000"/>
              </a:lnSpc>
            </a:pPr>
            <a:r>
              <a:rPr lang="en-US" dirty="0"/>
              <a:t>SQL</a:t>
            </a:r>
            <a:r>
              <a:rPr lang="bg-BG" dirty="0"/>
              <a:t> команда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UPDATE</a:t>
            </a:r>
            <a:endParaRPr lang="en-US" dirty="0"/>
          </a:p>
          <a:p>
            <a:pPr marL="357188" indent="-357188">
              <a:lnSpc>
                <a:spcPct val="100000"/>
              </a:lnSpc>
              <a:spcBef>
                <a:spcPts val="30000"/>
              </a:spcBef>
            </a:pPr>
            <a:r>
              <a:rPr lang="ru-RU" dirty="0"/>
              <a:t>Забележка: Не забравяйте клаузата </a:t>
            </a:r>
            <a:r>
              <a:rPr lang="ru-RU" b="1" dirty="0">
                <a:solidFill>
                  <a:schemeClr val="accent1"/>
                </a:solidFill>
              </a:rPr>
              <a:t>WHERE</a:t>
            </a:r>
            <a:r>
              <a:rPr lang="ru-RU" dirty="0"/>
              <a:t> </a:t>
            </a:r>
            <a:r>
              <a:rPr lang="en-US" dirty="0"/>
              <a:t>!</a:t>
            </a:r>
          </a:p>
        </p:txBody>
      </p:sp>
      <p:sp>
        <p:nvSpPr>
          <p:cNvPr id="562180" name="Rectangle 4"/>
          <p:cNvSpPr>
            <a:spLocks noChangeArrowheads="1"/>
          </p:cNvSpPr>
          <p:nvPr/>
        </p:nvSpPr>
        <p:spPr bwMode="auto">
          <a:xfrm>
            <a:off x="1668616" y="1981200"/>
            <a:ext cx="8845396" cy="124649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UPDATE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`employees`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SET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`last_name` = 'Brown'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WHERE `employee_id` = 1;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54496" y="3657600"/>
            <a:ext cx="9673635" cy="16312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18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UPDATE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`employees`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SET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`salary` = `salary` * 1.10,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`job_title` = CONCAT('Senior',' ', `job_title`)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WHERE `department_id` = 3;</a:t>
            </a:r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6091314" y="1551295"/>
            <a:ext cx="3127298" cy="679926"/>
          </a:xfrm>
          <a:prstGeom prst="wedgeRoundRectCallout">
            <a:avLst>
              <a:gd name="adj1" fmla="val -93605"/>
              <a:gd name="adj2" fmla="val 78220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Нови стойности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54932EA-E85F-4996-8B88-241179F61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83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0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Маркирайте всички незавършени Проекти да завършват днес </a:t>
            </a:r>
            <a:endParaRPr lang="en-US" dirty="0"/>
          </a:p>
          <a:p>
            <a:pPr lvl="1"/>
            <a:r>
              <a:rPr lang="bg-BG" dirty="0"/>
              <a:t>Забележка</a:t>
            </a:r>
            <a:r>
              <a:rPr lang="en-US" dirty="0"/>
              <a:t>: </a:t>
            </a:r>
            <a:r>
              <a:rPr lang="bg-BG" dirty="0"/>
              <a:t>Недовършени проекти имат </a:t>
            </a:r>
            <a:r>
              <a:rPr lang="en-US" dirty="0"/>
              <a:t> </a:t>
            </a:r>
            <a:r>
              <a:rPr lang="bg-BG" dirty="0"/>
              <a:t>зададени </a:t>
            </a:r>
            <a:r>
              <a:rPr lang="en-US" noProof="1"/>
              <a:t>end_date</a:t>
            </a:r>
            <a:r>
              <a:rPr lang="en-US" dirty="0"/>
              <a:t> </a:t>
            </a:r>
            <a:r>
              <a:rPr lang="bg-BG" dirty="0"/>
              <a:t> на </a:t>
            </a:r>
            <a:r>
              <a:rPr lang="en-US" dirty="0">
                <a:solidFill>
                  <a:schemeClr val="accent1"/>
                </a:solidFill>
              </a:rPr>
              <a:t>NULL</a:t>
            </a:r>
          </a:p>
          <a:p>
            <a:pPr>
              <a:spcBef>
                <a:spcPts val="23400"/>
              </a:spcBef>
            </a:pPr>
            <a:r>
              <a:rPr lang="bg-BG" dirty="0"/>
              <a:t>Забележка</a:t>
            </a:r>
            <a:r>
              <a:rPr lang="en-US" dirty="0"/>
              <a:t>: </a:t>
            </a:r>
            <a:r>
              <a:rPr lang="bg-BG" dirty="0"/>
              <a:t>Заявка в базата данни</a:t>
            </a:r>
            <a:r>
              <a:rPr lang="en-US" dirty="0"/>
              <a:t> </a:t>
            </a:r>
            <a:r>
              <a:rPr lang="en-US" noProof="1">
                <a:solidFill>
                  <a:schemeClr val="accent1"/>
                </a:solidFill>
              </a:rPr>
              <a:t>SoftUni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Актуализиране на проекти</a:t>
            </a:r>
            <a:endParaRPr lang="en-US" dirty="0"/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97429"/>
              </p:ext>
            </p:extLst>
          </p:nvPr>
        </p:nvGraphicFramePr>
        <p:xfrm>
          <a:off x="912812" y="2990088"/>
          <a:ext cx="4459402" cy="2252472"/>
        </p:xfrm>
        <a:graphic>
          <a:graphicData uri="http://schemas.openxmlformats.org/drawingml/2006/table">
            <a:tbl>
              <a:tblPr/>
              <a:tblGrid>
                <a:gridCol w="277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end_date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Classic Vest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NULL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HL Touring Frame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NULL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LL Touring Frame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NULL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…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…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60507"/>
              </p:ext>
            </p:extLst>
          </p:nvPr>
        </p:nvGraphicFramePr>
        <p:xfrm>
          <a:off x="6589712" y="2990088"/>
          <a:ext cx="4459402" cy="2252472"/>
        </p:xfrm>
        <a:graphic>
          <a:graphicData uri="http://schemas.openxmlformats.org/drawingml/2006/table">
            <a:tbl>
              <a:tblPr/>
              <a:tblGrid>
                <a:gridCol w="277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end_date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Classic Vest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2017-05-29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HL Touring Frame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2017-05-29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LL Touring Frame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2017-05-29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…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…</a:t>
                      </a:r>
                      <a:endParaRPr kumimoji="1" lang="bg-BG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Arrow: Right 9"/>
          <p:cNvSpPr/>
          <p:nvPr/>
        </p:nvSpPr>
        <p:spPr>
          <a:xfrm>
            <a:off x="5701097" y="3902086"/>
            <a:ext cx="533400" cy="562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B18913A-C64A-458D-87AC-23607B581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/>
              <a:t>Актуализиране </a:t>
            </a:r>
            <a:r>
              <a:rPr lang="bg-BG" dirty="0"/>
              <a:t>на проекти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53524" y="1366611"/>
            <a:ext cx="8083396" cy="172354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UPDATE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`projects`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SET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`end_date` = '2017-05-29'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`end_date` </a:t>
            </a:r>
            <a:r>
              <a:rPr lang="en-US" sz="32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IS NULL;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5180012" y="3733800"/>
            <a:ext cx="3962400" cy="1066800"/>
          </a:xfrm>
          <a:prstGeom prst="wedgeRoundRectCallout">
            <a:avLst>
              <a:gd name="adj1" fmla="val -45723"/>
              <a:gd name="adj2" fmla="val -105715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Филтрира само записите </a:t>
            </a:r>
            <a:r>
              <a:rPr lang="bg-BG" sz="2800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без стойност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5505406-88EB-485B-A2E2-0AF2867D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С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DELETE</a:t>
            </a:r>
            <a:r>
              <a:rPr lang="en-US" sz="3200" dirty="0"/>
              <a:t> </a:t>
            </a:r>
            <a:r>
              <a:rPr lang="bg-BG" sz="3200" dirty="0"/>
              <a:t>изтриваме редове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С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TRUNCATE</a:t>
            </a:r>
            <a:r>
              <a:rPr lang="bg-BG" sz="3200" dirty="0"/>
              <a:t> изтриваме цели таблици по-бързо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С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UPDATE</a:t>
            </a:r>
            <a:r>
              <a:rPr lang="en-US" sz="3200" dirty="0"/>
              <a:t> </a:t>
            </a:r>
            <a:r>
              <a:rPr lang="bg-BG" sz="3200" dirty="0"/>
              <a:t>променяме съдържанието на клетки в таблица</a:t>
            </a:r>
            <a:endParaRPr lang="ru-RU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58" y="3731127"/>
            <a:ext cx="3447142" cy="25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omputertrainingcenters.com/wp-content/uploads/2014/05/sql_icon_by_raisch-d3ax2i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1602" y="4154510"/>
            <a:ext cx="2557210" cy="195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46055E6-909F-4E97-BA7A-2F7B80245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Промяна и изтриване на данни. </a:t>
            </a:r>
            <a:r>
              <a:rPr lang="en-US" dirty="0"/>
              <a:t>UPDATE </a:t>
            </a:r>
            <a:r>
              <a:rPr lang="bg-BG" dirty="0"/>
              <a:t>и </a:t>
            </a:r>
            <a:r>
              <a:rPr lang="en-US" dirty="0"/>
              <a:t>DELETE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0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501775BD-3CFC-4C96-8EFD-FC9E01E1E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44264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7174</TotalTime>
  <Words>495</Words>
  <Application>Microsoft Office PowerPoint</Application>
  <PresentationFormat>Custom</PresentationFormat>
  <Paragraphs>87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Изтриване на данни</vt:lpstr>
      <vt:lpstr>Актуализиране на данни</vt:lpstr>
      <vt:lpstr>Задача: Актуализиране на проекти</vt:lpstr>
      <vt:lpstr>Решение: Актуализиране на проекти</vt:lpstr>
      <vt:lpstr>Обобщение</vt:lpstr>
      <vt:lpstr>Промяна и изтриване на данни. UPDATE и DELETE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University</dc:title>
  <dc:subject>Software Development Course</dc:subject>
  <dc:creator>Software University Foundation</dc:creator>
  <cp:keywords>Databases; SQL; programming; SoftUni; Software University; programming; software development; software engineering; course; database systems</cp:keywords>
  <dc:description>Фондация "Софтуерен университет" - http://softuni.foundation</dc:description>
  <cp:lastModifiedBy>Svetlin Nakov</cp:lastModifiedBy>
  <cp:revision>298</cp:revision>
  <dcterms:created xsi:type="dcterms:W3CDTF">2014-01-02T17:00:34Z</dcterms:created>
  <dcterms:modified xsi:type="dcterms:W3CDTF">2019-12-17T11:13:27Z</dcterms:modified>
  <cp:category>db;databases;sql;programming;computer programming;software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