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4"/>
  </p:notesMasterIdLst>
  <p:handoutMasterIdLst>
    <p:handoutMasterId r:id="rId15"/>
  </p:handoutMasterIdLst>
  <p:sldIdLst>
    <p:sldId id="494" r:id="rId3"/>
    <p:sldId id="404" r:id="rId4"/>
    <p:sldId id="483" r:id="rId5"/>
    <p:sldId id="495" r:id="rId6"/>
    <p:sldId id="481" r:id="rId7"/>
    <p:sldId id="496" r:id="rId8"/>
    <p:sldId id="497" r:id="rId9"/>
    <p:sldId id="476" r:id="rId10"/>
    <p:sldId id="447" r:id="rId11"/>
    <p:sldId id="488" r:id="rId12"/>
    <p:sldId id="498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4123E2C-097D-4D11-A56E-9E2D6C712715}">
          <p14:sldIdLst>
            <p14:sldId id="494"/>
            <p14:sldId id="404"/>
          </p14:sldIdLst>
        </p14:section>
        <p14:section name="Свързани заявки" id="{CEDB677F-0602-4D29-A622-4C446F0F1FFD}">
          <p14:sldIdLst>
            <p14:sldId id="483"/>
            <p14:sldId id="495"/>
            <p14:sldId id="481"/>
            <p14:sldId id="496"/>
            <p14:sldId id="497"/>
            <p14:sldId id="476"/>
          </p14:sldIdLst>
        </p14:section>
        <p14:section name="Conclusion" id="{EEED115A-00B9-406A-B9BA-CAAD94466B07}">
          <p14:sldIdLst>
            <p14:sldId id="447"/>
            <p14:sldId id="488"/>
            <p14:sldId id="4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0230C7A7-96A9-4995-A364-5A5C76E9B0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36471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3727C87-ACE5-46C4-809F-66E184229E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46535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8920A17-59F5-462E-B537-B870727B3A5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360306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8D932DA2-9975-45FB-968F-400050CD1F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32367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9E09E6AE-389A-4AA1-86F6-F27D274D40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516340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727D8529-7F83-4C64-9CEC-7F70FB4ACED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997380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07/16/96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9BB25-ABF2-40B6-A2DA-D2E8EC9D27F7}" type="slidenum">
              <a:rPr lang="en-US"/>
              <a:pPr/>
              <a:t>7</a:t>
            </a:fld>
            <a:r>
              <a:rPr lang="en-US" dirty="0"/>
              <a:t>##</a:t>
            </a:r>
          </a:p>
        </p:txBody>
      </p:sp>
      <p:sp>
        <p:nvSpPr>
          <p:cNvPr id="106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74" y="4415321"/>
            <a:ext cx="5506066" cy="4183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37B79337-12CE-460A-926E-476A19FB90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10957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408DCA-F9F9-4B36-89C2-5B7D084B0B09}" type="slidenum">
              <a:rPr lang="en-US"/>
              <a:pPr/>
              <a:t>8</a:t>
            </a:fld>
            <a:r>
              <a:rPr lang="en-US" dirty="0"/>
              <a:t>##</a:t>
            </a:r>
            <a:endParaRPr lang="en-US" sz="1100" dirty="0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481" y="4416099"/>
            <a:ext cx="5504853" cy="4182457"/>
          </a:xfrm>
        </p:spPr>
        <p:txBody>
          <a:bodyPr/>
          <a:lstStyle/>
          <a:p>
            <a:endParaRPr lang="bg-BG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EE913E7-2C0C-47AD-8736-5CD6B7F0AD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903537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FDF5684-C7CD-4EA1-A605-DB5E3E8A17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528430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7F8AD97-D3A0-498C-9AF8-1A291C22DB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225101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3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962541" cy="2524722"/>
            <a:chOff x="745783" y="3624633"/>
            <a:chExt cx="5962541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4870513" y="3707206"/>
              <a:ext cx="1837811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Бази от данни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sp>
        <p:nvSpPr>
          <p:cNvPr id="15" name="Title 4"/>
          <p:cNvSpPr>
            <a:spLocks noGrp="1"/>
          </p:cNvSpPr>
          <p:nvPr>
            <p:ph type="ctrTitle"/>
          </p:nvPr>
        </p:nvSpPr>
        <p:spPr>
          <a:xfrm>
            <a:off x="2436812" y="228600"/>
            <a:ext cx="9367230" cy="2209792"/>
          </a:xfrm>
        </p:spPr>
        <p:txBody>
          <a:bodyPr>
            <a:normAutofit/>
          </a:bodyPr>
          <a:lstStyle/>
          <a:p>
            <a:r>
              <a:rPr lang="bg-BG" dirty="0"/>
              <a:t>Взаимосвързани заявки</a:t>
            </a:r>
            <a:endParaRPr lang="en-US" dirty="0"/>
          </a:p>
        </p:txBody>
      </p:sp>
      <p:sp>
        <p:nvSpPr>
          <p:cNvPr id="16" name="Line 35"/>
          <p:cNvSpPr>
            <a:spLocks noChangeShapeType="1"/>
          </p:cNvSpPr>
          <p:nvPr/>
        </p:nvSpPr>
        <p:spPr bwMode="auto">
          <a:xfrm>
            <a:off x="7300416" y="5321991"/>
            <a:ext cx="1866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bg-BG" dirty="0"/>
          </a:p>
        </p:txBody>
      </p:sp>
      <p:grpSp>
        <p:nvGrpSpPr>
          <p:cNvPr id="17" name="Group 16"/>
          <p:cNvGrpSpPr/>
          <p:nvPr/>
        </p:nvGrpSpPr>
        <p:grpSpPr>
          <a:xfrm>
            <a:off x="7012478" y="4070009"/>
            <a:ext cx="1866900" cy="1377951"/>
            <a:chOff x="5103812" y="4565808"/>
            <a:chExt cx="1866900" cy="1377951"/>
          </a:xfrm>
        </p:grpSpPr>
        <p:sp>
          <p:nvSpPr>
            <p:cNvPr id="18" name="Rectangle 4"/>
            <p:cNvSpPr>
              <a:spLocks noChangeArrowheads="1"/>
            </p:cNvSpPr>
            <p:nvPr/>
          </p:nvSpPr>
          <p:spPr bwMode="blackWhite">
            <a:xfrm>
              <a:off x="5116512" y="4580095"/>
              <a:ext cx="1841500" cy="134620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bg-BG" dirty="0"/>
            </a:p>
          </p:txBody>
        </p:sp>
        <p:sp>
          <p:nvSpPr>
            <p:cNvPr id="19" name="Rectangle 26"/>
            <p:cNvSpPr>
              <a:spLocks noChangeArrowheads="1"/>
            </p:cNvSpPr>
            <p:nvPr/>
          </p:nvSpPr>
          <p:spPr bwMode="ltGray">
            <a:xfrm>
              <a:off x="6684962" y="4588033"/>
              <a:ext cx="261938" cy="13255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bg-BG" dirty="0"/>
            </a:p>
          </p:txBody>
        </p:sp>
        <p:sp>
          <p:nvSpPr>
            <p:cNvPr id="20" name="Line 28"/>
            <p:cNvSpPr>
              <a:spLocks noChangeShapeType="1"/>
            </p:cNvSpPr>
            <p:nvPr/>
          </p:nvSpPr>
          <p:spPr bwMode="auto">
            <a:xfrm>
              <a:off x="6084887" y="4567396"/>
              <a:ext cx="0" cy="13763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5389562" y="4567396"/>
              <a:ext cx="0" cy="13763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5103812" y="4738845"/>
              <a:ext cx="1866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5103812" y="4891245"/>
              <a:ext cx="1866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5103812" y="5043645"/>
              <a:ext cx="1866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5103812" y="5196045"/>
              <a:ext cx="1866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5103812" y="5348445"/>
              <a:ext cx="1866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5103812" y="5500845"/>
              <a:ext cx="1866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5103812" y="5653245"/>
              <a:ext cx="1866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5103812" y="5805645"/>
              <a:ext cx="1866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6356350" y="4567396"/>
              <a:ext cx="0" cy="13763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6681787" y="4565808"/>
              <a:ext cx="0" cy="13763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941416" y="4068422"/>
            <a:ext cx="1866900" cy="1393824"/>
            <a:chOff x="8032750" y="4564221"/>
            <a:chExt cx="1866900" cy="1393824"/>
          </a:xfrm>
        </p:grpSpPr>
        <p:sp>
          <p:nvSpPr>
            <p:cNvPr id="42" name="Rectangle 25"/>
            <p:cNvSpPr>
              <a:spLocks noChangeArrowheads="1"/>
            </p:cNvSpPr>
            <p:nvPr/>
          </p:nvSpPr>
          <p:spPr bwMode="blackWhite">
            <a:xfrm>
              <a:off x="8045450" y="4581683"/>
              <a:ext cx="1841500" cy="1346200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bg-BG" dirty="0"/>
            </a:p>
          </p:txBody>
        </p:sp>
        <p:sp>
          <p:nvSpPr>
            <p:cNvPr id="43" name="Rectangle 27"/>
            <p:cNvSpPr>
              <a:spLocks noChangeArrowheads="1"/>
            </p:cNvSpPr>
            <p:nvPr/>
          </p:nvSpPr>
          <p:spPr bwMode="ltGray">
            <a:xfrm>
              <a:off x="8056562" y="4592796"/>
              <a:ext cx="261938" cy="13255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bg-BG" dirty="0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>
              <a:off x="8745537" y="4581683"/>
              <a:ext cx="0" cy="13763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>
              <a:off x="8318500" y="4568983"/>
              <a:ext cx="0" cy="13763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>
              <a:off x="8032750" y="4740433"/>
              <a:ext cx="1866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>
              <a:off x="8032750" y="4892833"/>
              <a:ext cx="1866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>
              <a:off x="8032750" y="5045233"/>
              <a:ext cx="1866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>
              <a:off x="8032750" y="5197633"/>
              <a:ext cx="1866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>
              <a:off x="8032750" y="5350033"/>
              <a:ext cx="1866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1" name="Line 47"/>
            <p:cNvSpPr>
              <a:spLocks noChangeShapeType="1"/>
            </p:cNvSpPr>
            <p:nvPr/>
          </p:nvSpPr>
          <p:spPr bwMode="auto">
            <a:xfrm>
              <a:off x="8032750" y="5502433"/>
              <a:ext cx="1866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2" name="Line 48"/>
            <p:cNvSpPr>
              <a:spLocks noChangeShapeType="1"/>
            </p:cNvSpPr>
            <p:nvPr/>
          </p:nvSpPr>
          <p:spPr bwMode="auto">
            <a:xfrm>
              <a:off x="8032750" y="5654833"/>
              <a:ext cx="1866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>
              <a:off x="8032750" y="5807233"/>
              <a:ext cx="1866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4" name="Line 50"/>
            <p:cNvSpPr>
              <a:spLocks noChangeShapeType="1"/>
            </p:cNvSpPr>
            <p:nvPr/>
          </p:nvSpPr>
          <p:spPr bwMode="auto">
            <a:xfrm>
              <a:off x="9285287" y="4568983"/>
              <a:ext cx="0" cy="13763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5" name="Line 51"/>
            <p:cNvSpPr>
              <a:spLocks noChangeShapeType="1"/>
            </p:cNvSpPr>
            <p:nvPr/>
          </p:nvSpPr>
          <p:spPr bwMode="auto">
            <a:xfrm>
              <a:off x="9610725" y="4567396"/>
              <a:ext cx="0" cy="13763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56" name="Line 52"/>
            <p:cNvSpPr>
              <a:spLocks noChangeShapeType="1"/>
            </p:cNvSpPr>
            <p:nvPr/>
          </p:nvSpPr>
          <p:spPr bwMode="auto">
            <a:xfrm>
              <a:off x="9037637" y="4564221"/>
              <a:ext cx="0" cy="13763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bg-BG" dirty="0"/>
            </a:p>
          </p:txBody>
        </p:sp>
      </p:grpSp>
      <p:sp>
        <p:nvSpPr>
          <p:cNvPr id="57" name="Line 65"/>
          <p:cNvSpPr>
            <a:spLocks noChangeShapeType="1"/>
          </p:cNvSpPr>
          <p:nvPr/>
        </p:nvSpPr>
        <p:spPr bwMode="auto">
          <a:xfrm flipV="1">
            <a:off x="8979392" y="4773272"/>
            <a:ext cx="884237" cy="3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/>
          <a:lstStyle/>
          <a:p>
            <a:endParaRPr lang="bg-BG" dirty="0"/>
          </a:p>
        </p:txBody>
      </p:sp>
      <p:sp>
        <p:nvSpPr>
          <p:cNvPr id="58" name="Text Box 66"/>
          <p:cNvSpPr txBox="1">
            <a:spLocks noChangeArrowheads="1"/>
          </p:cNvSpPr>
          <p:nvPr/>
        </p:nvSpPr>
        <p:spPr bwMode="auto">
          <a:xfrm>
            <a:off x="7043716" y="5506224"/>
            <a:ext cx="18118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1</a:t>
            </a:r>
          </a:p>
        </p:txBody>
      </p:sp>
      <p:sp>
        <p:nvSpPr>
          <p:cNvPr id="59" name="Text Box 67"/>
          <p:cNvSpPr txBox="1">
            <a:spLocks noChangeArrowheads="1"/>
          </p:cNvSpPr>
          <p:nvPr/>
        </p:nvSpPr>
        <p:spPr bwMode="auto">
          <a:xfrm>
            <a:off x="9965228" y="5525334"/>
            <a:ext cx="1830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2</a:t>
            </a:r>
          </a:p>
        </p:txBody>
      </p:sp>
    </p:spTree>
    <p:extLst>
      <p:ext uri="{BB962C8B-B14F-4D97-AF65-F5344CB8AC3E}">
        <p14:creationId xmlns:p14="http://schemas.microsoft.com/office/powerpoint/2010/main" val="302031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Взаимосвързани заявки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24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A893D329-95E0-49BB-9FFF-0C5BD86E4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30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bg-BG" sz="3200" dirty="0"/>
              <a:t>Взаимосвързани заявки</a:t>
            </a:r>
          </a:p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bg-BG" sz="3200" dirty="0"/>
              <a:t>Оператор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EXISTS</a:t>
            </a:r>
            <a:r>
              <a:rPr lang="bg-BG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 </a:t>
            </a:r>
            <a:r>
              <a:rPr lang="bg-BG" sz="3200" dirty="0"/>
              <a:t>и</a:t>
            </a:r>
            <a:r>
              <a:rPr lang="bg-BG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NOT EXISTS</a:t>
            </a:r>
          </a:p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bg-BG" sz="3200" dirty="0"/>
              <a:t>Необвързани заявки</a:t>
            </a:r>
            <a:endParaRPr lang="en-US" sz="3200" dirty="0"/>
          </a:p>
          <a:p>
            <a:pPr marL="444500" indent="-444500">
              <a:lnSpc>
                <a:spcPct val="100000"/>
              </a:lnSpc>
              <a:buFontTx/>
              <a:buAutoNum type="arabicPeriod"/>
            </a:pPr>
            <a:endParaRPr lang="en-US" sz="3200" dirty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997" y="2049657"/>
            <a:ext cx="3074424" cy="3964248"/>
          </a:xfrm>
          <a:prstGeom prst="rect">
            <a:avLst/>
          </a:prstGeom>
        </p:spPr>
      </p:pic>
      <p:pic>
        <p:nvPicPr>
          <p:cNvPr id="11" name="Picture 2" descr="db, statu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2" y="4058675"/>
            <a:ext cx="1901402" cy="1877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graphicsfuel.com/wp-content/uploads/2012/07/books-icon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3643029"/>
            <a:ext cx="2522646" cy="25226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38E6F16E-070C-4ACC-95B1-5F4D838CB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7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Таблиците от външния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SELECT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200" dirty="0"/>
              <a:t>може да бъдат споменати във вътрешния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SELECT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200" dirty="0"/>
              <a:t>чрез псевдоними и използвани в неговите условия. Такива заявки наричаме </a:t>
            </a:r>
            <a:r>
              <a:rPr lang="bg-BG" sz="3200" dirty="0">
                <a:solidFill>
                  <a:schemeClr val="accent1"/>
                </a:solidFill>
              </a:rPr>
              <a:t>взаимосвързани</a:t>
            </a:r>
            <a:r>
              <a:rPr lang="bg-BG" sz="3200" dirty="0"/>
              <a:t>.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bg-BG" sz="3200" dirty="0"/>
              <a:t>Пример</a:t>
            </a:r>
            <a:r>
              <a:rPr lang="en-US" sz="3200" dirty="0"/>
              <a:t>: </a:t>
            </a:r>
            <a:r>
              <a:rPr lang="bg-BG" sz="3200" dirty="0"/>
              <a:t>намерете най-високата заплата от всеки отдел и работника, който я получава</a:t>
            </a:r>
            <a:endParaRPr lang="en-US" sz="3200" dirty="0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8815" y="40341"/>
            <a:ext cx="10172797" cy="1110780"/>
          </a:xfrm>
        </p:spPr>
        <p:txBody>
          <a:bodyPr>
            <a:normAutofit/>
          </a:bodyPr>
          <a:lstStyle/>
          <a:p>
            <a:r>
              <a:rPr lang="bg-BG" dirty="0"/>
              <a:t>Взаимосвързани заявки</a:t>
            </a:r>
          </a:p>
        </p:txBody>
      </p:sp>
      <p:sp>
        <p:nvSpPr>
          <p:cNvPr id="574468" name="Rectangle 4"/>
          <p:cNvSpPr>
            <a:spLocks noChangeArrowheads="1"/>
          </p:cNvSpPr>
          <p:nvPr/>
        </p:nvSpPr>
        <p:spPr bwMode="auto">
          <a:xfrm>
            <a:off x="1027907" y="3936298"/>
            <a:ext cx="10129834" cy="249299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FirstName, LastName, DepartmentID, Salary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FROM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Employees e</a:t>
            </a: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WHERE Salary =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(SELECT Salary FROM Employees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WHERE DepartmentID =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e.DepartmentID</a:t>
            </a:r>
            <a:b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ORDER BY Salary DESC LIMIT 1)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ORDER BY DepartmentID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8825020" y="4731633"/>
            <a:ext cx="2971800" cy="1423958"/>
          </a:xfrm>
          <a:prstGeom prst="wedgeRoundRectCallout">
            <a:avLst>
              <a:gd name="adj1" fmla="val -69676"/>
              <a:gd name="adj2" fmla="val -506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Проверява се за всеки ред от външната заявка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5582875C-ACE2-495C-A114-EC2F26E61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2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8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При други </a:t>
            </a:r>
            <a:r>
              <a:rPr lang="bg-BG" sz="3200" dirty="0" err="1"/>
              <a:t>подзаявки</a:t>
            </a:r>
            <a:r>
              <a:rPr lang="bg-BG" sz="3200" dirty="0"/>
              <a:t> вътрешния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SELECT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200" dirty="0"/>
              <a:t>не ползва външния и може да бъде ползван самостоятелно. Такива заявки наричаме </a:t>
            </a:r>
            <a:r>
              <a:rPr lang="bg-BG" sz="3200" dirty="0">
                <a:solidFill>
                  <a:schemeClr val="accent1"/>
                </a:solidFill>
              </a:rPr>
              <a:t>необвързани</a:t>
            </a:r>
            <a:r>
              <a:rPr lang="bg-BG" sz="3200" dirty="0"/>
              <a:t>. 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bg-BG" sz="3200" dirty="0"/>
              <a:t>Пример</a:t>
            </a:r>
            <a:r>
              <a:rPr lang="en-US" sz="3200" dirty="0"/>
              <a:t>: </a:t>
            </a:r>
            <a:r>
              <a:rPr lang="bg-BG" sz="3200" dirty="0"/>
              <a:t>намерете най-високата заплата от всички отдели и изведете информация за работника, който я получава</a:t>
            </a:r>
            <a:endParaRPr lang="en-US" sz="3200" dirty="0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8815" y="40341"/>
            <a:ext cx="10172797" cy="1110780"/>
          </a:xfrm>
        </p:spPr>
        <p:txBody>
          <a:bodyPr>
            <a:normAutofit/>
          </a:bodyPr>
          <a:lstStyle/>
          <a:p>
            <a:r>
              <a:rPr lang="bg-BG" dirty="0"/>
              <a:t>Необвързани заявки</a:t>
            </a:r>
          </a:p>
        </p:txBody>
      </p:sp>
      <p:sp>
        <p:nvSpPr>
          <p:cNvPr id="574468" name="Rectangle 4"/>
          <p:cNvSpPr>
            <a:spLocks noChangeArrowheads="1"/>
          </p:cNvSpPr>
          <p:nvPr/>
        </p:nvSpPr>
        <p:spPr bwMode="auto">
          <a:xfrm>
            <a:off x="1027907" y="4079319"/>
            <a:ext cx="10129834" cy="209288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FirstName, LastName, DepartmentID, Salary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FROM Employees</a:t>
            </a: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WHERE Salary =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(</a:t>
            </a:r>
            <a:r>
              <a:rPr lang="en-US" sz="26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Salary FROM Employees </a:t>
            </a:r>
            <a:br>
              <a:rPr lang="bg-BG" sz="26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bg-BG" sz="26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sz="26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ORDER BY Salary DESC LIMIT 1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ORDER BY DepartmentID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7602635" y="4791221"/>
            <a:ext cx="4176600" cy="1073706"/>
          </a:xfrm>
          <a:prstGeom prst="wedgeRoundRectCallout">
            <a:avLst>
              <a:gd name="adj1" fmla="val -64942"/>
              <a:gd name="adj2" fmla="val 1592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Подзаявката е напълно самостоятелна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7AE33E26-C469-433E-8AC5-83B9B1456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22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8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Оператор </a:t>
            </a:r>
            <a:r>
              <a:rPr lang="en-US" dirty="0"/>
              <a:t>EXISTS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998412" cy="5570355"/>
          </a:xfrm>
        </p:spPr>
        <p:txBody>
          <a:bodyPr/>
          <a:lstStyle/>
          <a:p>
            <a:r>
              <a:rPr lang="bg-BG" dirty="0"/>
              <a:t>При </a:t>
            </a:r>
            <a:r>
              <a:rPr lang="en-US" b="1" dirty="0">
                <a:solidFill>
                  <a:schemeClr val="accent1"/>
                </a:solidFill>
              </a:rPr>
              <a:t>EXISTS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bg-BG" dirty="0"/>
              <a:t>условието е вярно, ако </a:t>
            </a:r>
            <a:r>
              <a:rPr lang="bg-BG" dirty="0" err="1"/>
              <a:t>подзаявката</a:t>
            </a:r>
            <a:r>
              <a:rPr lang="bg-BG" dirty="0"/>
              <a:t> </a:t>
            </a:r>
            <a:r>
              <a:rPr lang="bg-BG" dirty="0">
                <a:solidFill>
                  <a:schemeClr val="accent1"/>
                </a:solidFill>
              </a:rPr>
              <a:t>връща записи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bg-BG" dirty="0"/>
              <a:t>Пример</a:t>
            </a:r>
            <a:r>
              <a:rPr lang="en-US" dirty="0"/>
              <a:t>: </a:t>
            </a:r>
            <a:r>
              <a:rPr lang="bg-BG" dirty="0"/>
              <a:t>изведете всички служители от отдел финанси</a:t>
            </a:r>
          </a:p>
          <a:p>
            <a:pPr marL="377887" lvl="1" indent="0">
              <a:buNone/>
            </a:pPr>
            <a:endParaRPr lang="en-US" sz="2400" dirty="0"/>
          </a:p>
          <a:p>
            <a:pPr marL="377887" lvl="1" indent="0">
              <a:buNone/>
            </a:pPr>
            <a:br>
              <a:rPr lang="en-US" sz="2400" dirty="0"/>
            </a:br>
            <a:endParaRPr lang="bg-BG" sz="2400" dirty="0"/>
          </a:p>
          <a:p>
            <a:pPr lvl="1"/>
            <a:endParaRPr lang="bg-BG" sz="2400" dirty="0"/>
          </a:p>
          <a:p>
            <a:pPr lvl="1"/>
            <a:endParaRPr lang="bg-BG" sz="2400" dirty="0"/>
          </a:p>
          <a:p>
            <a:r>
              <a:rPr lang="bg-BG" dirty="0"/>
              <a:t>При </a:t>
            </a:r>
            <a:r>
              <a:rPr lang="en-US" b="1" dirty="0">
                <a:solidFill>
                  <a:schemeClr val="accent1"/>
                </a:solidFill>
              </a:rPr>
              <a:t>NOT EXISTS </a:t>
            </a:r>
            <a:r>
              <a:rPr lang="bg-BG" dirty="0"/>
              <a:t>е вярно, ако </a:t>
            </a:r>
            <a:r>
              <a:rPr lang="bg-BG" dirty="0" err="1"/>
              <a:t>подзаявката</a:t>
            </a:r>
            <a:r>
              <a:rPr lang="bg-BG" dirty="0"/>
              <a:t> </a:t>
            </a:r>
            <a:r>
              <a:rPr lang="bg-BG" dirty="0">
                <a:solidFill>
                  <a:schemeClr val="accent1"/>
                </a:solidFill>
              </a:rPr>
              <a:t>е празна</a:t>
            </a:r>
          </a:p>
          <a:p>
            <a:r>
              <a:rPr lang="bg-BG" dirty="0"/>
              <a:t>И двата оператора се ползват с </a:t>
            </a:r>
            <a:r>
              <a:rPr lang="bg-BG" dirty="0">
                <a:solidFill>
                  <a:schemeClr val="accent1"/>
                </a:solidFill>
              </a:rPr>
              <a:t>взаимосвързани</a:t>
            </a:r>
            <a:r>
              <a:rPr lang="bg-BG" dirty="0"/>
              <a:t> заявки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2812" y="2667000"/>
            <a:ext cx="10129834" cy="209288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first_name, first_name, department_id, salary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FROM </a:t>
            </a:r>
            <a:r>
              <a:rPr lang="en-US" sz="26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employees e 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WHERE </a:t>
            </a:r>
            <a:r>
              <a:rPr lang="en-US" sz="26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EXISTS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( SELECT d.department_id FROM departments d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WHERE </a:t>
            </a:r>
            <a:r>
              <a:rPr lang="en-US" sz="26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e.department_id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d.department_id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AND d.name = 'Finance' );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35CB99A7-330D-4EF1-B06B-6913E2AF6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2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Пример</a:t>
            </a:r>
            <a:r>
              <a:rPr lang="en-US" dirty="0"/>
              <a:t>: </a:t>
            </a:r>
            <a:r>
              <a:rPr lang="bg-BG" dirty="0"/>
              <a:t>Намерете най-високата заплата на служител извън отдел Финанси и работника, който я получава</a:t>
            </a:r>
            <a:endParaRPr lang="en-US" dirty="0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8815" y="40341"/>
            <a:ext cx="10172797" cy="1110780"/>
          </a:xfrm>
        </p:spPr>
        <p:txBody>
          <a:bodyPr>
            <a:normAutofit/>
          </a:bodyPr>
          <a:lstStyle/>
          <a:p>
            <a:r>
              <a:rPr lang="bg-BG" dirty="0"/>
              <a:t>Оператор </a:t>
            </a:r>
            <a:r>
              <a:rPr lang="en-US" dirty="0"/>
              <a:t>NOT EXISTS</a:t>
            </a:r>
            <a:endParaRPr lang="bg-BG" dirty="0"/>
          </a:p>
        </p:txBody>
      </p:sp>
      <p:sp>
        <p:nvSpPr>
          <p:cNvPr id="574468" name="Rectangle 4"/>
          <p:cNvSpPr>
            <a:spLocks noChangeArrowheads="1"/>
          </p:cNvSpPr>
          <p:nvPr/>
        </p:nvSpPr>
        <p:spPr bwMode="auto">
          <a:xfrm>
            <a:off x="1027907" y="2660495"/>
            <a:ext cx="10129834" cy="329320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first_name, first_name, department_id, salary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FROM </a:t>
            </a:r>
            <a:r>
              <a:rPr lang="en-US" sz="26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employees e 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WHERE </a:t>
            </a:r>
            <a:r>
              <a:rPr lang="en-US" sz="26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NOT EXISTS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(</a:t>
            </a: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d.department_id FROM departments d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WHERE </a:t>
            </a:r>
            <a:r>
              <a:rPr lang="en-US" sz="26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e.department_id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d.department_id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AND d.name = 'Finance'</a:t>
            </a: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)</a:t>
            </a:r>
            <a:b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ORDER BY salary DESC LIMIT 1;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7542212" y="4876800"/>
            <a:ext cx="2667000" cy="837726"/>
          </a:xfrm>
          <a:prstGeom prst="wedgeRoundRectCallout">
            <a:avLst>
              <a:gd name="adj1" fmla="val -99416"/>
              <a:gd name="adj2" fmla="val -4237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Служители от отдел Финанси 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8299182" y="3197064"/>
            <a:ext cx="2743200" cy="571584"/>
          </a:xfrm>
          <a:prstGeom prst="wedgeRoundRectCallout">
            <a:avLst>
              <a:gd name="adj1" fmla="val -88409"/>
              <a:gd name="adj2" fmla="val -3846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</a:rPr>
              <a:t>Да не е сред тях</a:t>
            </a:r>
            <a:endParaRPr lang="en-US" sz="2800" noProof="1">
              <a:solidFill>
                <a:srgbClr val="FFFFFF"/>
              </a:solidFill>
            </a:endParaRP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75998430-A616-43E2-9961-F1F52C4FB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4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sz="3200" dirty="0"/>
              <a:t>Изведете списък на всички служители с мениджъри от отдел</a:t>
            </a:r>
            <a:r>
              <a:rPr lang="en-US" sz="3200" dirty="0"/>
              <a:t> 1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Намираме всички служители от отдел 1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Извеждаме служителите с мениджър някой от горните</a:t>
            </a:r>
            <a:endParaRPr lang="en-US" dirty="0"/>
          </a:p>
        </p:txBody>
      </p:sp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8815" y="40341"/>
            <a:ext cx="10858597" cy="1110780"/>
          </a:xfrm>
        </p:spPr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Служители с мениджъри от отдел 1</a:t>
            </a:r>
            <a:endParaRPr lang="en-US" dirty="0"/>
          </a:p>
        </p:txBody>
      </p:sp>
      <p:graphicFrame>
        <p:nvGraphicFramePr>
          <p:cNvPr id="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626759"/>
              </p:ext>
            </p:extLst>
          </p:nvPr>
        </p:nvGraphicFramePr>
        <p:xfrm>
          <a:off x="1638909" y="3366682"/>
          <a:ext cx="8113103" cy="2653118"/>
        </p:xfrm>
        <a:graphic>
          <a:graphicData uri="http://schemas.openxmlformats.org/drawingml/2006/table">
            <a:tbl>
              <a:tblPr/>
              <a:tblGrid>
                <a:gridCol w="1922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9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1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FirstName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LastName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EmployeeID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ManagerID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Roberto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Tamburello</a:t>
                      </a:r>
                      <a:endParaRPr kumimoji="1" lang="bg-BG" sz="2400" b="1" i="0" u="none" strike="noStrike" cap="none" normalizeH="0" baseline="0" noProof="1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endParaRPr kumimoji="1" lang="bg-BG" sz="2400" b="1" i="0" u="none" strike="noStrike" cap="none" normalizeH="0" baseline="0" noProof="1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12</a:t>
                      </a:r>
                      <a:endParaRPr kumimoji="1" lang="bg-BG" sz="2400" b="1" i="0" u="none" strike="noStrike" cap="none" normalizeH="0" baseline="0" noProof="1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3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Rob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Walters</a:t>
                      </a:r>
                      <a:endParaRPr kumimoji="1" lang="bg-BG" sz="2400" b="1" i="0" u="none" strike="noStrike" cap="none" normalizeH="0" baseline="0" noProof="1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</a:t>
                      </a:r>
                      <a:endParaRPr kumimoji="1" lang="bg-BG" sz="2400" b="1" i="0" u="none" strike="noStrike" cap="none" normalizeH="0" baseline="0" noProof="1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endParaRPr kumimoji="1" lang="bg-BG" sz="2400" b="1" i="0" u="none" strike="noStrike" cap="none" normalizeH="0" baseline="0" noProof="1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3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…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…</a:t>
                      </a:r>
                      <a:endParaRPr kumimoji="1" lang="bg-BG" sz="2400" b="1" i="0" u="none" strike="noStrike" cap="none" normalizeH="0" baseline="0" noProof="1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…</a:t>
                      </a:r>
                      <a:endParaRPr kumimoji="1" lang="bg-BG" sz="2400" b="1" i="0" u="none" strike="noStrike" cap="none" normalizeH="0" baseline="0" noProof="1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noProof="1">
                          <a:ln>
                            <a:noFill/>
                          </a:ln>
                          <a:solidFill>
                            <a:srgbClr val="EBFFD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…</a:t>
                      </a:r>
                      <a:endParaRPr kumimoji="1" lang="bg-BG" sz="2400" b="1" i="0" u="none" strike="noStrike" cap="none" normalizeH="0" baseline="0" noProof="1">
                        <a:ln>
                          <a:noFill/>
                        </a:ln>
                        <a:solidFill>
                          <a:srgbClr val="EBFFD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76C98FB-A598-48AB-A8F5-C80727066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28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Решение с </a:t>
            </a:r>
            <a:r>
              <a:rPr lang="bg-BG" dirty="0" err="1">
                <a:solidFill>
                  <a:schemeClr val="accent1"/>
                </a:solidFill>
              </a:rPr>
              <a:t>взаимозависима</a:t>
            </a:r>
            <a:r>
              <a:rPr lang="bg-BG" dirty="0">
                <a:solidFill>
                  <a:schemeClr val="accent1"/>
                </a:solidFill>
              </a:rPr>
              <a:t> заявка </a:t>
            </a:r>
            <a:r>
              <a:rPr lang="bg-BG" dirty="0"/>
              <a:t>и </a:t>
            </a:r>
            <a:r>
              <a:rPr lang="en-US" dirty="0">
                <a:solidFill>
                  <a:schemeClr val="accent1"/>
                </a:solidFill>
              </a:rPr>
              <a:t>EXISTS</a:t>
            </a:r>
            <a:r>
              <a:rPr lang="en-US" dirty="0"/>
              <a:t>:</a:t>
            </a:r>
            <a:endParaRPr lang="bg-BG" dirty="0"/>
          </a:p>
          <a:p>
            <a:pPr>
              <a:lnSpc>
                <a:spcPct val="100000"/>
              </a:lnSpc>
            </a:pPr>
            <a:endParaRPr lang="bg-BG" dirty="0"/>
          </a:p>
          <a:p>
            <a:pPr>
              <a:lnSpc>
                <a:spcPct val="100000"/>
              </a:lnSpc>
            </a:pPr>
            <a:endParaRPr lang="bg-BG" dirty="0"/>
          </a:p>
          <a:p>
            <a:pPr>
              <a:lnSpc>
                <a:spcPct val="100000"/>
              </a:lnSpc>
            </a:pPr>
            <a:endParaRPr lang="bg-BG" dirty="0"/>
          </a:p>
          <a:p>
            <a:pPr>
              <a:lnSpc>
                <a:spcPct val="100000"/>
              </a:lnSpc>
            </a:pPr>
            <a:r>
              <a:rPr lang="bg-BG" dirty="0"/>
              <a:t>Решение с </a:t>
            </a:r>
            <a:r>
              <a:rPr lang="bg-BG" dirty="0">
                <a:solidFill>
                  <a:schemeClr val="accent1"/>
                </a:solidFill>
              </a:rPr>
              <a:t>необвързана </a:t>
            </a:r>
            <a:r>
              <a:rPr lang="bg-BG" dirty="0" err="1">
                <a:solidFill>
                  <a:schemeClr val="accent1"/>
                </a:solidFill>
              </a:rPr>
              <a:t>подзаявка</a:t>
            </a:r>
            <a:r>
              <a:rPr lang="bg-BG" dirty="0">
                <a:solidFill>
                  <a:schemeClr val="accent1"/>
                </a:solidFill>
              </a:rPr>
              <a:t> </a:t>
            </a:r>
            <a:r>
              <a:rPr lang="bg-BG" dirty="0"/>
              <a:t>и </a:t>
            </a:r>
            <a:r>
              <a:rPr lang="en-US" dirty="0">
                <a:solidFill>
                  <a:schemeClr val="accent1"/>
                </a:solidFill>
              </a:rPr>
              <a:t>IN</a:t>
            </a:r>
            <a:r>
              <a:rPr lang="en-US" dirty="0"/>
              <a:t>:</a:t>
            </a:r>
          </a:p>
        </p:txBody>
      </p:sp>
      <p:sp>
        <p:nvSpPr>
          <p:cNvPr id="575492" name="Rectangle 4"/>
          <p:cNvSpPr>
            <a:spLocks noChangeArrowheads="1"/>
          </p:cNvSpPr>
          <p:nvPr/>
        </p:nvSpPr>
        <p:spPr bwMode="auto">
          <a:xfrm>
            <a:off x="757236" y="1926657"/>
            <a:ext cx="10671176" cy="163121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FirstName, LastName, EmployeeID, ManagerID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FROM </a:t>
            </a:r>
            <a:r>
              <a:rPr lang="en-US" sz="25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Employees e </a:t>
            </a: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WHERE </a:t>
            </a: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EXISTS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(SELECT EmployeeID FROM Employees m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WHERE m.EmployeeID = </a:t>
            </a:r>
            <a:r>
              <a:rPr lang="en-US" sz="2500" b="1" noProof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</a:t>
            </a: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.ManagerID AND m.DepartmentID = 1)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88815" y="40341"/>
            <a:ext cx="10858597" cy="1110780"/>
          </a:xfrm>
        </p:spPr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Служители с мениджъри от отдел 1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57236" y="4668653"/>
            <a:ext cx="10671176" cy="163121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 FirstName, LastName, EmployeeID, ManagerID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FROM Employees WHERE ManagerID </a:t>
            </a: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(SELECT EmployeeID FROM Employees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WHERE DepartmentID = 1)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69CCBCD5-29C0-4172-81A7-A73934631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2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2" y="1151121"/>
            <a:ext cx="11804821" cy="5570355"/>
          </a:xfrm>
        </p:spPr>
        <p:txBody>
          <a:bodyPr>
            <a:noAutofit/>
          </a:bodyPr>
          <a:lstStyle/>
          <a:p>
            <a:pPr marL="444500" indent="-444500">
              <a:lnSpc>
                <a:spcPct val="100000"/>
              </a:lnSpc>
              <a:buFontTx/>
              <a:buAutoNum type="arabicPeriod"/>
            </a:pPr>
            <a:r>
              <a:rPr lang="bg-BG" sz="3200" dirty="0"/>
              <a:t>При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 взаимосвързаните заявки </a:t>
            </a:r>
            <a:r>
              <a:rPr lang="bg-BG" sz="3200" dirty="0"/>
              <a:t>поле</a:t>
            </a:r>
            <a:br>
              <a:rPr lang="bg-BG" sz="3200" dirty="0"/>
            </a:br>
            <a:r>
              <a:rPr lang="bg-BG" sz="3200" dirty="0"/>
              <a:t>от външния </a:t>
            </a:r>
            <a:r>
              <a:rPr lang="en-US" sz="3200" dirty="0"/>
              <a:t>SELECT </a:t>
            </a:r>
            <a:r>
              <a:rPr lang="bg-BG" sz="3200" dirty="0"/>
              <a:t>се споменава </a:t>
            </a:r>
            <a:br>
              <a:rPr lang="bg-BG" sz="3200" dirty="0"/>
            </a:br>
            <a:r>
              <a:rPr lang="bg-BG" sz="3200" dirty="0"/>
              <a:t>във вътрешния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EXISTS</a:t>
            </a:r>
            <a:r>
              <a:rPr lang="en-US" sz="3200" dirty="0"/>
              <a:t> </a:t>
            </a:r>
            <a:r>
              <a:rPr lang="bg-BG" sz="3200" dirty="0"/>
              <a:t>и </a:t>
            </a:r>
            <a:r>
              <a:rPr lang="en-US" sz="3200" dirty="0">
                <a:solidFill>
                  <a:schemeClr val="accent1"/>
                </a:solidFill>
              </a:rPr>
              <a:t>NOT EXISTS </a:t>
            </a:r>
            <a:r>
              <a:rPr lang="bg-BG" sz="3200" dirty="0"/>
              <a:t>се ползват </a:t>
            </a:r>
            <a:br>
              <a:rPr lang="bg-BG" sz="3200" dirty="0"/>
            </a:br>
            <a:r>
              <a:rPr lang="bg-BG" sz="3200" dirty="0"/>
              <a:t>обикновено с такива заявки</a:t>
            </a:r>
          </a:p>
          <a:p>
            <a:pPr marL="819096" lvl="1" indent="-514350">
              <a:lnSpc>
                <a:spcPct val="100000"/>
              </a:lnSpc>
            </a:pPr>
            <a:r>
              <a:rPr lang="en-US" sz="3000" dirty="0">
                <a:solidFill>
                  <a:schemeClr val="accent1"/>
                </a:solidFill>
              </a:rPr>
              <a:t>EXISTS</a:t>
            </a:r>
            <a:r>
              <a:rPr lang="en-US" sz="3000" dirty="0"/>
              <a:t> </a:t>
            </a:r>
            <a:r>
              <a:rPr lang="bg-BG" sz="3000" dirty="0"/>
              <a:t>е вярно ако тя връща записи</a:t>
            </a:r>
          </a:p>
          <a:p>
            <a:pPr marL="819096" lvl="1" indent="-514350">
              <a:lnSpc>
                <a:spcPct val="100000"/>
              </a:lnSpc>
            </a:pPr>
            <a:r>
              <a:rPr lang="en-US" sz="2800" dirty="0">
                <a:solidFill>
                  <a:schemeClr val="accent1"/>
                </a:solidFill>
              </a:rPr>
              <a:t>NOT EXISTS </a:t>
            </a:r>
            <a:r>
              <a:rPr lang="bg-BG" sz="2800" dirty="0"/>
              <a:t>е вярно ако тя е празна	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sz="3200" dirty="0">
                <a:solidFill>
                  <a:schemeClr val="accent1"/>
                </a:solidFill>
              </a:rPr>
              <a:t>Необвързаните </a:t>
            </a:r>
            <a:r>
              <a:rPr lang="bg-BG" sz="3200" dirty="0" err="1">
                <a:solidFill>
                  <a:schemeClr val="accent1"/>
                </a:solidFill>
              </a:rPr>
              <a:t>подзаявки</a:t>
            </a:r>
            <a:r>
              <a:rPr lang="bg-BG" sz="3200" dirty="0"/>
              <a:t> могат </a:t>
            </a:r>
            <a:br>
              <a:rPr lang="en-US" sz="3200" dirty="0"/>
            </a:br>
            <a:r>
              <a:rPr lang="bg-BG" sz="3200" dirty="0"/>
              <a:t>да се изпълнят и самостоятелно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7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169" y="1524000"/>
            <a:ext cx="3447142" cy="255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6"/>
          <p:cNvGrpSpPr/>
          <p:nvPr/>
        </p:nvGrpSpPr>
        <p:grpSpPr>
          <a:xfrm>
            <a:off x="8322954" y="4716282"/>
            <a:ext cx="3081986" cy="1628125"/>
            <a:chOff x="998778" y="2709000"/>
            <a:chExt cx="7687634" cy="351073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778" y="2709000"/>
              <a:ext cx="7687634" cy="35107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/>
            <p:nvPr/>
          </p:nvSpPr>
          <p:spPr>
            <a:xfrm rot="21361232">
              <a:off x="1603866" y="3732944"/>
              <a:ext cx="6576452" cy="1327851"/>
            </a:xfrm>
            <a:prstGeom prst="rect">
              <a:avLst/>
            </a:prstGeom>
            <a:noFill/>
          </p:spPr>
          <p:txBody>
            <a:bodyPr wrap="none" rtlCol="0">
              <a:prstTxWarp prst="textCascadeUp">
                <a:avLst/>
              </a:prstTxWarp>
              <a:spAutoFit/>
            </a:bodyPr>
            <a:lstStyle/>
            <a:p>
              <a:r>
                <a:rPr lang="en-US" sz="10700" b="1" dirty="0">
                  <a:ln w="3175">
                    <a:solidFill>
                      <a:srgbClr val="FFFFFF">
                        <a:alpha val="50000"/>
                      </a:srgb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  <a:alpha val="49804"/>
                    </a:schemeClr>
                  </a:solidFill>
                  <a:effectLst>
                    <a:outerShdw blurRad="88900" sx="102000" sy="102000" algn="ctr" rotWithShape="0">
                      <a:prstClr val="black"/>
                    </a:outerShdw>
                  </a:effectLst>
                </a:rPr>
                <a:t>Databases</a:t>
              </a:r>
            </a:p>
          </p:txBody>
        </p:sp>
      </p:grp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4C70FD0A-1058-449B-B0A4-DAEFD99B2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64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7159</TotalTime>
  <Words>891</Words>
  <Application>Microsoft Office PowerPoint</Application>
  <PresentationFormat>Custom</PresentationFormat>
  <Paragraphs>141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Consolas</vt:lpstr>
      <vt:lpstr>Wingdings</vt:lpstr>
      <vt:lpstr>Wingdings 2</vt:lpstr>
      <vt:lpstr>SoftUni 16x9</vt:lpstr>
      <vt:lpstr>Взаимосвързани заявки</vt:lpstr>
      <vt:lpstr>Съдържание</vt:lpstr>
      <vt:lpstr>Взаимосвързани заявки</vt:lpstr>
      <vt:lpstr>Необвързани заявки</vt:lpstr>
      <vt:lpstr>Оператор EXISTS</vt:lpstr>
      <vt:lpstr>Оператор NOT EXISTS</vt:lpstr>
      <vt:lpstr>Задача: Служители с мениджъри от отдел 1</vt:lpstr>
      <vt:lpstr>Задача: Служители с мениджъри от отдел 1</vt:lpstr>
      <vt:lpstr>Обобщение</vt:lpstr>
      <vt:lpstr>Взаимосвързани заявки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Joins; Subquries; CTE and Indices</dc:title>
  <dc:subject>Software Development Course</dc:subject>
  <dc:creator>Software University Foundation</dc:creator>
  <cp:keywords>Databases; SQL; programming; SoftUni; Software University; programming; software development; software engineering; course; database systems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2019-12-17T10:57:50Z</dcterms:modified>
  <cp:category>DB Basics Course @ SoftUni - https://softuni.bg/courses/databases-basics-ms-sql-server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