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487" r:id="rId3"/>
    <p:sldId id="404" r:id="rId4"/>
    <p:sldId id="488" r:id="rId5"/>
    <p:sldId id="485" r:id="rId6"/>
    <p:sldId id="434" r:id="rId7"/>
    <p:sldId id="490" r:id="rId8"/>
    <p:sldId id="491" r:id="rId9"/>
    <p:sldId id="492" r:id="rId10"/>
    <p:sldId id="489" r:id="rId11"/>
    <p:sldId id="484" r:id="rId12"/>
    <p:sldId id="493" r:id="rId13"/>
    <p:sldId id="447" r:id="rId14"/>
    <p:sldId id="4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928A917-079D-4F49-B619-4D19C1FC49B9}">
          <p14:sldIdLst>
            <p14:sldId id="487"/>
            <p14:sldId id="404"/>
          </p14:sldIdLst>
        </p14:section>
        <p14:section name="Оператор UNION" id="{FCB826F3-D0D9-44EF-9874-8F66567DDC77}">
          <p14:sldIdLst>
            <p14:sldId id="488"/>
            <p14:sldId id="485"/>
            <p14:sldId id="434"/>
            <p14:sldId id="490"/>
            <p14:sldId id="491"/>
            <p14:sldId id="492"/>
            <p14:sldId id="489"/>
            <p14:sldId id="484"/>
            <p14:sldId id="493"/>
          </p14:sldIdLst>
        </p14:section>
        <p14:section name="Conclusion" id="{F44E8AC0-4B47-49A6-B2C4-34A166705FA1}">
          <p14:sldIdLst>
            <p14:sldId id="447"/>
            <p14:sldId id="4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F06323B-621A-4D6E-99E7-4E0E5245B1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9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3377E70-4A6C-4088-98A6-8A5AB47F2F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68091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56E997E-E885-4819-A0B9-F781AA1608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2729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B8D2EC0-0220-4603-B128-FB132E80CC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307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D5D2CC-AA0F-4A86-A8BB-A6E48FBA06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5128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9346AE0-6028-4124-9E99-2E62D4CCF2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8836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01C66FF-62CD-40C7-A963-0FBBD63942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5310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9BB25-ABF2-40B6-A2DA-D2E8EC9D27F7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65228099-8A80-4C97-A0C5-E8B9DDF5DC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6541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subquery or nested query is a query within another SQL query and embedded within the WHERE clause.</a:t>
            </a:r>
            <a:r>
              <a:rPr lang="en-US" baseline="0" dirty="0"/>
              <a:t> Its main purpose is to serve as a data filter for the main query. It can be used after any of the operators(&gt;,&lt;, =, !=, IN, BETWEEN). A subquery can return a single value or multiple values.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B8FF7F-C0B4-4AE5-AFC0-DC946613D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442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C2F0923-AB33-49DE-8A85-4B25020480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8517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7C9E2E-9E9F-47F0-8ABF-5432B96423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9624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9565406-34BA-42AC-942C-9EF6EE937A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739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9BB25-ABF2-40B6-A2DA-D2E8EC9D27F7}" type="slidenum">
              <a:rPr lang="en-US"/>
              <a:pPr/>
              <a:t>8</a:t>
            </a:fld>
            <a:r>
              <a:rPr lang="en-US" dirty="0"/>
              <a:t>##</a:t>
            </a: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B60EFC9A-3FD7-4E90-B417-D68626A124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8533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281CDA3-FCE8-43D7-AAA0-8AD5AEDAEE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1081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24" name="Picture 23" descr="http://softuni.bg">
            <a:extLst>
              <a:ext uri="{FF2B5EF4-FFF2-40B4-BE49-F238E27FC236}">
                <a16:creationId xmlns:a16="http://schemas.microsoft.com/office/drawing/2014/main" id="{09FAB067-40A6-4A38-93D1-07FB4AB7C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8517" y="3616065"/>
            <a:ext cx="1828798" cy="20069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F5A4366-F5D6-4393-BD7A-141ED3660C17}"/>
              </a:ext>
            </a:extLst>
          </p:cNvPr>
          <p:cNvSpPr txBox="1"/>
          <p:nvPr/>
        </p:nvSpPr>
        <p:spPr>
          <a:xfrm rot="576164">
            <a:off x="5638218" y="3698638"/>
            <a:ext cx="18378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Бази от данни</a:t>
            </a:r>
            <a:endParaRPr lang="en-US" sz="2000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pic>
        <p:nvPicPr>
          <p:cNvPr id="26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56E2204D-C57C-439A-9210-E0B131EC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EC0E384-8CE2-4278-814B-20BBC04E2118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B9D00F6-6C28-4C4E-8777-DB21EB7CFB3A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4228145-6F82-4534-95DE-2617A32E17BF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2436812" y="228600"/>
            <a:ext cx="9138628" cy="2113119"/>
          </a:xfrm>
        </p:spPr>
        <p:txBody>
          <a:bodyPr>
            <a:normAutofit/>
          </a:bodyPr>
          <a:lstStyle/>
          <a:p>
            <a:r>
              <a:rPr lang="bg-BG" dirty="0"/>
              <a:t>Обединяване на заявки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054467" y="4555360"/>
            <a:ext cx="1511737" cy="1136572"/>
            <a:chOff x="10054467" y="4555360"/>
            <a:chExt cx="1511737" cy="1136572"/>
          </a:xfrm>
        </p:grpSpPr>
        <p:sp>
          <p:nvSpPr>
            <p:cNvPr id="81" name="Rectangle 25"/>
            <p:cNvSpPr>
              <a:spLocks noChangeArrowheads="1"/>
            </p:cNvSpPr>
            <p:nvPr/>
          </p:nvSpPr>
          <p:spPr bwMode="blackWhite">
            <a:xfrm>
              <a:off x="10064751" y="4569599"/>
              <a:ext cx="1491169" cy="10977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83" name="Line 40"/>
            <p:cNvSpPr>
              <a:spLocks noChangeShapeType="1"/>
            </p:cNvSpPr>
            <p:nvPr/>
          </p:nvSpPr>
          <p:spPr bwMode="auto">
            <a:xfrm>
              <a:off x="10631652" y="4569599"/>
              <a:ext cx="0" cy="11223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>
              <a:off x="10285855" y="4559243"/>
              <a:ext cx="0" cy="11223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5" name="Line 42"/>
            <p:cNvSpPr>
              <a:spLocks noChangeShapeType="1"/>
            </p:cNvSpPr>
            <p:nvPr/>
          </p:nvSpPr>
          <p:spPr bwMode="auto">
            <a:xfrm>
              <a:off x="10054467" y="4699049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6" name="Line 43"/>
            <p:cNvSpPr>
              <a:spLocks noChangeShapeType="1"/>
            </p:cNvSpPr>
            <p:nvPr/>
          </p:nvSpPr>
          <p:spPr bwMode="auto">
            <a:xfrm>
              <a:off x="10054467" y="4823322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7" name="Line 44"/>
            <p:cNvSpPr>
              <a:spLocks noChangeShapeType="1"/>
            </p:cNvSpPr>
            <p:nvPr/>
          </p:nvSpPr>
          <p:spPr bwMode="auto">
            <a:xfrm>
              <a:off x="10054467" y="4947594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>
              <a:off x="10054467" y="5071866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9" name="Line 46"/>
            <p:cNvSpPr>
              <a:spLocks noChangeShapeType="1"/>
            </p:cNvSpPr>
            <p:nvPr/>
          </p:nvSpPr>
          <p:spPr bwMode="auto">
            <a:xfrm>
              <a:off x="10054467" y="5196138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>
              <a:off x="10054467" y="5320410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1" name="Line 48"/>
            <p:cNvSpPr>
              <a:spLocks noChangeShapeType="1"/>
            </p:cNvSpPr>
            <p:nvPr/>
          </p:nvSpPr>
          <p:spPr bwMode="auto">
            <a:xfrm>
              <a:off x="10054467" y="5444683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2" name="Line 49"/>
            <p:cNvSpPr>
              <a:spLocks noChangeShapeType="1"/>
            </p:cNvSpPr>
            <p:nvPr/>
          </p:nvSpPr>
          <p:spPr bwMode="auto">
            <a:xfrm>
              <a:off x="10054467" y="5568955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3" name="Line 50"/>
            <p:cNvSpPr>
              <a:spLocks noChangeShapeType="1"/>
            </p:cNvSpPr>
            <p:nvPr/>
          </p:nvSpPr>
          <p:spPr bwMode="auto">
            <a:xfrm>
              <a:off x="11068719" y="4559243"/>
              <a:ext cx="0" cy="11223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4" name="Line 51"/>
            <p:cNvSpPr>
              <a:spLocks noChangeShapeType="1"/>
            </p:cNvSpPr>
            <p:nvPr/>
          </p:nvSpPr>
          <p:spPr bwMode="auto">
            <a:xfrm>
              <a:off x="11332245" y="4557949"/>
              <a:ext cx="0" cy="11223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95" name="Line 52"/>
            <p:cNvSpPr>
              <a:spLocks noChangeShapeType="1"/>
            </p:cNvSpPr>
            <p:nvPr/>
          </p:nvSpPr>
          <p:spPr bwMode="auto">
            <a:xfrm>
              <a:off x="10868182" y="4555360"/>
              <a:ext cx="0" cy="11223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10064408" y="4072908"/>
            <a:ext cx="1467160" cy="3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</a:t>
            </a:r>
          </a:p>
        </p:txBody>
      </p:sp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10073749" y="5743376"/>
            <a:ext cx="1482171" cy="3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</a:t>
            </a:r>
          </a:p>
        </p:txBody>
      </p:sp>
      <p:sp>
        <p:nvSpPr>
          <p:cNvPr id="64" name="Plus 63"/>
          <p:cNvSpPr/>
          <p:nvPr/>
        </p:nvSpPr>
        <p:spPr>
          <a:xfrm>
            <a:off x="9371013" y="3949954"/>
            <a:ext cx="576200" cy="5721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grpSp>
        <p:nvGrpSpPr>
          <p:cNvPr id="2" name="Group 1"/>
          <p:cNvGrpSpPr/>
          <p:nvPr/>
        </p:nvGrpSpPr>
        <p:grpSpPr>
          <a:xfrm>
            <a:off x="10073749" y="2763828"/>
            <a:ext cx="1511737" cy="1136572"/>
            <a:chOff x="10073749" y="2763828"/>
            <a:chExt cx="1511737" cy="1136572"/>
          </a:xfrm>
        </p:grpSpPr>
        <p:sp>
          <p:nvSpPr>
            <p:cNvPr id="66" name="Rectangle 25"/>
            <p:cNvSpPr>
              <a:spLocks noChangeArrowheads="1"/>
            </p:cNvSpPr>
            <p:nvPr/>
          </p:nvSpPr>
          <p:spPr bwMode="blackWhite">
            <a:xfrm>
              <a:off x="10084033" y="2778067"/>
              <a:ext cx="1491169" cy="109773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68" name="Line 40"/>
            <p:cNvSpPr>
              <a:spLocks noChangeShapeType="1"/>
            </p:cNvSpPr>
            <p:nvPr/>
          </p:nvSpPr>
          <p:spPr bwMode="auto">
            <a:xfrm>
              <a:off x="10650934" y="2778067"/>
              <a:ext cx="0" cy="11223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10305137" y="2767711"/>
              <a:ext cx="0" cy="11223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10073749" y="2907517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>
              <a:off x="10073749" y="3031790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auto">
            <a:xfrm>
              <a:off x="10073749" y="3156062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3" name="Line 45"/>
            <p:cNvSpPr>
              <a:spLocks noChangeShapeType="1"/>
            </p:cNvSpPr>
            <p:nvPr/>
          </p:nvSpPr>
          <p:spPr bwMode="auto">
            <a:xfrm>
              <a:off x="10073749" y="3280334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4" name="Line 46"/>
            <p:cNvSpPr>
              <a:spLocks noChangeShapeType="1"/>
            </p:cNvSpPr>
            <p:nvPr/>
          </p:nvSpPr>
          <p:spPr bwMode="auto">
            <a:xfrm>
              <a:off x="10073749" y="3404606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5" name="Line 47"/>
            <p:cNvSpPr>
              <a:spLocks noChangeShapeType="1"/>
            </p:cNvSpPr>
            <p:nvPr/>
          </p:nvSpPr>
          <p:spPr bwMode="auto">
            <a:xfrm>
              <a:off x="10073749" y="3528878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6" name="Line 48"/>
            <p:cNvSpPr>
              <a:spLocks noChangeShapeType="1"/>
            </p:cNvSpPr>
            <p:nvPr/>
          </p:nvSpPr>
          <p:spPr bwMode="auto">
            <a:xfrm>
              <a:off x="10073749" y="3653151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7" name="Line 49"/>
            <p:cNvSpPr>
              <a:spLocks noChangeShapeType="1"/>
            </p:cNvSpPr>
            <p:nvPr/>
          </p:nvSpPr>
          <p:spPr bwMode="auto">
            <a:xfrm>
              <a:off x="10073749" y="3777423"/>
              <a:ext cx="15117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8" name="Line 50"/>
            <p:cNvSpPr>
              <a:spLocks noChangeShapeType="1"/>
            </p:cNvSpPr>
            <p:nvPr/>
          </p:nvSpPr>
          <p:spPr bwMode="auto">
            <a:xfrm>
              <a:off x="11088001" y="2767711"/>
              <a:ext cx="0" cy="11223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79" name="Line 51"/>
            <p:cNvSpPr>
              <a:spLocks noChangeShapeType="1"/>
            </p:cNvSpPr>
            <p:nvPr/>
          </p:nvSpPr>
          <p:spPr bwMode="auto">
            <a:xfrm>
              <a:off x="11351527" y="2766417"/>
              <a:ext cx="0" cy="11223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80" name="Line 52"/>
            <p:cNvSpPr>
              <a:spLocks noChangeShapeType="1"/>
            </p:cNvSpPr>
            <p:nvPr/>
          </p:nvSpPr>
          <p:spPr bwMode="auto">
            <a:xfrm>
              <a:off x="10887464" y="2763828"/>
              <a:ext cx="0" cy="11223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val="389211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sz="3200" b="1" dirty="0">
                <a:latin typeface="Consolas" pitchFamily="49" charset="0"/>
              </a:rPr>
              <a:t>Ако искаме да сортираме </a:t>
            </a:r>
            <a:r>
              <a:rPr lang="bg-BG" sz="3200" b="1" dirty="0">
                <a:solidFill>
                  <a:schemeClr val="accent1"/>
                </a:solidFill>
                <a:latin typeface="Consolas" pitchFamily="49" charset="0"/>
              </a:rPr>
              <a:t>резултата</a:t>
            </a:r>
            <a:r>
              <a:rPr lang="bg-BG" sz="3200" b="1" dirty="0">
                <a:latin typeface="Consolas" pitchFamily="49" charset="0"/>
              </a:rPr>
              <a:t>, трябва заявките да поставим </a:t>
            </a:r>
            <a:r>
              <a:rPr lang="bg-BG" sz="3200" b="1" dirty="0">
                <a:solidFill>
                  <a:schemeClr val="accent1"/>
                </a:solidFill>
                <a:latin typeface="Consolas" pitchFamily="49" charset="0"/>
              </a:rPr>
              <a:t>в скоби</a:t>
            </a:r>
            <a:r>
              <a:rPr lang="bg-BG" sz="3200" b="1" dirty="0">
                <a:latin typeface="Consolas" pitchFamily="49" charset="0"/>
              </a:rPr>
              <a:t>, а </a:t>
            </a:r>
            <a:r>
              <a:rPr lang="en-US" sz="3200" dirty="0">
                <a:solidFill>
                  <a:schemeClr val="accent1"/>
                </a:solidFill>
                <a:latin typeface="Consolas" pitchFamily="49" charset="0"/>
              </a:rPr>
              <a:t>ORDER BY</a:t>
            </a:r>
            <a:r>
              <a:rPr lang="bg-BG" sz="32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bg-BG" sz="3200" dirty="0">
                <a:latin typeface="Consolas" pitchFamily="49" charset="0"/>
              </a:rPr>
              <a:t>да е</a:t>
            </a:r>
            <a:r>
              <a:rPr lang="en-US" sz="3200" dirty="0">
                <a:latin typeface="Consolas" pitchFamily="49" charset="0"/>
              </a:rPr>
              <a:t> </a:t>
            </a:r>
            <a:r>
              <a:rPr lang="bg-BG" sz="3200" b="1" dirty="0">
                <a:solidFill>
                  <a:schemeClr val="accent1"/>
                </a:solidFill>
                <a:latin typeface="Consolas" pitchFamily="49" charset="0"/>
              </a:rPr>
              <a:t>извън скобите</a:t>
            </a: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sz="3200" dirty="0">
                <a:latin typeface="Consolas" pitchFamily="49" charset="0"/>
              </a:rPr>
              <a:t>Същото важи за</a:t>
            </a:r>
            <a:r>
              <a:rPr lang="en-US" sz="3200" dirty="0">
                <a:latin typeface="Consolas" pitchFamily="49" charset="0"/>
              </a:rPr>
              <a:t> </a:t>
            </a:r>
            <a:r>
              <a:rPr lang="bg-BG" sz="3200" dirty="0">
                <a:latin typeface="Consolas" pitchFamily="49" charset="0"/>
              </a:rPr>
              <a:t>ограничаване с оператора</a:t>
            </a:r>
            <a:r>
              <a:rPr lang="bg-BG" sz="3200" b="1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onsolas" pitchFamily="49" charset="0"/>
              </a:rPr>
              <a:t>LIMIT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en-US" dirty="0"/>
              <a:t>ORDER BY </a:t>
            </a:r>
            <a:r>
              <a:rPr lang="bg-BG" dirty="0"/>
              <a:t>с </a:t>
            </a:r>
            <a:r>
              <a:rPr lang="en-US" dirty="0"/>
              <a:t>UNION</a:t>
            </a:r>
            <a:endParaRPr lang="bg-B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8012" y="2443582"/>
            <a:ext cx="9982176" cy="298543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river_name as name from rivers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UNION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mountain_range from mountains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br>
              <a:rPr lang="bg-BG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br>
              <a:rPr lang="bg-BG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</a:t>
            </a:r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 ASC</a:t>
            </a:r>
            <a:r>
              <a:rPr lang="bg-BG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LIMIT </a:t>
            </a:r>
            <a:r>
              <a:rPr 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100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B28CF65-9275-4218-924E-D7900E9C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b="1" dirty="0">
                <a:latin typeface="Consolas" pitchFamily="49" charset="0"/>
              </a:rPr>
              <a:t>Или може да сортираме и ограничим </a:t>
            </a:r>
            <a:r>
              <a:rPr lang="bg-BG" sz="3200" b="1" dirty="0">
                <a:solidFill>
                  <a:schemeClr val="accent1"/>
                </a:solidFill>
                <a:latin typeface="Consolas" pitchFamily="49" charset="0"/>
              </a:rPr>
              <a:t>заявките</a:t>
            </a:r>
            <a:endParaRPr lang="bg-BG" sz="3200" b="1" dirty="0"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bg-BG" sz="3000" dirty="0">
                <a:latin typeface="Consolas" pitchFamily="49" charset="0"/>
              </a:rPr>
              <a:t>пример: </a:t>
            </a:r>
            <a:r>
              <a:rPr lang="bg-BG" sz="3000" dirty="0">
                <a:solidFill>
                  <a:schemeClr val="accent1"/>
                </a:solidFill>
                <a:latin typeface="Consolas" pitchFamily="49" charset="0"/>
              </a:rPr>
              <a:t>трите</a:t>
            </a:r>
            <a:r>
              <a:rPr lang="bg-BG" sz="3000" dirty="0">
                <a:latin typeface="Consolas" pitchFamily="49" charset="0"/>
              </a:rPr>
              <a:t> най-дълги реки и </a:t>
            </a:r>
            <a:r>
              <a:rPr lang="bg-BG" sz="3000" dirty="0">
                <a:solidFill>
                  <a:schemeClr val="accent1"/>
                </a:solidFill>
                <a:latin typeface="Consolas" pitchFamily="49" charset="0"/>
              </a:rPr>
              <a:t>трите</a:t>
            </a:r>
            <a:r>
              <a:rPr lang="bg-BG" sz="3000" dirty="0">
                <a:latin typeface="Consolas" pitchFamily="49" charset="0"/>
              </a:rPr>
              <a:t> най-високи върха</a:t>
            </a:r>
            <a:endParaRPr lang="en-US" sz="3000" dirty="0"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en-US" dirty="0"/>
              <a:t>LIMIT </a:t>
            </a:r>
            <a:r>
              <a:rPr lang="bg-BG" dirty="0"/>
              <a:t>с </a:t>
            </a:r>
            <a:r>
              <a:rPr lang="en-US" dirty="0"/>
              <a:t>UNION</a:t>
            </a:r>
            <a:endParaRPr lang="bg-BG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6612" y="2521819"/>
            <a:ext cx="9982176" cy="39703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river_name as name from rivers</a:t>
            </a:r>
            <a:b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order by length desc limit 3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UNION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peak_name from peaks</a:t>
            </a:r>
            <a:b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order by elevation desc limit 3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br>
              <a:rPr lang="bg-BG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br>
              <a:rPr lang="bg-BG" sz="20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name ASC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82E69CF-5F89-4AE1-AAE8-6582A5C65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С </a:t>
            </a:r>
            <a:r>
              <a:rPr lang="en-US" sz="3200" b="1" dirty="0">
                <a:solidFill>
                  <a:schemeClr val="accent1"/>
                </a:solidFill>
              </a:rPr>
              <a:t>UNION</a:t>
            </a:r>
            <a:r>
              <a:rPr lang="bg-BG" sz="3200" dirty="0">
                <a:solidFill>
                  <a:schemeClr val="accent1"/>
                </a:solidFill>
              </a:rPr>
              <a:t> </a:t>
            </a:r>
            <a:r>
              <a:rPr lang="bg-BG" sz="3200" dirty="0"/>
              <a:t>обединяваме заявки</a:t>
            </a:r>
            <a:endParaRPr lang="en-US" sz="3200" dirty="0"/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те трябва да са с равен </a:t>
            </a:r>
            <a:r>
              <a:rPr lang="bg-BG" sz="3000" dirty="0">
                <a:solidFill>
                  <a:schemeClr val="accent1"/>
                </a:solidFill>
              </a:rPr>
              <a:t>брой</a:t>
            </a:r>
            <a:r>
              <a:rPr lang="bg-BG" sz="3000" dirty="0"/>
              <a:t> колони</a:t>
            </a:r>
          </a:p>
          <a:p>
            <a:pPr marL="761946" lvl="1" indent="-457200">
              <a:lnSpc>
                <a:spcPct val="100000"/>
              </a:lnSpc>
            </a:pPr>
            <a:r>
              <a:rPr lang="bg-BG" sz="3000" dirty="0">
                <a:solidFill>
                  <a:schemeClr val="accent1"/>
                </a:solidFill>
              </a:rPr>
              <a:t>типът</a:t>
            </a:r>
            <a:r>
              <a:rPr lang="bg-BG" sz="3000" dirty="0"/>
              <a:t> им може да е различен</a:t>
            </a:r>
          </a:p>
          <a:p>
            <a:pPr marL="761946" lvl="1" indent="-457200">
              <a:lnSpc>
                <a:spcPct val="100000"/>
              </a:lnSpc>
            </a:pPr>
            <a:r>
              <a:rPr lang="bg-BG" sz="3000" dirty="0">
                <a:solidFill>
                  <a:schemeClr val="accent1"/>
                </a:solidFill>
              </a:rPr>
              <a:t>имената</a:t>
            </a:r>
            <a:r>
              <a:rPr lang="bg-BG" sz="3000" dirty="0"/>
              <a:t> се взимат от първата таблица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Можем да </a:t>
            </a:r>
            <a:r>
              <a:rPr lang="bg-BG" dirty="0">
                <a:solidFill>
                  <a:schemeClr val="accent1"/>
                </a:solidFill>
              </a:rPr>
              <a:t>сортираме</a:t>
            </a:r>
            <a:r>
              <a:rPr lang="bg-BG" dirty="0"/>
              <a:t> и </a:t>
            </a:r>
            <a:r>
              <a:rPr lang="bg-BG" dirty="0">
                <a:solidFill>
                  <a:schemeClr val="accent1"/>
                </a:solidFill>
              </a:rPr>
              <a:t>ограничим</a:t>
            </a:r>
          </a:p>
          <a:p>
            <a:pPr marL="819096" lvl="1" indent="-514350">
              <a:lnSpc>
                <a:spcPct val="100000"/>
              </a:lnSpc>
            </a:pPr>
            <a:r>
              <a:rPr lang="bg-BG" dirty="0">
                <a:solidFill>
                  <a:schemeClr val="accent1"/>
                </a:solidFill>
              </a:rPr>
              <a:t>заявките</a:t>
            </a:r>
            <a:r>
              <a:rPr lang="bg-BG" dirty="0"/>
              <a:t> и / или</a:t>
            </a:r>
          </a:p>
          <a:p>
            <a:pPr marL="819096" lvl="1" indent="-514350">
              <a:lnSpc>
                <a:spcPct val="100000"/>
              </a:lnSpc>
            </a:pPr>
            <a:r>
              <a:rPr lang="bg-BG" dirty="0">
                <a:solidFill>
                  <a:schemeClr val="accent1"/>
                </a:solidFill>
              </a:rPr>
              <a:t>резултата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10" y="1446647"/>
            <a:ext cx="3791856" cy="28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422626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CEA33E3-F67E-4441-BCE8-2832BBA53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Обединяване на заявки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5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FB3437C-67CA-45E3-A70A-929B82B87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7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Оператор </a:t>
            </a:r>
            <a:r>
              <a:rPr lang="en-US" sz="3200" b="1" dirty="0">
                <a:solidFill>
                  <a:schemeClr val="accent1"/>
                </a:solidFill>
              </a:rPr>
              <a:t>UNION</a:t>
            </a:r>
            <a:endParaRPr lang="bg-BG" sz="3200" b="1" dirty="0">
              <a:solidFill>
                <a:schemeClr val="accent1"/>
              </a:solidFill>
            </a:endParaRPr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особености при употребата  му</a:t>
            </a:r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сортиране с </a:t>
            </a:r>
            <a:r>
              <a:rPr lang="en-US" sz="3000" b="1" dirty="0">
                <a:solidFill>
                  <a:schemeClr val="accent1"/>
                </a:solidFill>
              </a:rPr>
              <a:t>ORDER BY</a:t>
            </a:r>
            <a:endParaRPr lang="bg-BG" sz="3000" b="1" dirty="0">
              <a:solidFill>
                <a:schemeClr val="accent1"/>
              </a:solidFill>
            </a:endParaRPr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ограничаване с </a:t>
            </a:r>
            <a:r>
              <a:rPr lang="en-US" sz="3000" b="1" dirty="0">
                <a:solidFill>
                  <a:schemeClr val="accent1"/>
                </a:solidFill>
              </a:rPr>
              <a:t>LIMIT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997" y="2049657"/>
            <a:ext cx="3074424" cy="3964248"/>
          </a:xfrm>
          <a:prstGeom prst="rect">
            <a:avLst/>
          </a:prstGeom>
        </p:spPr>
      </p:pic>
      <p:pic>
        <p:nvPicPr>
          <p:cNvPr id="11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4450262"/>
            <a:ext cx="1901402" cy="18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79" y="4127455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F944AF1-9C6C-4750-B5C2-C0DB93E79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Да се изведе списък с имената на всички планини и реки</a:t>
            </a:r>
            <a:endParaRPr lang="en-US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Бележка: Заявка към базата от данни </a:t>
            </a:r>
            <a:r>
              <a:rPr lang="ru-RU" dirty="0">
                <a:solidFill>
                  <a:schemeClr val="accent1"/>
                </a:solidFill>
              </a:rPr>
              <a:t>Geography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/>
              <a:t>Как ще стане? Та те са от </a:t>
            </a:r>
            <a:r>
              <a:rPr lang="ru-RU" dirty="0">
                <a:solidFill>
                  <a:schemeClr val="accent1"/>
                </a:solidFill>
              </a:rPr>
              <a:t>различни таблици</a:t>
            </a:r>
            <a:r>
              <a:rPr lang="ru-RU" dirty="0"/>
              <a:t>!!!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Всички планини и реки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3" y="2084296"/>
            <a:ext cx="3210774" cy="2134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084296"/>
            <a:ext cx="3202234" cy="2134823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4209253" y="2819400"/>
            <a:ext cx="646783" cy="6752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2" name="Equal 11"/>
          <p:cNvSpPr/>
          <p:nvPr/>
        </p:nvSpPr>
        <p:spPr>
          <a:xfrm>
            <a:off x="8714764" y="2865957"/>
            <a:ext cx="700200" cy="571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38941" y="2003128"/>
            <a:ext cx="112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8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7BBCC654-73DC-4AC4-A922-21C0DB002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Заявки </a:t>
            </a:r>
            <a:r>
              <a:rPr lang="bg-BG" dirty="0">
                <a:latin typeface="Consolas" pitchFamily="49" charset="0"/>
              </a:rPr>
              <a:t>от различни таблици могат да бъдат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обединени </a:t>
            </a:r>
            <a:r>
              <a:rPr lang="bg-BG" dirty="0">
                <a:latin typeface="Consolas" pitchFamily="49" charset="0"/>
              </a:rPr>
              <a:t>в една с помощта на оператора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</a:rPr>
              <a:t>UNION</a:t>
            </a:r>
            <a:endParaRPr lang="en-US" b="1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Обединяване на заявки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98748"/>
              </p:ext>
            </p:extLst>
          </p:nvPr>
        </p:nvGraphicFramePr>
        <p:xfrm>
          <a:off x="4523638" y="3138070"/>
          <a:ext cx="28194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368042">
                <a:tc>
                  <a:txBody>
                    <a:bodyPr/>
                    <a:lstStyle/>
                    <a:p>
                      <a:r>
                        <a:rPr lang="en-US" noProof="1"/>
                        <a:t>mountain_range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Balkan Mountains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Pirin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32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Rhodope Mountains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Rila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Strandza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Vitosha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6612" y="2417065"/>
            <a:ext cx="1058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Rivers</a:t>
            </a:r>
          </a:p>
        </p:txBody>
      </p:sp>
      <p:sp>
        <p:nvSpPr>
          <p:cNvPr id="12" name="Up Arrow 9"/>
          <p:cNvSpPr/>
          <p:nvPr/>
        </p:nvSpPr>
        <p:spPr>
          <a:xfrm rot="5400000">
            <a:off x="7843798" y="3064156"/>
            <a:ext cx="328527" cy="439901"/>
          </a:xfrm>
          <a:prstGeom prst="upArrow">
            <a:avLst>
              <a:gd name="adj1" fmla="val 35351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36612" y="4787665"/>
            <a:ext cx="1604481" cy="585121"/>
          </a:xfrm>
          <a:prstGeom prst="wedgeRoundRectCallout">
            <a:avLst>
              <a:gd name="adj1" fmla="val -30331"/>
              <a:gd name="adj2" fmla="val -1636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noProof="1">
                <a:solidFill>
                  <a:srgbClr val="FFFFFF"/>
                </a:solidFill>
              </a:rPr>
              <a:t>Заявка</a:t>
            </a:r>
            <a:endParaRPr lang="en-US" sz="3200" noProof="1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836612" y="5745620"/>
            <a:ext cx="2937328" cy="571646"/>
          </a:xfrm>
          <a:prstGeom prst="wedgeRoundRectCallout">
            <a:avLst>
              <a:gd name="adj1" fmla="val 72052"/>
              <a:gd name="adj2" fmla="val -6881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noProof="1">
                <a:solidFill>
                  <a:srgbClr val="FFFFFF"/>
                </a:solidFill>
              </a:rPr>
              <a:t>Друга заявка</a:t>
            </a:r>
            <a:endParaRPr lang="en-US" sz="3200" noProof="1">
              <a:solidFill>
                <a:srgbClr val="FFFFFF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70786"/>
              </p:ext>
            </p:extLst>
          </p:nvPr>
        </p:nvGraphicFramePr>
        <p:xfrm>
          <a:off x="432987" y="3145821"/>
          <a:ext cx="1927625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7625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river_name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Danube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33238" y="2431589"/>
            <a:ext cx="175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Mountains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5412" y="309483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UNION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28728"/>
              </p:ext>
            </p:extLst>
          </p:nvPr>
        </p:nvGraphicFramePr>
        <p:xfrm>
          <a:off x="8609012" y="2667000"/>
          <a:ext cx="2819400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368042">
                <a:tc>
                  <a:txBody>
                    <a:bodyPr/>
                    <a:lstStyle/>
                    <a:p>
                      <a:r>
                        <a:rPr lang="en-US" noProof="1"/>
                        <a:t>river_name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Danube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Balkan Mountains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Pirin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32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Rhodope Mountains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Rila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Strandza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Vitosha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>
            <a:off x="5809129" y="510085"/>
            <a:ext cx="6022864" cy="2017962"/>
          </a:xfrm>
          <a:custGeom>
            <a:avLst/>
            <a:gdLst>
              <a:gd name="connsiteX0" fmla="*/ 0 w 5531618"/>
              <a:gd name="connsiteY0" fmla="*/ 120879 h 1913821"/>
              <a:gd name="connsiteX1" fmla="*/ 3944470 w 5531618"/>
              <a:gd name="connsiteY1" fmla="*/ 49162 h 1913821"/>
              <a:gd name="connsiteX2" fmla="*/ 5432612 w 5531618"/>
              <a:gd name="connsiteY2" fmla="*/ 766338 h 1913821"/>
              <a:gd name="connsiteX3" fmla="*/ 5396753 w 5531618"/>
              <a:gd name="connsiteY3" fmla="*/ 1913821 h 1913821"/>
              <a:gd name="connsiteX4" fmla="*/ 5396753 w 5531618"/>
              <a:gd name="connsiteY4" fmla="*/ 1913821 h 1913821"/>
              <a:gd name="connsiteX0" fmla="*/ 0 w 5754252"/>
              <a:gd name="connsiteY0" fmla="*/ 98139 h 1926940"/>
              <a:gd name="connsiteX1" fmla="*/ 4167104 w 5754252"/>
              <a:gd name="connsiteY1" fmla="*/ 62281 h 1926940"/>
              <a:gd name="connsiteX2" fmla="*/ 5655246 w 5754252"/>
              <a:gd name="connsiteY2" fmla="*/ 779457 h 1926940"/>
              <a:gd name="connsiteX3" fmla="*/ 5619387 w 5754252"/>
              <a:gd name="connsiteY3" fmla="*/ 1926940 h 1926940"/>
              <a:gd name="connsiteX4" fmla="*/ 5619387 w 5754252"/>
              <a:gd name="connsiteY4" fmla="*/ 1926940 h 1926940"/>
              <a:gd name="connsiteX0" fmla="*/ 0 w 5754252"/>
              <a:gd name="connsiteY0" fmla="*/ 81586 h 1910387"/>
              <a:gd name="connsiteX1" fmla="*/ 4167104 w 5754252"/>
              <a:gd name="connsiteY1" fmla="*/ 45728 h 1910387"/>
              <a:gd name="connsiteX2" fmla="*/ 5655246 w 5754252"/>
              <a:gd name="connsiteY2" fmla="*/ 762904 h 1910387"/>
              <a:gd name="connsiteX3" fmla="*/ 5619387 w 5754252"/>
              <a:gd name="connsiteY3" fmla="*/ 1910387 h 1910387"/>
              <a:gd name="connsiteX4" fmla="*/ 5619387 w 5754252"/>
              <a:gd name="connsiteY4" fmla="*/ 1910387 h 1910387"/>
              <a:gd name="connsiteX0" fmla="*/ 0 w 5751731"/>
              <a:gd name="connsiteY0" fmla="*/ 4828 h 1833629"/>
              <a:gd name="connsiteX1" fmla="*/ 4201356 w 5751731"/>
              <a:gd name="connsiteY1" fmla="*/ 130335 h 1833629"/>
              <a:gd name="connsiteX2" fmla="*/ 5655246 w 5751731"/>
              <a:gd name="connsiteY2" fmla="*/ 686146 h 1833629"/>
              <a:gd name="connsiteX3" fmla="*/ 5619387 w 5751731"/>
              <a:gd name="connsiteY3" fmla="*/ 1833629 h 1833629"/>
              <a:gd name="connsiteX4" fmla="*/ 5619387 w 5751731"/>
              <a:gd name="connsiteY4" fmla="*/ 1833629 h 1833629"/>
              <a:gd name="connsiteX0" fmla="*/ 0 w 5751731"/>
              <a:gd name="connsiteY0" fmla="*/ 81585 h 1910386"/>
              <a:gd name="connsiteX1" fmla="*/ 4201357 w 5751731"/>
              <a:gd name="connsiteY1" fmla="*/ 45728 h 1910386"/>
              <a:gd name="connsiteX2" fmla="*/ 5655246 w 5751731"/>
              <a:gd name="connsiteY2" fmla="*/ 762903 h 1910386"/>
              <a:gd name="connsiteX3" fmla="*/ 5619387 w 5751731"/>
              <a:gd name="connsiteY3" fmla="*/ 1910386 h 1910386"/>
              <a:gd name="connsiteX4" fmla="*/ 5619387 w 5751731"/>
              <a:gd name="connsiteY4" fmla="*/ 1910386 h 1910386"/>
              <a:gd name="connsiteX0" fmla="*/ 0 w 5854218"/>
              <a:gd name="connsiteY0" fmla="*/ 81585 h 1910386"/>
              <a:gd name="connsiteX1" fmla="*/ 4201357 w 5854218"/>
              <a:gd name="connsiteY1" fmla="*/ 45728 h 1910386"/>
              <a:gd name="connsiteX2" fmla="*/ 5775125 w 5854218"/>
              <a:gd name="connsiteY2" fmla="*/ 762903 h 1910386"/>
              <a:gd name="connsiteX3" fmla="*/ 5619387 w 5854218"/>
              <a:gd name="connsiteY3" fmla="*/ 1910386 h 1910386"/>
              <a:gd name="connsiteX4" fmla="*/ 5619387 w 5854218"/>
              <a:gd name="connsiteY4" fmla="*/ 1910386 h 1910386"/>
              <a:gd name="connsiteX0" fmla="*/ 0 w 5868125"/>
              <a:gd name="connsiteY0" fmla="*/ 81585 h 2029616"/>
              <a:gd name="connsiteX1" fmla="*/ 4201357 w 5868125"/>
              <a:gd name="connsiteY1" fmla="*/ 45728 h 2029616"/>
              <a:gd name="connsiteX2" fmla="*/ 5775125 w 5868125"/>
              <a:gd name="connsiteY2" fmla="*/ 762903 h 2029616"/>
              <a:gd name="connsiteX3" fmla="*/ 5619387 w 5868125"/>
              <a:gd name="connsiteY3" fmla="*/ 1910386 h 2029616"/>
              <a:gd name="connsiteX4" fmla="*/ 5071363 w 5868125"/>
              <a:gd name="connsiteY4" fmla="*/ 2017962 h 2029616"/>
              <a:gd name="connsiteX0" fmla="*/ 0 w 5863642"/>
              <a:gd name="connsiteY0" fmla="*/ 81585 h 2017962"/>
              <a:gd name="connsiteX1" fmla="*/ 4201357 w 5863642"/>
              <a:gd name="connsiteY1" fmla="*/ 45728 h 2017962"/>
              <a:gd name="connsiteX2" fmla="*/ 5775125 w 5863642"/>
              <a:gd name="connsiteY2" fmla="*/ 762903 h 2017962"/>
              <a:gd name="connsiteX3" fmla="*/ 5602261 w 5863642"/>
              <a:gd name="connsiteY3" fmla="*/ 1587656 h 2017962"/>
              <a:gd name="connsiteX4" fmla="*/ 5071363 w 5863642"/>
              <a:gd name="connsiteY4" fmla="*/ 2017962 h 2017962"/>
              <a:gd name="connsiteX0" fmla="*/ 0 w 5883119"/>
              <a:gd name="connsiteY0" fmla="*/ 81585 h 2017962"/>
              <a:gd name="connsiteX1" fmla="*/ 4201357 w 5883119"/>
              <a:gd name="connsiteY1" fmla="*/ 45728 h 2017962"/>
              <a:gd name="connsiteX2" fmla="*/ 5775125 w 5883119"/>
              <a:gd name="connsiteY2" fmla="*/ 762903 h 2017962"/>
              <a:gd name="connsiteX3" fmla="*/ 5670764 w 5883119"/>
              <a:gd name="connsiteY3" fmla="*/ 1623514 h 2017962"/>
              <a:gd name="connsiteX4" fmla="*/ 5071363 w 5883119"/>
              <a:gd name="connsiteY4" fmla="*/ 2017962 h 2017962"/>
              <a:gd name="connsiteX0" fmla="*/ 0 w 5752825"/>
              <a:gd name="connsiteY0" fmla="*/ 81585 h 2017962"/>
              <a:gd name="connsiteX1" fmla="*/ 4201357 w 5752825"/>
              <a:gd name="connsiteY1" fmla="*/ 45728 h 2017962"/>
              <a:gd name="connsiteX2" fmla="*/ 5586742 w 5752825"/>
              <a:gd name="connsiteY2" fmla="*/ 762903 h 2017962"/>
              <a:gd name="connsiteX3" fmla="*/ 5670764 w 5752825"/>
              <a:gd name="connsiteY3" fmla="*/ 1623514 h 2017962"/>
              <a:gd name="connsiteX4" fmla="*/ 5071363 w 5752825"/>
              <a:gd name="connsiteY4" fmla="*/ 2017962 h 2017962"/>
              <a:gd name="connsiteX0" fmla="*/ 0 w 5741181"/>
              <a:gd name="connsiteY0" fmla="*/ 81585 h 2089679"/>
              <a:gd name="connsiteX1" fmla="*/ 4201357 w 5741181"/>
              <a:gd name="connsiteY1" fmla="*/ 45728 h 2089679"/>
              <a:gd name="connsiteX2" fmla="*/ 5586742 w 5741181"/>
              <a:gd name="connsiteY2" fmla="*/ 762903 h 2089679"/>
              <a:gd name="connsiteX3" fmla="*/ 5670764 w 5741181"/>
              <a:gd name="connsiteY3" fmla="*/ 1623514 h 2089679"/>
              <a:gd name="connsiteX4" fmla="*/ 5259746 w 5741181"/>
              <a:gd name="connsiteY4" fmla="*/ 2089679 h 2089679"/>
              <a:gd name="connsiteX0" fmla="*/ 0 w 5736103"/>
              <a:gd name="connsiteY0" fmla="*/ 81585 h 2017962"/>
              <a:gd name="connsiteX1" fmla="*/ 4201357 w 5736103"/>
              <a:gd name="connsiteY1" fmla="*/ 45728 h 2017962"/>
              <a:gd name="connsiteX2" fmla="*/ 5586742 w 5736103"/>
              <a:gd name="connsiteY2" fmla="*/ 762903 h 2017962"/>
              <a:gd name="connsiteX3" fmla="*/ 5670764 w 5736103"/>
              <a:gd name="connsiteY3" fmla="*/ 1623514 h 2017962"/>
              <a:gd name="connsiteX4" fmla="*/ 5345375 w 5736103"/>
              <a:gd name="connsiteY4" fmla="*/ 2017962 h 2017962"/>
              <a:gd name="connsiteX0" fmla="*/ 0 w 5736103"/>
              <a:gd name="connsiteY0" fmla="*/ 81585 h 2017962"/>
              <a:gd name="connsiteX1" fmla="*/ 4201357 w 5736103"/>
              <a:gd name="connsiteY1" fmla="*/ 45728 h 2017962"/>
              <a:gd name="connsiteX2" fmla="*/ 5586742 w 5736103"/>
              <a:gd name="connsiteY2" fmla="*/ 762903 h 2017962"/>
              <a:gd name="connsiteX3" fmla="*/ 5670764 w 5736103"/>
              <a:gd name="connsiteY3" fmla="*/ 1623514 h 2017962"/>
              <a:gd name="connsiteX4" fmla="*/ 5345375 w 5736103"/>
              <a:gd name="connsiteY4" fmla="*/ 2017962 h 20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6103" h="2017962">
                <a:moveTo>
                  <a:pt x="0" y="81585"/>
                </a:moveTo>
                <a:cubicBezTo>
                  <a:pt x="1502391" y="63656"/>
                  <a:pt x="3270233" y="-67825"/>
                  <a:pt x="4201357" y="45728"/>
                </a:cubicBezTo>
                <a:cubicBezTo>
                  <a:pt x="5132481" y="159281"/>
                  <a:pt x="5341841" y="499939"/>
                  <a:pt x="5586742" y="762903"/>
                </a:cubicBezTo>
                <a:cubicBezTo>
                  <a:pt x="5831643" y="1025867"/>
                  <a:pt x="5710992" y="1414338"/>
                  <a:pt x="5670764" y="1623514"/>
                </a:cubicBezTo>
                <a:cubicBezTo>
                  <a:pt x="5630536" y="1832690"/>
                  <a:pt x="5493799" y="1946244"/>
                  <a:pt x="5345375" y="2017962"/>
                </a:cubicBezTo>
              </a:path>
            </a:pathLst>
          </a:custGeom>
          <a:noFill/>
          <a:ln w="63500"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A80C1BBB-03F3-43A1-9A13-C66904A2B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7" grpId="0"/>
      <p:bldP spid="18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12812" y="1151121"/>
            <a:ext cx="9982176" cy="236988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river_name from rivers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UNION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mountain_range from mountains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Синтаксис на </a:t>
            </a:r>
            <a:r>
              <a:rPr lang="en-US" dirty="0"/>
              <a:t>UNION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852012" y="2267763"/>
            <a:ext cx="2195400" cy="579329"/>
          </a:xfrm>
          <a:prstGeom prst="wedgeRoundRectCallout">
            <a:avLst>
              <a:gd name="adj1" fmla="val -69740"/>
              <a:gd name="adj2" fmla="val 6454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друга заявка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275012" y="2117651"/>
            <a:ext cx="2209800" cy="585140"/>
          </a:xfrm>
          <a:prstGeom prst="wedgeRoundRectCallout">
            <a:avLst>
              <a:gd name="adj1" fmla="val -85750"/>
              <a:gd name="adj2" fmla="val -22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обединение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852012" y="1373157"/>
            <a:ext cx="1524000" cy="580049"/>
          </a:xfrm>
          <a:prstGeom prst="wedgeRoundRectCallout">
            <a:avLst>
              <a:gd name="adj1" fmla="val -98959"/>
              <a:gd name="adj2" fmla="val -320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заявка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84330" y="3903856"/>
            <a:ext cx="6629400" cy="262114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</a:rPr>
              <a:t>Броят на колоните </a:t>
            </a:r>
            <a:r>
              <a:rPr lang="ru-RU" dirty="0"/>
              <a:t>в двете заявки трябва </a:t>
            </a:r>
            <a:r>
              <a:rPr lang="ru-RU" dirty="0">
                <a:solidFill>
                  <a:schemeClr val="accent1"/>
                </a:solidFill>
              </a:rPr>
              <a:t>да е един и същ</a:t>
            </a:r>
            <a:r>
              <a:rPr lang="ru-RU" dirty="0"/>
              <a:t>!</a:t>
            </a:r>
          </a:p>
          <a:p>
            <a:pPr>
              <a:lnSpc>
                <a:spcPct val="100000"/>
              </a:lnSpc>
            </a:pPr>
            <a:r>
              <a:rPr lang="ru-RU" dirty="0"/>
              <a:t>За </a:t>
            </a:r>
            <a:r>
              <a:rPr lang="ru-RU" dirty="0">
                <a:solidFill>
                  <a:schemeClr val="accent1"/>
                </a:solidFill>
              </a:rPr>
              <a:t>имена на колони</a:t>
            </a:r>
            <a:r>
              <a:rPr lang="ru-RU" dirty="0"/>
              <a:t> в резултата се взимат имената на колоните </a:t>
            </a:r>
            <a:r>
              <a:rPr lang="ru-RU" dirty="0">
                <a:solidFill>
                  <a:schemeClr val="accent1"/>
                </a:solidFill>
              </a:rPr>
              <a:t>от първата заявка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9679"/>
              </p:ext>
            </p:extLst>
          </p:nvPr>
        </p:nvGraphicFramePr>
        <p:xfrm>
          <a:off x="7999412" y="4038600"/>
          <a:ext cx="2819400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368042">
                <a:tc>
                  <a:txBody>
                    <a:bodyPr/>
                    <a:lstStyle/>
                    <a:p>
                      <a:r>
                        <a:rPr lang="en-US" noProof="1"/>
                        <a:t>river_name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Danube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Balkan Mountains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Pirin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32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7205E36-7FB1-4E9B-BEF5-FD296233D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6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8012" y="1151121"/>
            <a:ext cx="10958400" cy="27392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peak_name as name</a:t>
            </a: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elevation as info</a:t>
            </a:r>
            <a:b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from peaks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UNION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country_name, capital from countries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Особености при </a:t>
            </a:r>
            <a:r>
              <a:rPr lang="en-US" dirty="0"/>
              <a:t>UNION</a:t>
            </a:r>
            <a:r>
              <a:rPr lang="bg-BG" dirty="0"/>
              <a:t> (1)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4114800"/>
            <a:ext cx="6931400" cy="241020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/>
                </a:solidFill>
              </a:rPr>
              <a:t>Типът</a:t>
            </a:r>
            <a:r>
              <a:rPr lang="ru-RU" sz="3600" dirty="0"/>
              <a:t> на колони от двете таблици </a:t>
            </a:r>
            <a:r>
              <a:rPr lang="ru-RU" sz="3600" dirty="0">
                <a:solidFill>
                  <a:schemeClr val="accent1"/>
                </a:solidFill>
              </a:rPr>
              <a:t>не е нужно да е един и същ</a:t>
            </a:r>
            <a:endParaRPr lang="en-US" sz="3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600" dirty="0"/>
              <a:t>Може да дадете </a:t>
            </a:r>
            <a:r>
              <a:rPr lang="bg-BG" sz="3600" dirty="0">
                <a:solidFill>
                  <a:schemeClr val="accent1"/>
                </a:solidFill>
              </a:rPr>
              <a:t>друго име </a:t>
            </a:r>
            <a:r>
              <a:rPr lang="bg-BG" sz="3600" dirty="0"/>
              <a:t>на колоните </a:t>
            </a:r>
            <a:r>
              <a:rPr lang="bg-BG" sz="3600" dirty="0">
                <a:solidFill>
                  <a:schemeClr val="accent1"/>
                </a:solidFill>
              </a:rPr>
              <a:t>чрез псевдоними</a:t>
            </a:r>
            <a:endParaRPr lang="ru-RU" sz="36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2427"/>
              </p:ext>
            </p:extLst>
          </p:nvPr>
        </p:nvGraphicFramePr>
        <p:xfrm>
          <a:off x="7770812" y="4217266"/>
          <a:ext cx="3795600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17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067">
                <a:tc>
                  <a:txBody>
                    <a:bodyPr/>
                    <a:lstStyle/>
                    <a:p>
                      <a:r>
                        <a:rPr lang="en-US" noProof="1"/>
                        <a:t>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info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Everest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8848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Albania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Tirana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3229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539412" y="2626101"/>
            <a:ext cx="2029812" cy="579329"/>
          </a:xfrm>
          <a:prstGeom prst="wedgeRoundRectCallout">
            <a:avLst>
              <a:gd name="adj1" fmla="val -81242"/>
              <a:gd name="adj2" fmla="val 679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текст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886845" y="2337173"/>
            <a:ext cx="3200400" cy="522407"/>
          </a:xfrm>
          <a:prstGeom prst="wedgeRoundRectCallout">
            <a:avLst>
              <a:gd name="adj1" fmla="val 38757"/>
              <a:gd name="adj2" fmla="val -1595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даваме друго име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045224" y="1723147"/>
            <a:ext cx="1524000" cy="620593"/>
          </a:xfrm>
          <a:prstGeom prst="wedgeRoundRectCallout">
            <a:avLst>
              <a:gd name="adj1" fmla="val -88746"/>
              <a:gd name="adj2" fmla="val -4770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число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9095934-DCF1-4D24-8832-036DC1025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8012" y="1151121"/>
            <a:ext cx="10958400" cy="21852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capital as name from countries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UNION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country_name</a:t>
            </a: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countries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Особености при </a:t>
            </a:r>
            <a:r>
              <a:rPr lang="en-US" dirty="0"/>
              <a:t>UNION</a:t>
            </a:r>
            <a:r>
              <a:rPr lang="bg-BG" dirty="0"/>
              <a:t> (2)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3725567"/>
            <a:ext cx="8808362" cy="24102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В резултат</a:t>
            </a:r>
            <a:r>
              <a:rPr lang="bg-BG" dirty="0"/>
              <a:t>а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няма</a:t>
            </a:r>
            <a:r>
              <a:rPr lang="ru-RU" dirty="0"/>
              <a:t> да присъстват </a:t>
            </a:r>
            <a:r>
              <a:rPr lang="ru-RU" dirty="0">
                <a:solidFill>
                  <a:schemeClr val="accent1"/>
                </a:solidFill>
              </a:rPr>
              <a:t>повтарящи се редове</a:t>
            </a:r>
          </a:p>
          <a:p>
            <a:pPr>
              <a:lnSpc>
                <a:spcPct val="100000"/>
              </a:lnSpc>
            </a:pPr>
            <a:r>
              <a:rPr lang="ru-RU" dirty="0"/>
              <a:t>Ако </a:t>
            </a:r>
            <a:r>
              <a:rPr lang="bg-BG" dirty="0"/>
              <a:t>трябва </a:t>
            </a:r>
            <a:r>
              <a:rPr lang="ru-RU" dirty="0"/>
              <a:t>да ги има, може да  се използва </a:t>
            </a:r>
            <a:r>
              <a:rPr lang="ru-RU" b="1" dirty="0">
                <a:solidFill>
                  <a:schemeClr val="accent1"/>
                </a:solidFill>
              </a:rPr>
              <a:t>UNION ALL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33869"/>
              </p:ext>
            </p:extLst>
          </p:nvPr>
        </p:nvGraphicFramePr>
        <p:xfrm>
          <a:off x="9766412" y="3809999"/>
          <a:ext cx="1780578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0578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noProof="1"/>
                        <a:t>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Monaco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Albania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3229"/>
                  </a:ext>
                </a:extLst>
              </a:tr>
              <a:tr h="431067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59221" y="2023623"/>
            <a:ext cx="7924800" cy="476556"/>
          </a:xfrm>
          <a:prstGeom prst="wedgeRoundRectCallout">
            <a:avLst>
              <a:gd name="adj1" fmla="val -73479"/>
              <a:gd name="adj2" fmla="val -503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Има страни, на които столицата носи същото име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2A157DC-F4CC-40D0-AB87-DB6D127F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Да се изведе списък с имената на всички планини и реки в България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Бележка: Заявка към базата от данни </a:t>
            </a:r>
            <a:r>
              <a:rPr lang="ru-RU" dirty="0">
                <a:solidFill>
                  <a:schemeClr val="accent1"/>
                </a:solidFill>
              </a:rPr>
              <a:t>Geography</a:t>
            </a:r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1377597" cy="1110780"/>
          </a:xfrm>
        </p:spPr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Всички планини и реки в България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3" y="2741977"/>
            <a:ext cx="3210774" cy="2134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741977"/>
            <a:ext cx="3202234" cy="2134823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4209253" y="3477081"/>
            <a:ext cx="646783" cy="6752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2" name="Equal 11"/>
          <p:cNvSpPr/>
          <p:nvPr/>
        </p:nvSpPr>
        <p:spPr>
          <a:xfrm>
            <a:off x="8714764" y="3523638"/>
            <a:ext cx="700200" cy="571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7453" y="3382847"/>
            <a:ext cx="1994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UNION</a:t>
            </a:r>
            <a:endParaRPr lang="bg-BG" sz="4400" b="1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1000D5F9-6402-4085-B4CB-AB0C042ED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0412" y="1150951"/>
            <a:ext cx="10582955" cy="51398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(select river_name as name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rivers where id in (</a:t>
            </a:r>
            <a:endParaRPr lang="bg-BG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river_id from countries_rivers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country_code = 'BG'))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UNION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(select mountain_range from mountains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where id in 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select mountain_id from mountains_countries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country_code = 'BG'))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Всички планини и реки в България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265204" y="3640349"/>
            <a:ext cx="3276600" cy="580676"/>
          </a:xfrm>
          <a:prstGeom prst="wedgeRoundRectCallout">
            <a:avLst>
              <a:gd name="adj1" fmla="val -93476"/>
              <a:gd name="adj2" fmla="val 6221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имена на планини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552556" y="5998249"/>
            <a:ext cx="2491343" cy="478751"/>
          </a:xfrm>
          <a:prstGeom prst="wedgeRoundRectCallout">
            <a:avLst>
              <a:gd name="adj1" fmla="val -85106"/>
              <a:gd name="adj2" fmla="val -4051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BG </a:t>
            </a:r>
            <a:r>
              <a:rPr lang="bg-BG" sz="2800" noProof="1">
                <a:solidFill>
                  <a:srgbClr val="FFFFFF"/>
                </a:solidFill>
              </a:rPr>
              <a:t>планини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723509" y="2918093"/>
            <a:ext cx="1818295" cy="580301"/>
          </a:xfrm>
          <a:prstGeom prst="wedgeRoundRectCallout">
            <a:avLst>
              <a:gd name="adj1" fmla="val -107382"/>
              <a:gd name="adj2" fmla="val -5173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BG </a:t>
            </a:r>
            <a:r>
              <a:rPr lang="bg-BG" sz="2800" noProof="1">
                <a:solidFill>
                  <a:srgbClr val="FFFFFF"/>
                </a:solidFill>
              </a:rPr>
              <a:t>реки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231249" y="1472450"/>
            <a:ext cx="3302507" cy="567699"/>
          </a:xfrm>
          <a:prstGeom prst="wedgeRoundRectCallout">
            <a:avLst>
              <a:gd name="adj1" fmla="val -63128"/>
              <a:gd name="adj2" fmla="val -3475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имената на реките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03661" y="3430734"/>
            <a:ext cx="2324695" cy="514415"/>
          </a:xfrm>
          <a:prstGeom prst="wedgeRoundRectCallout">
            <a:avLst>
              <a:gd name="adj1" fmla="val -92222"/>
              <a:gd name="adj2" fmla="val 94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обединение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526EC47-7277-4612-B8E4-9EE708D83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7180</TotalTime>
  <Words>1089</Words>
  <Application>Microsoft Office PowerPoint</Application>
  <PresentationFormat>Custom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Обединяване на заявки</vt:lpstr>
      <vt:lpstr>Съдържание</vt:lpstr>
      <vt:lpstr>Задача: Всички планини и реки</vt:lpstr>
      <vt:lpstr>Обединяване на заявки</vt:lpstr>
      <vt:lpstr>Синтаксис на UNION</vt:lpstr>
      <vt:lpstr>Особености при UNION (1)</vt:lpstr>
      <vt:lpstr>Особености при UNION (2)</vt:lpstr>
      <vt:lpstr>Задача: Всички планини и реки в България</vt:lpstr>
      <vt:lpstr>Решение: Всички планини и реки в България</vt:lpstr>
      <vt:lpstr>Използване на ORDER BY с UNION</vt:lpstr>
      <vt:lpstr>Използване на LIMIT с UNION</vt:lpstr>
      <vt:lpstr>Обобщение</vt:lpstr>
      <vt:lpstr>Обединяване на заявки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2019-12-17T11:19:18Z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