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9"/>
  </p:notesMasterIdLst>
  <p:handoutMasterIdLst>
    <p:handoutMasterId r:id="rId20"/>
  </p:handoutMasterIdLst>
  <p:sldIdLst>
    <p:sldId id="477" r:id="rId3"/>
    <p:sldId id="478" r:id="rId4"/>
    <p:sldId id="412" r:id="rId5"/>
    <p:sldId id="413" r:id="rId6"/>
    <p:sldId id="474" r:id="rId7"/>
    <p:sldId id="475" r:id="rId8"/>
    <p:sldId id="476" r:id="rId9"/>
    <p:sldId id="424" r:id="rId10"/>
    <p:sldId id="425" r:id="rId11"/>
    <p:sldId id="426" r:id="rId12"/>
    <p:sldId id="427" r:id="rId13"/>
    <p:sldId id="428" r:id="rId14"/>
    <p:sldId id="429" r:id="rId15"/>
    <p:sldId id="447" r:id="rId16"/>
    <p:sldId id="480" r:id="rId17"/>
    <p:sldId id="481" r:id="rId18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5D714BE5-2F94-4F58-A236-06877DFC4EB4}">
          <p14:sldIdLst>
            <p14:sldId id="477"/>
            <p14:sldId id="478"/>
          </p14:sldIdLst>
        </p14:section>
        <p14:section name="Joins" id="{104FFDCA-8C67-4F4F-B2FA-0292AF541905}">
          <p14:sldIdLst>
            <p14:sldId id="412"/>
            <p14:sldId id="413"/>
            <p14:sldId id="474"/>
            <p14:sldId id="475"/>
            <p14:sldId id="476"/>
            <p14:sldId id="424"/>
            <p14:sldId id="425"/>
            <p14:sldId id="426"/>
            <p14:sldId id="427"/>
            <p14:sldId id="428"/>
            <p14:sldId id="429"/>
          </p14:sldIdLst>
        </p14:section>
        <p14:section name="Conclusion" id="{16C96D23-D77D-4D96-B230-6553BDE5C657}">
          <p14:sldIdLst>
            <p14:sldId id="447"/>
            <p14:sldId id="480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A8FA6747-9682-437F-91D0-1B949283792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0522884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*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dirty="0"/>
              <a:t>07/16/96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5C2DCA-6CD4-48A7-91CC-990A469CC4A4}" type="slidenum">
              <a:rPr lang="en-US"/>
              <a:pPr/>
              <a:t>13</a:t>
            </a:fld>
            <a:r>
              <a:rPr lang="en-US" dirty="0"/>
              <a:t>##</a:t>
            </a:r>
          </a:p>
        </p:txBody>
      </p:sp>
      <p:sp>
        <p:nvSpPr>
          <p:cNvPr id="118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874" y="4415321"/>
            <a:ext cx="5506066" cy="41831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DD0827A7-9447-44BD-8C91-0D686D6C519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9784262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8E950497-0CA4-473A-A826-4F836DB004D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0697690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B7D75FE2-8A04-478D-850B-7572570FB41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3497991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EF08DF7D-EC2D-4EA1-B0D7-6AB82C65B28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44886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43BD1FDF-596D-4F3A-8328-2FA04D543FC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500287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Inner</a:t>
            </a:r>
            <a:r>
              <a:rPr lang="en-US" baseline="0" dirty="0"/>
              <a:t> joins return only rows which exist in both tables.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5912E169-3F49-46FE-9AF7-27F73274AC7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408889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1CA1630C-6111-4E8C-B18B-BB1845C295B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945354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FA7091-1169-4A3F-A158-1ACE5A626F08}" type="slidenum">
              <a:rPr lang="en-US"/>
              <a:pPr/>
              <a:t>8</a:t>
            </a:fld>
            <a:r>
              <a:rPr lang="en-US" dirty="0"/>
              <a:t>##</a:t>
            </a:r>
            <a:endParaRPr lang="en-US" sz="1100" dirty="0"/>
          </a:p>
        </p:txBody>
      </p:sp>
      <p:sp>
        <p:nvSpPr>
          <p:cNvPr id="54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481" y="4416099"/>
            <a:ext cx="5504853" cy="4182457"/>
          </a:xfrm>
        </p:spPr>
        <p:txBody>
          <a:bodyPr/>
          <a:lstStyle/>
          <a:p>
            <a:r>
              <a:rPr lang="en-US" b="1" dirty="0"/>
              <a:t>Three-Way Joins</a:t>
            </a:r>
          </a:p>
          <a:p>
            <a:pPr lvl="1"/>
            <a:endParaRPr lang="en-US" b="1" dirty="0"/>
          </a:p>
          <a:p>
            <a:pPr lvl="1"/>
            <a:r>
              <a:rPr lang="en-US" dirty="0"/>
              <a:t>A </a:t>
            </a:r>
            <a:r>
              <a:rPr lang="en-US" dirty="0">
                <a:solidFill>
                  <a:srgbClr val="FC0128"/>
                </a:solidFill>
              </a:rPr>
              <a:t>three-way join</a:t>
            </a:r>
            <a:r>
              <a:rPr lang="en-US" dirty="0"/>
              <a:t> is a join of three tables. In </a:t>
            </a:r>
            <a:r>
              <a:rPr lang="en-US" dirty="0">
                <a:solidFill>
                  <a:srgbClr val="FC0128"/>
                </a:solidFill>
              </a:rPr>
              <a:t>SQL: 1999 compliant syntax</a:t>
            </a:r>
            <a:r>
              <a:rPr lang="en-US" dirty="0"/>
              <a:t>, joins are performed from left to right so the first join to be performed is </a:t>
            </a:r>
            <a:r>
              <a:rPr lang="en-US" dirty="0">
                <a:latin typeface="Courier New" pitchFamily="49" charset="0"/>
              </a:rPr>
              <a:t>Employees</a:t>
            </a:r>
            <a:r>
              <a:rPr lang="en-US" dirty="0"/>
              <a:t> </a:t>
            </a:r>
            <a:r>
              <a:rPr lang="en-US" dirty="0">
                <a:latin typeface="Courier New" pitchFamily="49" charset="0"/>
              </a:rPr>
              <a:t>JOIN</a:t>
            </a:r>
            <a:r>
              <a:rPr lang="en-US" dirty="0"/>
              <a:t> </a:t>
            </a:r>
            <a:r>
              <a:rPr lang="en-US" dirty="0">
                <a:latin typeface="Courier New" pitchFamily="49" charset="0"/>
              </a:rPr>
              <a:t>ADDRESS</a:t>
            </a:r>
            <a:r>
              <a:rPr lang="en-US" dirty="0"/>
              <a:t>. The first join condition can reference columns in </a:t>
            </a:r>
            <a:r>
              <a:rPr lang="en-US" dirty="0">
                <a:latin typeface="Courier New" pitchFamily="49" charset="0"/>
              </a:rPr>
              <a:t>Employees</a:t>
            </a:r>
            <a:r>
              <a:rPr lang="en-US" dirty="0"/>
              <a:t> and </a:t>
            </a:r>
            <a:r>
              <a:rPr lang="en-US" dirty="0">
                <a:latin typeface="Courier New" pitchFamily="49" charset="0"/>
              </a:rPr>
              <a:t>ADDRESS</a:t>
            </a:r>
            <a:r>
              <a:rPr lang="en-US" dirty="0"/>
              <a:t> but cannot reference columns in </a:t>
            </a:r>
            <a:r>
              <a:rPr lang="en-US" dirty="0">
                <a:latin typeface="Courier New" pitchFamily="49" charset="0"/>
              </a:rPr>
              <a:t>STATEPROVINCE</a:t>
            </a:r>
            <a:r>
              <a:rPr lang="en-US" dirty="0"/>
              <a:t>. The second join condition can reference columns from all three tables.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This can also be written as a three-way equijoin: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SELECT </a:t>
            </a:r>
            <a:r>
              <a:rPr lang="en-US" dirty="0" err="1"/>
              <a:t>e.LastName</a:t>
            </a:r>
            <a:r>
              <a:rPr lang="en-US" dirty="0"/>
              <a:t>, </a:t>
            </a:r>
            <a:r>
              <a:rPr lang="en-US" dirty="0" err="1"/>
              <a:t>a.City</a:t>
            </a:r>
            <a:r>
              <a:rPr lang="en-US" dirty="0"/>
              <a:t>, </a:t>
            </a:r>
            <a:r>
              <a:rPr lang="en-US" dirty="0" err="1"/>
              <a:t>sp.Name</a:t>
            </a:r>
            <a:r>
              <a:rPr lang="en-US" dirty="0"/>
              <a:t> </a:t>
            </a:r>
            <a:r>
              <a:rPr lang="en-US" dirty="0" err="1"/>
              <a:t>SPName</a:t>
            </a:r>
            <a:endParaRPr lang="en-US" dirty="0"/>
          </a:p>
          <a:p>
            <a:pPr lvl="1"/>
            <a:r>
              <a:rPr lang="en-US" dirty="0"/>
              <a:t>FROM employee e, address a, </a:t>
            </a:r>
            <a:r>
              <a:rPr lang="en-US" dirty="0" err="1"/>
              <a:t>stateprovince</a:t>
            </a:r>
            <a:r>
              <a:rPr lang="en-US" dirty="0"/>
              <a:t> sp</a:t>
            </a:r>
          </a:p>
          <a:p>
            <a:pPr lvl="1"/>
            <a:r>
              <a:rPr lang="en-US" dirty="0"/>
              <a:t>WHERE </a:t>
            </a:r>
            <a:r>
              <a:rPr lang="en-US" dirty="0" err="1"/>
              <a:t>e.AddressID</a:t>
            </a:r>
            <a:r>
              <a:rPr lang="en-US" dirty="0"/>
              <a:t> = </a:t>
            </a:r>
            <a:r>
              <a:rPr lang="en-US" dirty="0" err="1"/>
              <a:t>a.AddressID</a:t>
            </a:r>
            <a:endParaRPr lang="en-US" dirty="0"/>
          </a:p>
          <a:p>
            <a:pPr lvl="1"/>
            <a:r>
              <a:rPr lang="en-US" dirty="0"/>
              <a:t>  AND </a:t>
            </a:r>
            <a:r>
              <a:rPr lang="en-US" dirty="0" err="1"/>
              <a:t>a.StateProvinceID</a:t>
            </a:r>
            <a:r>
              <a:rPr lang="en-US" dirty="0"/>
              <a:t> = </a:t>
            </a:r>
            <a:r>
              <a:rPr lang="en-US" dirty="0" err="1"/>
              <a:t>sp.StateProvinceID</a:t>
            </a:r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BE85085F-894E-4D50-9837-DAEE07A80C0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162120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FA7091-1169-4A3F-A158-1ACE5A626F08}" type="slidenum">
              <a:rPr lang="en-US"/>
              <a:pPr/>
              <a:t>9</a:t>
            </a:fld>
            <a:r>
              <a:rPr lang="en-US" dirty="0"/>
              <a:t>##</a:t>
            </a:r>
            <a:endParaRPr lang="en-US" sz="1100" dirty="0"/>
          </a:p>
        </p:txBody>
      </p:sp>
      <p:sp>
        <p:nvSpPr>
          <p:cNvPr id="54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481" y="4416099"/>
            <a:ext cx="5504853" cy="4182457"/>
          </a:xfrm>
        </p:spPr>
        <p:txBody>
          <a:bodyPr/>
          <a:lstStyle/>
          <a:p>
            <a:r>
              <a:rPr lang="en-US" b="1" dirty="0"/>
              <a:t>Three-Way Joins</a:t>
            </a:r>
          </a:p>
          <a:p>
            <a:pPr lvl="1"/>
            <a:endParaRPr lang="en-US" b="1" dirty="0"/>
          </a:p>
          <a:p>
            <a:pPr lvl="1"/>
            <a:r>
              <a:rPr lang="en-US" dirty="0"/>
              <a:t>A </a:t>
            </a:r>
            <a:r>
              <a:rPr lang="en-US" dirty="0">
                <a:solidFill>
                  <a:srgbClr val="FC0128"/>
                </a:solidFill>
              </a:rPr>
              <a:t>three-way join</a:t>
            </a:r>
            <a:r>
              <a:rPr lang="en-US" dirty="0"/>
              <a:t> is a join of three tables. In </a:t>
            </a:r>
            <a:r>
              <a:rPr lang="en-US" dirty="0">
                <a:solidFill>
                  <a:srgbClr val="FC0128"/>
                </a:solidFill>
              </a:rPr>
              <a:t>SQL: 1999 compliant syntax</a:t>
            </a:r>
            <a:r>
              <a:rPr lang="en-US" dirty="0"/>
              <a:t>, joins are performed from left to right so the first join to be performed is </a:t>
            </a:r>
            <a:r>
              <a:rPr lang="en-US" dirty="0">
                <a:latin typeface="Courier New" pitchFamily="49" charset="0"/>
              </a:rPr>
              <a:t>Employees</a:t>
            </a:r>
            <a:r>
              <a:rPr lang="en-US" dirty="0"/>
              <a:t> </a:t>
            </a:r>
            <a:r>
              <a:rPr lang="en-US" dirty="0">
                <a:latin typeface="Courier New" pitchFamily="49" charset="0"/>
              </a:rPr>
              <a:t>JOIN</a:t>
            </a:r>
            <a:r>
              <a:rPr lang="en-US" dirty="0"/>
              <a:t> </a:t>
            </a:r>
            <a:r>
              <a:rPr lang="en-US" dirty="0">
                <a:latin typeface="Courier New" pitchFamily="49" charset="0"/>
              </a:rPr>
              <a:t>ADDRESS</a:t>
            </a:r>
            <a:r>
              <a:rPr lang="en-US" dirty="0"/>
              <a:t>. The first join condition can reference columns in </a:t>
            </a:r>
            <a:r>
              <a:rPr lang="en-US" dirty="0">
                <a:latin typeface="Courier New" pitchFamily="49" charset="0"/>
              </a:rPr>
              <a:t>Employees</a:t>
            </a:r>
            <a:r>
              <a:rPr lang="en-US" dirty="0"/>
              <a:t> and </a:t>
            </a:r>
            <a:r>
              <a:rPr lang="en-US" dirty="0">
                <a:latin typeface="Courier New" pitchFamily="49" charset="0"/>
              </a:rPr>
              <a:t>ADDRESS</a:t>
            </a:r>
            <a:r>
              <a:rPr lang="en-US" dirty="0"/>
              <a:t> but cannot reference columns in </a:t>
            </a:r>
            <a:r>
              <a:rPr lang="en-US" dirty="0">
                <a:latin typeface="Courier New" pitchFamily="49" charset="0"/>
              </a:rPr>
              <a:t>STATEPROVINCE</a:t>
            </a:r>
            <a:r>
              <a:rPr lang="en-US" dirty="0"/>
              <a:t>. The second join condition can reference columns from all three tables.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This can also be written as a three-way equijoin: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SELECT </a:t>
            </a:r>
            <a:r>
              <a:rPr lang="en-US" dirty="0" err="1"/>
              <a:t>e.LastName</a:t>
            </a:r>
            <a:r>
              <a:rPr lang="en-US" dirty="0"/>
              <a:t>, </a:t>
            </a:r>
            <a:r>
              <a:rPr lang="en-US" dirty="0" err="1"/>
              <a:t>a.City</a:t>
            </a:r>
            <a:r>
              <a:rPr lang="en-US" dirty="0"/>
              <a:t>, </a:t>
            </a:r>
            <a:r>
              <a:rPr lang="en-US" dirty="0" err="1"/>
              <a:t>sp.Name</a:t>
            </a:r>
            <a:r>
              <a:rPr lang="en-US" dirty="0"/>
              <a:t> </a:t>
            </a:r>
            <a:r>
              <a:rPr lang="en-US" dirty="0" err="1"/>
              <a:t>SPName</a:t>
            </a:r>
            <a:endParaRPr lang="en-US" dirty="0"/>
          </a:p>
          <a:p>
            <a:pPr lvl="1"/>
            <a:r>
              <a:rPr lang="en-US" dirty="0"/>
              <a:t>FROM employee e, address a, </a:t>
            </a:r>
            <a:r>
              <a:rPr lang="en-US" dirty="0" err="1"/>
              <a:t>stateprovince</a:t>
            </a:r>
            <a:r>
              <a:rPr lang="en-US" dirty="0"/>
              <a:t> sp</a:t>
            </a:r>
          </a:p>
          <a:p>
            <a:pPr lvl="1"/>
            <a:r>
              <a:rPr lang="en-US" dirty="0"/>
              <a:t>WHERE </a:t>
            </a:r>
            <a:r>
              <a:rPr lang="en-US" dirty="0" err="1"/>
              <a:t>e.AddressID</a:t>
            </a:r>
            <a:r>
              <a:rPr lang="en-US" dirty="0"/>
              <a:t> = </a:t>
            </a:r>
            <a:r>
              <a:rPr lang="en-US" dirty="0" err="1"/>
              <a:t>a.AddressID</a:t>
            </a:r>
            <a:endParaRPr lang="en-US" dirty="0"/>
          </a:p>
          <a:p>
            <a:pPr lvl="1"/>
            <a:r>
              <a:rPr lang="en-US" dirty="0"/>
              <a:t>  AND </a:t>
            </a:r>
            <a:r>
              <a:rPr lang="en-US" dirty="0" err="1"/>
              <a:t>a.StateProvinceID</a:t>
            </a:r>
            <a:r>
              <a:rPr lang="en-US" dirty="0"/>
              <a:t> = </a:t>
            </a:r>
            <a:r>
              <a:rPr lang="en-US" dirty="0" err="1"/>
              <a:t>sp.StateProvinceID</a:t>
            </a:r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93DA61AE-7718-4B68-916C-C7F30C4A5FF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355122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AD1251-0D49-4EB1-BD4E-3DE084FC6C13}" type="slidenum">
              <a:rPr lang="en-US"/>
              <a:pPr/>
              <a:t>10</a:t>
            </a:fld>
            <a:r>
              <a:rPr lang="en-US" dirty="0"/>
              <a:t>##</a:t>
            </a:r>
            <a:endParaRPr lang="en-US" sz="1100" dirty="0"/>
          </a:p>
        </p:txBody>
      </p:sp>
      <p:sp>
        <p:nvSpPr>
          <p:cNvPr id="54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481" y="4416099"/>
            <a:ext cx="5504853" cy="4182457"/>
          </a:xfrm>
        </p:spPr>
        <p:txBody>
          <a:bodyPr/>
          <a:lstStyle/>
          <a:p>
            <a:pPr lvl="1"/>
            <a:r>
              <a:rPr lang="en-US" dirty="0"/>
              <a:t>The example shown performs a join on the </a:t>
            </a:r>
            <a:r>
              <a:rPr lang="en-US" dirty="0">
                <a:latin typeface="Courier New" pitchFamily="49" charset="0"/>
              </a:rPr>
              <a:t>Employees</a:t>
            </a:r>
            <a:r>
              <a:rPr lang="en-US" dirty="0"/>
              <a:t> and </a:t>
            </a:r>
            <a:r>
              <a:rPr lang="en-US" dirty="0">
                <a:latin typeface="Courier New" pitchFamily="49" charset="0"/>
              </a:rPr>
              <a:t>Departments</a:t>
            </a:r>
            <a:r>
              <a:rPr lang="en-US" dirty="0"/>
              <a:t> tables, and, in addition, displays only employees within the Sales department.</a:t>
            </a:r>
          </a:p>
          <a:p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1486D68B-BCA9-4B46-B1ED-62CA441CE6B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126626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AD1251-0D49-4EB1-BD4E-3DE084FC6C13}" type="slidenum">
              <a:rPr lang="en-US"/>
              <a:pPr/>
              <a:t>11</a:t>
            </a:fld>
            <a:r>
              <a:rPr lang="en-US" dirty="0"/>
              <a:t>##</a:t>
            </a:r>
            <a:endParaRPr lang="en-US" sz="1100" dirty="0"/>
          </a:p>
        </p:txBody>
      </p:sp>
      <p:sp>
        <p:nvSpPr>
          <p:cNvPr id="54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481" y="4416099"/>
            <a:ext cx="5504853" cy="4182457"/>
          </a:xfrm>
        </p:spPr>
        <p:txBody>
          <a:bodyPr/>
          <a:lstStyle/>
          <a:p>
            <a:pPr lvl="1"/>
            <a:r>
              <a:rPr lang="en-US" dirty="0"/>
              <a:t>The example shown performs a join on the </a:t>
            </a:r>
            <a:r>
              <a:rPr lang="en-US" dirty="0">
                <a:latin typeface="Courier New" pitchFamily="49" charset="0"/>
              </a:rPr>
              <a:t>Employees</a:t>
            </a:r>
            <a:r>
              <a:rPr lang="en-US" dirty="0"/>
              <a:t> and </a:t>
            </a:r>
            <a:r>
              <a:rPr lang="en-US" dirty="0">
                <a:latin typeface="Courier New" pitchFamily="49" charset="0"/>
              </a:rPr>
              <a:t>Departments</a:t>
            </a:r>
            <a:r>
              <a:rPr lang="en-US" dirty="0"/>
              <a:t> tables, and, in addition, displays only employees within the Sales department.</a:t>
            </a:r>
          </a:p>
          <a:p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65D7B3A7-EA84-4B9C-9EDD-6C8F8A753F9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646215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*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dirty="0"/>
              <a:t>07/16/96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5C2DCA-6CD4-48A7-91CC-990A469CC4A4}" type="slidenum">
              <a:rPr lang="en-US"/>
              <a:pPr/>
              <a:t>12</a:t>
            </a:fld>
            <a:r>
              <a:rPr lang="en-US" dirty="0"/>
              <a:t>##</a:t>
            </a:r>
          </a:p>
        </p:txBody>
      </p:sp>
      <p:sp>
        <p:nvSpPr>
          <p:cNvPr id="118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874" y="4415321"/>
            <a:ext cx="5506066" cy="41831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9140E904-03E8-41EF-9DA3-91F46186504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222625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19.jpeg"/><Relationship Id="rId4" Type="http://schemas.openxmlformats.org/officeDocument/2006/relationships/image" Target="../media/image16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 txBox="1">
            <a:spLocks/>
          </p:cNvSpPr>
          <p:nvPr/>
        </p:nvSpPr>
        <p:spPr>
          <a:xfrm>
            <a:off x="3351212" y="762000"/>
            <a:ext cx="8215099" cy="1524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r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dirty="0"/>
              <a:t>INNER </a:t>
            </a:r>
            <a:r>
              <a:rPr lang="ru-RU" dirty="0"/>
              <a:t>JOIN клауза</a:t>
            </a:r>
            <a:endParaRPr lang="en-US" dirty="0"/>
          </a:p>
        </p:txBody>
      </p:sp>
      <p:sp>
        <p:nvSpPr>
          <p:cNvPr id="22" name="Subtitle 5"/>
          <p:cNvSpPr txBox="1">
            <a:spLocks/>
          </p:cNvSpPr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DD6E4-664D-4B27-BE61-5A56E60D9702}"/>
              </a:ext>
            </a:extLst>
          </p:cNvPr>
          <p:cNvGrpSpPr/>
          <p:nvPr/>
        </p:nvGrpSpPr>
        <p:grpSpPr>
          <a:xfrm>
            <a:off x="745783" y="3624633"/>
            <a:ext cx="5806020" cy="2524722"/>
            <a:chOff x="745783" y="3624633"/>
            <a:chExt cx="5806020" cy="2524722"/>
          </a:xfrm>
        </p:grpSpPr>
        <p:pic>
          <p:nvPicPr>
            <p:cNvPr id="24" name="Picture 23" descr="http://softuni.bg">
              <a:extLst>
                <a:ext uri="{FF2B5EF4-FFF2-40B4-BE49-F238E27FC236}">
                  <a16:creationId xmlns:a16="http://schemas.microsoft.com/office/drawing/2014/main" id="{09FAB067-40A6-4A38-93D1-07FB4AB7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5A4366-F5D6-4393-BD7A-141ED3660C17}"/>
                </a:ext>
              </a:extLst>
            </p:cNvPr>
            <p:cNvSpPr txBox="1"/>
            <p:nvPr/>
          </p:nvSpPr>
          <p:spPr>
            <a:xfrm rot="576164">
              <a:off x="5027027" y="3706052"/>
              <a:ext cx="1524776" cy="356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Бази данни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6" name="Picture 4">
              <a:hlinkClick r:id="rId4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56E2204D-C57C-439A-9210-E0B131EC6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DEC0E384-8CE2-4278-814B-20BBC04E21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6B9D00F6-6C28-4C4E-8777-DB21EB7CFB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9" name="Text Placeholder 11">
              <a:extLst>
                <a:ext uri="{FF2B5EF4-FFF2-40B4-BE49-F238E27FC236}">
                  <a16:creationId xmlns:a16="http://schemas.microsoft.com/office/drawing/2014/main" id="{F4228145-6F82-4534-95DE-2617A32E17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6"/>
                </a:rPr>
                <a:t>https://it-kariera.mon.bg/e-learning/</a:t>
              </a:r>
              <a:endParaRPr lang="en-GB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834986" y="4404256"/>
            <a:ext cx="1842909" cy="1359378"/>
            <a:chOff x="6932612" y="4403322"/>
            <a:chExt cx="1842909" cy="1359378"/>
          </a:xfrm>
        </p:grpSpPr>
        <p:sp>
          <p:nvSpPr>
            <p:cNvPr id="44" name="Rectangle 4"/>
            <p:cNvSpPr>
              <a:spLocks noChangeArrowheads="1"/>
            </p:cNvSpPr>
            <p:nvPr/>
          </p:nvSpPr>
          <p:spPr bwMode="blackWhite">
            <a:xfrm>
              <a:off x="6945149" y="4417416"/>
              <a:ext cx="1817835" cy="1328055"/>
            </a:xfrm>
            <a:prstGeom prst="rect">
              <a:avLst/>
            </a:prstGeom>
            <a:solidFill>
              <a:srgbClr val="FFFFCC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>
              <a:outerShdw dist="89803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bg-BG" dirty="0"/>
            </a:p>
          </p:txBody>
        </p:sp>
        <p:sp>
          <p:nvSpPr>
            <p:cNvPr id="45" name="Rectangle 26"/>
            <p:cNvSpPr>
              <a:spLocks noChangeArrowheads="1"/>
            </p:cNvSpPr>
            <p:nvPr/>
          </p:nvSpPr>
          <p:spPr bwMode="ltGray">
            <a:xfrm>
              <a:off x="8493443" y="4425247"/>
              <a:ext cx="258572" cy="130769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bg-BG" dirty="0"/>
            </a:p>
          </p:txBody>
        </p:sp>
        <p:sp>
          <p:nvSpPr>
            <p:cNvPr id="58" name="Rectangle 26"/>
            <p:cNvSpPr>
              <a:spLocks noChangeArrowheads="1"/>
            </p:cNvSpPr>
            <p:nvPr/>
          </p:nvSpPr>
          <p:spPr bwMode="ltGray">
            <a:xfrm>
              <a:off x="6947841" y="4574079"/>
              <a:ext cx="1804174" cy="143138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bg-BG" dirty="0">
                <a:solidFill>
                  <a:srgbClr val="00B0F0"/>
                </a:solidFill>
              </a:endParaRPr>
            </a:p>
          </p:txBody>
        </p:sp>
        <p:sp>
          <p:nvSpPr>
            <p:cNvPr id="61" name="Rectangle 26"/>
            <p:cNvSpPr>
              <a:spLocks noChangeArrowheads="1"/>
            </p:cNvSpPr>
            <p:nvPr/>
          </p:nvSpPr>
          <p:spPr bwMode="ltGray">
            <a:xfrm>
              <a:off x="6953549" y="5181600"/>
              <a:ext cx="1804174" cy="143138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bg-BG" dirty="0">
                <a:solidFill>
                  <a:srgbClr val="00B0F0"/>
                </a:solidFill>
              </a:endParaRPr>
            </a:p>
          </p:txBody>
        </p:sp>
        <p:sp>
          <p:nvSpPr>
            <p:cNvPr id="46" name="Line 28"/>
            <p:cNvSpPr>
              <a:spLocks noChangeShapeType="1"/>
            </p:cNvSpPr>
            <p:nvPr/>
          </p:nvSpPr>
          <p:spPr bwMode="auto">
            <a:xfrm>
              <a:off x="7901079" y="4404889"/>
              <a:ext cx="0" cy="135781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47" name="Line 29"/>
            <p:cNvSpPr>
              <a:spLocks noChangeShapeType="1"/>
            </p:cNvSpPr>
            <p:nvPr/>
          </p:nvSpPr>
          <p:spPr bwMode="auto">
            <a:xfrm>
              <a:off x="7214690" y="4404889"/>
              <a:ext cx="0" cy="135781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48" name="Line 30"/>
            <p:cNvSpPr>
              <a:spLocks noChangeShapeType="1"/>
            </p:cNvSpPr>
            <p:nvPr/>
          </p:nvSpPr>
          <p:spPr bwMode="auto">
            <a:xfrm>
              <a:off x="6932612" y="4574027"/>
              <a:ext cx="184290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49" name="Line 31"/>
            <p:cNvSpPr>
              <a:spLocks noChangeShapeType="1"/>
            </p:cNvSpPr>
            <p:nvPr/>
          </p:nvSpPr>
          <p:spPr bwMode="auto">
            <a:xfrm>
              <a:off x="6932612" y="4724373"/>
              <a:ext cx="184290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50" name="Line 32"/>
            <p:cNvSpPr>
              <a:spLocks noChangeShapeType="1"/>
            </p:cNvSpPr>
            <p:nvPr/>
          </p:nvSpPr>
          <p:spPr bwMode="auto">
            <a:xfrm>
              <a:off x="6932612" y="4874718"/>
              <a:ext cx="184290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51" name="Line 33"/>
            <p:cNvSpPr>
              <a:spLocks noChangeShapeType="1"/>
            </p:cNvSpPr>
            <p:nvPr/>
          </p:nvSpPr>
          <p:spPr bwMode="auto">
            <a:xfrm>
              <a:off x="6932612" y="5025064"/>
              <a:ext cx="184290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52" name="Line 34"/>
            <p:cNvSpPr>
              <a:spLocks noChangeShapeType="1"/>
            </p:cNvSpPr>
            <p:nvPr/>
          </p:nvSpPr>
          <p:spPr bwMode="auto">
            <a:xfrm>
              <a:off x="6932612" y="5175410"/>
              <a:ext cx="184290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53" name="Line 35"/>
            <p:cNvSpPr>
              <a:spLocks noChangeShapeType="1"/>
            </p:cNvSpPr>
            <p:nvPr/>
          </p:nvSpPr>
          <p:spPr bwMode="auto">
            <a:xfrm>
              <a:off x="6932612" y="5325756"/>
              <a:ext cx="184290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54" name="Line 36"/>
            <p:cNvSpPr>
              <a:spLocks noChangeShapeType="1"/>
            </p:cNvSpPr>
            <p:nvPr/>
          </p:nvSpPr>
          <p:spPr bwMode="auto">
            <a:xfrm>
              <a:off x="6932612" y="5476102"/>
              <a:ext cx="184290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55" name="Line 37"/>
            <p:cNvSpPr>
              <a:spLocks noChangeShapeType="1"/>
            </p:cNvSpPr>
            <p:nvPr/>
          </p:nvSpPr>
          <p:spPr bwMode="auto">
            <a:xfrm>
              <a:off x="6932612" y="5626448"/>
              <a:ext cx="184290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56" name="Line 38"/>
            <p:cNvSpPr>
              <a:spLocks noChangeShapeType="1"/>
            </p:cNvSpPr>
            <p:nvPr/>
          </p:nvSpPr>
          <p:spPr bwMode="auto">
            <a:xfrm>
              <a:off x="8169054" y="4404889"/>
              <a:ext cx="0" cy="135781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57" name="Line 39"/>
            <p:cNvSpPr>
              <a:spLocks noChangeShapeType="1"/>
            </p:cNvSpPr>
            <p:nvPr/>
          </p:nvSpPr>
          <p:spPr bwMode="auto">
            <a:xfrm>
              <a:off x="8490309" y="4403322"/>
              <a:ext cx="0" cy="135781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716315" y="4402690"/>
            <a:ext cx="1852880" cy="1375037"/>
            <a:chOff x="9813941" y="4401756"/>
            <a:chExt cx="1852880" cy="1375037"/>
          </a:xfrm>
        </p:grpSpPr>
        <p:sp>
          <p:nvSpPr>
            <p:cNvPr id="20" name="Rectangle 25"/>
            <p:cNvSpPr>
              <a:spLocks noChangeArrowheads="1"/>
            </p:cNvSpPr>
            <p:nvPr/>
          </p:nvSpPr>
          <p:spPr bwMode="blackWhite">
            <a:xfrm>
              <a:off x="9836449" y="4418983"/>
              <a:ext cx="1817835" cy="1328055"/>
            </a:xfrm>
            <a:prstGeom prst="rect">
              <a:avLst/>
            </a:prstGeom>
            <a:solidFill>
              <a:srgbClr val="FFFFCC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>
              <a:outerShdw dist="89803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bg-BG" dirty="0"/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ltGray">
            <a:xfrm>
              <a:off x="9847418" y="4429946"/>
              <a:ext cx="258572" cy="13076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bg-BG" dirty="0"/>
            </a:p>
          </p:txBody>
        </p:sp>
        <p:sp>
          <p:nvSpPr>
            <p:cNvPr id="62" name="Rectangle 26"/>
            <p:cNvSpPr>
              <a:spLocks noChangeArrowheads="1"/>
            </p:cNvSpPr>
            <p:nvPr/>
          </p:nvSpPr>
          <p:spPr bwMode="ltGray">
            <a:xfrm>
              <a:off x="9842867" y="4581262"/>
              <a:ext cx="1804174" cy="143138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bg-BG" dirty="0">
                <a:solidFill>
                  <a:srgbClr val="00B0F0"/>
                </a:solidFill>
              </a:endParaRPr>
            </a:p>
          </p:txBody>
        </p:sp>
        <p:sp>
          <p:nvSpPr>
            <p:cNvPr id="63" name="Rectangle 26"/>
            <p:cNvSpPr>
              <a:spLocks noChangeArrowheads="1"/>
            </p:cNvSpPr>
            <p:nvPr/>
          </p:nvSpPr>
          <p:spPr bwMode="ltGray">
            <a:xfrm>
              <a:off x="9842867" y="5175805"/>
              <a:ext cx="1804174" cy="143138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bg-BG" dirty="0">
                <a:solidFill>
                  <a:srgbClr val="00B0F0"/>
                </a:solidFill>
              </a:endParaRPr>
            </a:p>
          </p:txBody>
        </p:sp>
        <p:sp>
          <p:nvSpPr>
            <p:cNvPr id="31" name="Line 40"/>
            <p:cNvSpPr>
              <a:spLocks noChangeShapeType="1"/>
            </p:cNvSpPr>
            <p:nvPr/>
          </p:nvSpPr>
          <p:spPr bwMode="auto">
            <a:xfrm>
              <a:off x="10527539" y="4418983"/>
              <a:ext cx="0" cy="135781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32" name="Line 41"/>
            <p:cNvSpPr>
              <a:spLocks noChangeShapeType="1"/>
            </p:cNvSpPr>
            <p:nvPr/>
          </p:nvSpPr>
          <p:spPr bwMode="auto">
            <a:xfrm>
              <a:off x="10105990" y="4406454"/>
              <a:ext cx="0" cy="135781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33" name="Line 42"/>
            <p:cNvSpPr>
              <a:spLocks noChangeShapeType="1"/>
            </p:cNvSpPr>
            <p:nvPr/>
          </p:nvSpPr>
          <p:spPr bwMode="auto">
            <a:xfrm>
              <a:off x="9823912" y="4575593"/>
              <a:ext cx="184290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34" name="Line 43"/>
            <p:cNvSpPr>
              <a:spLocks noChangeShapeType="1"/>
            </p:cNvSpPr>
            <p:nvPr/>
          </p:nvSpPr>
          <p:spPr bwMode="auto">
            <a:xfrm>
              <a:off x="9823912" y="4725939"/>
              <a:ext cx="184290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35" name="Line 44"/>
            <p:cNvSpPr>
              <a:spLocks noChangeShapeType="1"/>
            </p:cNvSpPr>
            <p:nvPr/>
          </p:nvSpPr>
          <p:spPr bwMode="auto">
            <a:xfrm>
              <a:off x="9823912" y="4876285"/>
              <a:ext cx="184290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36" name="Line 45"/>
            <p:cNvSpPr>
              <a:spLocks noChangeShapeType="1"/>
            </p:cNvSpPr>
            <p:nvPr/>
          </p:nvSpPr>
          <p:spPr bwMode="auto">
            <a:xfrm>
              <a:off x="9823912" y="5026630"/>
              <a:ext cx="184290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37" name="Line 46"/>
            <p:cNvSpPr>
              <a:spLocks noChangeShapeType="1"/>
            </p:cNvSpPr>
            <p:nvPr/>
          </p:nvSpPr>
          <p:spPr bwMode="auto">
            <a:xfrm>
              <a:off x="9813941" y="5176976"/>
              <a:ext cx="184290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38" name="Line 47"/>
            <p:cNvSpPr>
              <a:spLocks noChangeShapeType="1"/>
            </p:cNvSpPr>
            <p:nvPr/>
          </p:nvSpPr>
          <p:spPr bwMode="auto">
            <a:xfrm>
              <a:off x="9823912" y="5327322"/>
              <a:ext cx="184290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39" name="Line 48"/>
            <p:cNvSpPr>
              <a:spLocks noChangeShapeType="1"/>
            </p:cNvSpPr>
            <p:nvPr/>
          </p:nvSpPr>
          <p:spPr bwMode="auto">
            <a:xfrm>
              <a:off x="9823912" y="5477668"/>
              <a:ext cx="184290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40" name="Line 49"/>
            <p:cNvSpPr>
              <a:spLocks noChangeShapeType="1"/>
            </p:cNvSpPr>
            <p:nvPr/>
          </p:nvSpPr>
          <p:spPr bwMode="auto">
            <a:xfrm>
              <a:off x="9823912" y="5628014"/>
              <a:ext cx="184290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41" name="Line 50"/>
            <p:cNvSpPr>
              <a:spLocks noChangeShapeType="1"/>
            </p:cNvSpPr>
            <p:nvPr/>
          </p:nvSpPr>
          <p:spPr bwMode="auto">
            <a:xfrm>
              <a:off x="11060353" y="4406454"/>
              <a:ext cx="0" cy="135781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42" name="Line 51"/>
            <p:cNvSpPr>
              <a:spLocks noChangeShapeType="1"/>
            </p:cNvSpPr>
            <p:nvPr/>
          </p:nvSpPr>
          <p:spPr bwMode="auto">
            <a:xfrm>
              <a:off x="11381609" y="4404888"/>
              <a:ext cx="0" cy="135781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43" name="Line 52"/>
            <p:cNvSpPr>
              <a:spLocks noChangeShapeType="1"/>
            </p:cNvSpPr>
            <p:nvPr/>
          </p:nvSpPr>
          <p:spPr bwMode="auto">
            <a:xfrm>
              <a:off x="10815885" y="4401756"/>
              <a:ext cx="0" cy="135781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</p:grpSp>
      <p:sp>
        <p:nvSpPr>
          <p:cNvPr id="17" name="Line 65"/>
          <p:cNvSpPr>
            <a:spLocks noChangeShapeType="1"/>
          </p:cNvSpPr>
          <p:nvPr/>
        </p:nvSpPr>
        <p:spPr bwMode="auto">
          <a:xfrm flipV="1">
            <a:off x="8776624" y="5098039"/>
            <a:ext cx="872874" cy="313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</p:spPr>
        <p:txBody>
          <a:bodyPr/>
          <a:lstStyle/>
          <a:p>
            <a:endParaRPr lang="bg-BG" dirty="0"/>
          </a:p>
        </p:txBody>
      </p:sp>
      <p:sp>
        <p:nvSpPr>
          <p:cNvPr id="18" name="Text Box 66"/>
          <p:cNvSpPr txBox="1">
            <a:spLocks noChangeArrowheads="1"/>
          </p:cNvSpPr>
          <p:nvPr/>
        </p:nvSpPr>
        <p:spPr bwMode="auto">
          <a:xfrm>
            <a:off x="6865823" y="5821112"/>
            <a:ext cx="1788567" cy="394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 1</a:t>
            </a:r>
          </a:p>
        </p:txBody>
      </p:sp>
      <p:sp>
        <p:nvSpPr>
          <p:cNvPr id="19" name="Text Box 67"/>
          <p:cNvSpPr txBox="1">
            <a:spLocks noChangeArrowheads="1"/>
          </p:cNvSpPr>
          <p:nvPr/>
        </p:nvSpPr>
        <p:spPr bwMode="auto">
          <a:xfrm>
            <a:off x="9749792" y="5839964"/>
            <a:ext cx="1806867" cy="391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 2</a:t>
            </a:r>
          </a:p>
        </p:txBody>
      </p:sp>
    </p:spTree>
    <p:extLst>
      <p:ext uri="{BB962C8B-B14F-4D97-AF65-F5344CB8AC3E}">
        <p14:creationId xmlns:p14="http://schemas.microsoft.com/office/powerpoint/2010/main" val="1061401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bg-BG" dirty="0"/>
              <a:t>Намерете всички служители, които са в отдел</a:t>
            </a:r>
            <a:r>
              <a:rPr lang="en-US" dirty="0"/>
              <a:t> "Sales". </a:t>
            </a:r>
            <a:r>
              <a:rPr lang="bg-BG" dirty="0"/>
              <a:t>Използвайте базата данни</a:t>
            </a:r>
            <a:r>
              <a:rPr lang="en-US" dirty="0"/>
              <a:t> "</a:t>
            </a:r>
            <a:r>
              <a:rPr lang="en-US" noProof="1"/>
              <a:t>SoftUni</a:t>
            </a:r>
            <a:r>
              <a:rPr lang="bg-BG" dirty="0"/>
              <a:t>"</a:t>
            </a:r>
            <a:r>
              <a:rPr lang="en-US" dirty="0"/>
              <a:t>.</a:t>
            </a:r>
          </a:p>
          <a:p>
            <a:pPr lvl="1">
              <a:lnSpc>
                <a:spcPct val="100000"/>
              </a:lnSpc>
            </a:pPr>
            <a:r>
              <a:rPr lang="bg-BG" dirty="0"/>
              <a:t>Следвайте специфичния формат</a:t>
            </a:r>
            <a:r>
              <a:rPr lang="en-US" dirty="0"/>
              <a:t>: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Подредете ги по </a:t>
            </a:r>
            <a:r>
              <a:rPr lang="en-US" noProof="1"/>
              <a:t>employee_id</a:t>
            </a:r>
            <a:r>
              <a:rPr lang="bg-BG" noProof="1"/>
              <a:t> низходящо</a:t>
            </a:r>
            <a:r>
              <a:rPr lang="en-US" dirty="0"/>
              <a:t>.</a:t>
            </a:r>
          </a:p>
        </p:txBody>
      </p:sp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Задача</a:t>
            </a:r>
            <a:r>
              <a:rPr lang="en-US" dirty="0"/>
              <a:t>: </a:t>
            </a:r>
            <a:r>
              <a:rPr lang="bg-BG" dirty="0"/>
              <a:t>Служители по продажбите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2812" y="3124200"/>
            <a:ext cx="7466944" cy="2057400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B68E13AA-8BDF-4DF6-8CB1-1A061FE686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156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Решение</a:t>
            </a:r>
            <a:r>
              <a:rPr lang="en-US" dirty="0"/>
              <a:t>: </a:t>
            </a:r>
            <a:r>
              <a:rPr lang="bg-BG" dirty="0"/>
              <a:t>Служители по продажбите</a:t>
            </a:r>
            <a:endParaRPr lang="en-US" dirty="0"/>
          </a:p>
        </p:txBody>
      </p:sp>
      <p:sp>
        <p:nvSpPr>
          <p:cNvPr id="544772" name="Rectangle 4"/>
          <p:cNvSpPr>
            <a:spLocks noChangeArrowheads="1"/>
          </p:cNvSpPr>
          <p:nvPr/>
        </p:nvSpPr>
        <p:spPr bwMode="auto">
          <a:xfrm>
            <a:off x="1279744" y="2383810"/>
            <a:ext cx="9615267" cy="289310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SELECT e.employee_id, e.first_name, e.last_name, 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d.name AS department_name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FROM employees AS e 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INNER JOIN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departments AS d 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ON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e.department_id = d.department_id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WHERE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d.name = 'Sales'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ORDER BY e.employee_id</a:t>
            </a:r>
            <a:r>
              <a:rPr lang="bg-BG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DESC;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5865812" y="1371600"/>
            <a:ext cx="4419600" cy="568972"/>
          </a:xfrm>
          <a:prstGeom prst="wedgeRoundRectCallout">
            <a:avLst>
              <a:gd name="adj1" fmla="val -46956"/>
              <a:gd name="adj2" fmla="val 118915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Селекция от две таблици </a:t>
            </a:r>
            <a:endParaRPr lang="en-US" sz="2800" noProof="1">
              <a:solidFill>
                <a:srgbClr val="FFFFFF"/>
              </a:solidFill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8253054" y="3279397"/>
            <a:ext cx="3480157" cy="481988"/>
          </a:xfrm>
          <a:prstGeom prst="wedgeRoundRectCallout">
            <a:avLst>
              <a:gd name="adj1" fmla="val -92418"/>
              <a:gd name="adj2" fmla="val 60506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Таблица </a:t>
            </a:r>
            <a:r>
              <a:rPr lang="en-US" sz="2800" noProof="1">
                <a:solidFill>
                  <a:srgbClr val="FFFFFF"/>
                </a:solidFill>
              </a:rPr>
              <a:t>Departments</a:t>
            </a: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6910255" y="4502976"/>
            <a:ext cx="2819400" cy="558485"/>
          </a:xfrm>
          <a:prstGeom prst="wedgeRoundRectCallout">
            <a:avLst>
              <a:gd name="adj1" fmla="val -95125"/>
              <a:gd name="adj2" fmla="val -38470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noProof="1">
                <a:solidFill>
                  <a:srgbClr val="FFFFFF"/>
                </a:solidFill>
              </a:rPr>
              <a:t>WHERE </a:t>
            </a:r>
            <a:r>
              <a:rPr lang="bg-BG" sz="2800" noProof="1">
                <a:solidFill>
                  <a:srgbClr val="FFFFFF"/>
                </a:solidFill>
              </a:rPr>
              <a:t>условия</a:t>
            </a:r>
            <a:endParaRPr lang="en-US" sz="2800" noProof="1">
              <a:solidFill>
                <a:srgbClr val="FFFFFF"/>
              </a:solidFill>
            </a:endParaRPr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00AB57E3-A18C-4E20-8F99-8E8C48D9FE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67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8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dirty="0"/>
              <a:t>Покажете всички служители, които</a:t>
            </a:r>
            <a:r>
              <a:rPr lang="en-US" dirty="0"/>
              <a:t>:</a:t>
            </a:r>
          </a:p>
          <a:p>
            <a:pPr lvl="1">
              <a:lnSpc>
                <a:spcPct val="100000"/>
              </a:lnSpc>
            </a:pPr>
            <a:r>
              <a:rPr lang="bg-BG" dirty="0"/>
              <a:t>Са наети след </a:t>
            </a:r>
            <a:r>
              <a:rPr lang="en-US" dirty="0"/>
              <a:t>1/1/1999</a:t>
            </a:r>
          </a:p>
          <a:p>
            <a:pPr lvl="1">
              <a:lnSpc>
                <a:spcPct val="100000"/>
              </a:lnSpc>
            </a:pPr>
            <a:r>
              <a:rPr lang="bg-BG" dirty="0"/>
              <a:t>Са в някой от отделите </a:t>
            </a:r>
            <a:r>
              <a:rPr lang="en-US" dirty="0"/>
              <a:t>"Sales" </a:t>
            </a:r>
            <a:r>
              <a:rPr lang="bg-BG" dirty="0"/>
              <a:t>или</a:t>
            </a:r>
            <a:r>
              <a:rPr lang="en-US" dirty="0"/>
              <a:t> "Finance"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Сортирайте по </a:t>
            </a:r>
            <a:r>
              <a:rPr lang="en-US" noProof="1"/>
              <a:t>hire_date</a:t>
            </a:r>
            <a:r>
              <a:rPr lang="en-US" dirty="0"/>
              <a:t> (</a:t>
            </a:r>
            <a:r>
              <a:rPr lang="bg-BG" dirty="0"/>
              <a:t>възходящо</a:t>
            </a:r>
            <a:r>
              <a:rPr lang="en-US" dirty="0"/>
              <a:t>).</a:t>
            </a:r>
          </a:p>
        </p:txBody>
      </p:sp>
      <p:sp>
        <p:nvSpPr>
          <p:cNvPr id="1186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Задача</a:t>
            </a:r>
            <a:r>
              <a:rPr lang="en-US" dirty="0"/>
              <a:t>: </a:t>
            </a:r>
            <a:r>
              <a:rPr lang="bg-BG" dirty="0"/>
              <a:t>Служители наети след дата</a:t>
            </a:r>
            <a:endParaRPr lang="en-US" dirty="0"/>
          </a:p>
        </p:txBody>
      </p:sp>
      <p:pic>
        <p:nvPicPr>
          <p:cNvPr id="8" name="Picture 2" descr="document, file, preview, search, zoom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831" y="356616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6612" y="3566160"/>
            <a:ext cx="7346152" cy="1524000"/>
          </a:xfrm>
          <a:prstGeom prst="rect">
            <a:avLst/>
          </a:prstGeom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ED93DD27-A1E3-45BF-8E2C-F4DC43AC9F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289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Решение</a:t>
            </a:r>
            <a:r>
              <a:rPr lang="en-US" dirty="0"/>
              <a:t>: </a:t>
            </a:r>
            <a:r>
              <a:rPr lang="bg-BG" dirty="0"/>
              <a:t>Служители наети след дата</a:t>
            </a:r>
            <a:endParaRPr lang="en-US" dirty="0"/>
          </a:p>
        </p:txBody>
      </p:sp>
      <p:sp>
        <p:nvSpPr>
          <p:cNvPr id="1186820" name="Rectangle 4"/>
          <p:cNvSpPr>
            <a:spLocks noChangeArrowheads="1"/>
          </p:cNvSpPr>
          <p:nvPr/>
        </p:nvSpPr>
        <p:spPr bwMode="auto">
          <a:xfrm>
            <a:off x="989012" y="2047660"/>
            <a:ext cx="9905998" cy="289310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SELECT e.first_name, e.last_name, e.hire_date, d.name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FROM employees e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INNER JOIN departments AS d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ON (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e.department_id = d.department_id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AND DATE(e.hire_date) &gt; '1999/1/1'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AND d.name IN ('Sales', 'Finance')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ORDER BY e.hire_date;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3960812" y="1219200"/>
            <a:ext cx="4114800" cy="491443"/>
          </a:xfrm>
          <a:prstGeom prst="wedgeRoundRectCallout">
            <a:avLst>
              <a:gd name="adj1" fmla="val -43720"/>
              <a:gd name="adj2" fmla="val 116542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Селекция от две таблици </a:t>
            </a:r>
            <a:endParaRPr lang="en-US" sz="2800" noProof="1">
              <a:solidFill>
                <a:srgbClr val="FFFFFF"/>
              </a:solidFill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5637212" y="5277777"/>
            <a:ext cx="5257798" cy="558485"/>
          </a:xfrm>
          <a:prstGeom prst="wedgeRoundRectCallout">
            <a:avLst>
              <a:gd name="adj1" fmla="val -49168"/>
              <a:gd name="adj2" fmla="val -183052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Комплексно свързващо  условие</a:t>
            </a:r>
            <a:endParaRPr lang="en-US" sz="2800" noProof="1">
              <a:solidFill>
                <a:srgbClr val="FFFFFF"/>
              </a:solidFill>
            </a:endParaRP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2C2AC025-17BC-4176-A34C-DCB0402094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50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0412" y="1151121"/>
            <a:ext cx="11804821" cy="5570355"/>
          </a:xfrm>
        </p:spPr>
        <p:txBody>
          <a:bodyPr>
            <a:noAutofit/>
          </a:bodyPr>
          <a:lstStyle/>
          <a:p>
            <a:pPr marL="444500" indent="-444500">
              <a:lnSpc>
                <a:spcPct val="100000"/>
              </a:lnSpc>
              <a:buFontTx/>
              <a:buAutoNum type="arabicPeriod"/>
            </a:pPr>
            <a:r>
              <a:rPr lang="en-US" sz="3200" b="1" dirty="0">
                <a:solidFill>
                  <a:schemeClr val="accent1"/>
                </a:solidFill>
              </a:rPr>
              <a:t>INNER JOIN </a:t>
            </a:r>
            <a:r>
              <a:rPr lang="ru-RU" sz="3200" dirty="0"/>
              <a:t>е връзката между таблици </a:t>
            </a:r>
            <a:br>
              <a:rPr lang="en-US" sz="3200" dirty="0"/>
            </a:br>
            <a:r>
              <a:rPr lang="ru-RU" sz="3200" dirty="0"/>
              <a:t>по подразбиране</a:t>
            </a:r>
            <a:endParaRPr lang="en-US" sz="3200" dirty="0"/>
          </a:p>
          <a:p>
            <a:pPr marL="761946" lvl="1" indent="-457200">
              <a:lnSpc>
                <a:spcPct val="100000"/>
              </a:lnSpc>
            </a:pPr>
            <a:r>
              <a:rPr lang="bg-BG" sz="3000" dirty="0"/>
              <a:t>Когато видите само </a:t>
            </a:r>
            <a:r>
              <a:rPr lang="en-US" sz="3000" b="1" dirty="0">
                <a:solidFill>
                  <a:schemeClr val="accent1"/>
                </a:solidFill>
              </a:rPr>
              <a:t>JOIN</a:t>
            </a:r>
            <a:r>
              <a:rPr lang="en-US" sz="3000" dirty="0"/>
              <a:t>, </a:t>
            </a:r>
            <a:r>
              <a:rPr lang="bg-BG" sz="3000" dirty="0"/>
              <a:t>това е </a:t>
            </a:r>
            <a:br>
              <a:rPr lang="bg-BG" sz="3000" dirty="0"/>
            </a:br>
            <a:r>
              <a:rPr lang="en-US" sz="3000" b="1" dirty="0">
                <a:solidFill>
                  <a:schemeClr val="accent1"/>
                </a:solidFill>
              </a:rPr>
              <a:t>INNER JOIN</a:t>
            </a:r>
            <a:endParaRPr lang="en-US" sz="3000" dirty="0"/>
          </a:p>
          <a:p>
            <a:pPr marL="514350" lvl="1" indent="-514350">
              <a:lnSpc>
                <a:spcPct val="100000"/>
              </a:lnSpc>
              <a:buClr>
                <a:srgbClr val="F2B254"/>
              </a:buClr>
              <a:buSzPct val="100000"/>
              <a:buFont typeface="+mj-lt"/>
              <a:buAutoNum type="arabicPeriod" startAt="2"/>
            </a:pPr>
            <a:r>
              <a:rPr lang="bg-BG" dirty="0"/>
              <a:t>Тя връща </a:t>
            </a:r>
            <a:r>
              <a:rPr lang="bg-BG" dirty="0">
                <a:solidFill>
                  <a:schemeClr val="accent1"/>
                </a:solidFill>
              </a:rPr>
              <a:t>само редовете</a:t>
            </a:r>
            <a:r>
              <a:rPr lang="bg-BG" dirty="0"/>
              <a:t>, отговарящи </a:t>
            </a:r>
            <a:br>
              <a:rPr lang="bg-BG" dirty="0"/>
            </a:br>
            <a:r>
              <a:rPr lang="bg-BG" dirty="0"/>
              <a:t>на </a:t>
            </a:r>
            <a:r>
              <a:rPr lang="bg-BG" dirty="0">
                <a:solidFill>
                  <a:schemeClr val="accent1"/>
                </a:solidFill>
              </a:rPr>
              <a:t>условието за свързване</a:t>
            </a:r>
            <a:r>
              <a:rPr lang="bg-BG" dirty="0"/>
              <a:t>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Обобщените</a:t>
            </a:r>
            <a:endParaRPr lang="en-US" dirty="0"/>
          </a:p>
        </p:txBody>
      </p:sp>
      <p:pic>
        <p:nvPicPr>
          <p:cNvPr id="7" name="Picture 2" descr="C:\Users\Ivan\Desktop\elements_presentations\summary_pi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270" y="1574513"/>
            <a:ext cx="3447142" cy="255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6"/>
          <p:cNvGrpSpPr/>
          <p:nvPr/>
        </p:nvGrpSpPr>
        <p:grpSpPr>
          <a:xfrm>
            <a:off x="8422626" y="4716282"/>
            <a:ext cx="3081986" cy="1628125"/>
            <a:chOff x="998778" y="2709000"/>
            <a:chExt cx="7687634" cy="3510730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4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8778" y="2709000"/>
              <a:ext cx="7687634" cy="351073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0" name="TextBox 9"/>
            <p:cNvSpPr txBox="1"/>
            <p:nvPr/>
          </p:nvSpPr>
          <p:spPr>
            <a:xfrm rot="21361232">
              <a:off x="1603866" y="3732944"/>
              <a:ext cx="6576452" cy="1327851"/>
            </a:xfrm>
            <a:prstGeom prst="rect">
              <a:avLst/>
            </a:prstGeom>
            <a:noFill/>
          </p:spPr>
          <p:txBody>
            <a:bodyPr wrap="none" rtlCol="0">
              <a:prstTxWarp prst="textCascadeUp">
                <a:avLst/>
              </a:prstTxWarp>
              <a:spAutoFit/>
            </a:bodyPr>
            <a:lstStyle/>
            <a:p>
              <a:r>
                <a:rPr lang="en-US" sz="10700" b="1" dirty="0">
                  <a:ln w="3175">
                    <a:solidFill>
                      <a:srgbClr val="FFFFFF">
                        <a:alpha val="50000"/>
                      </a:srgb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  <a:alpha val="49804"/>
                    </a:schemeClr>
                  </a:solidFill>
                  <a:effectLst>
                    <a:outerShdw blurRad="88900" sx="102000" sy="102000" algn="ctr" rotWithShape="0">
                      <a:prstClr val="black"/>
                    </a:outerShdw>
                  </a:effectLst>
                </a:rPr>
                <a:t>Databases</a:t>
              </a:r>
            </a:p>
          </p:txBody>
        </p:sp>
      </p:grp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A68D057D-C7AD-40FE-BCCA-4CE249550B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8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INNER </a:t>
            </a:r>
            <a:r>
              <a:rPr lang="ru-RU" dirty="0"/>
              <a:t>JOIN клауза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734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110E5D31-103A-4FDD-B757-4EE01694C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202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Съдържание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4212" y="2057400"/>
            <a:ext cx="3429001" cy="4421449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3" y="1191467"/>
            <a:ext cx="11804822" cy="5530010"/>
          </a:xfrm>
        </p:spPr>
        <p:txBody>
          <a:bodyPr>
            <a:normAutofit/>
          </a:bodyPr>
          <a:lstStyle/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INNER JOIN</a:t>
            </a:r>
            <a:r>
              <a:rPr lang="en-US" b="1" dirty="0"/>
              <a:t> </a:t>
            </a:r>
            <a:r>
              <a:rPr lang="bg-BG" dirty="0"/>
              <a:t>връзка между таблици</a:t>
            </a:r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Онагледяване на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JOIN</a:t>
            </a:r>
            <a:r>
              <a:rPr lang="en-US" dirty="0"/>
              <a:t> </a:t>
            </a:r>
            <a:r>
              <a:rPr lang="bg-BG" dirty="0"/>
              <a:t>клаузите</a:t>
            </a:r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Задачи и примери</a:t>
            </a:r>
            <a:endParaRPr lang="en-US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A8845909-FC32-40A9-8108-BAA84C2A44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42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INNER JOIN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859613"/>
              </p:ext>
            </p:extLst>
          </p:nvPr>
        </p:nvGraphicFramePr>
        <p:xfrm>
          <a:off x="502080" y="1958402"/>
          <a:ext cx="4267200" cy="13716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64663">
                  <a:extLst>
                    <a:ext uri="{9D8B030D-6E8A-4147-A177-3AD203B41FA5}">
                      <a16:colId xmlns:a16="http://schemas.microsoft.com/office/drawing/2014/main" val="1594468805"/>
                    </a:ext>
                  </a:extLst>
                </a:gridCol>
                <a:gridCol w="2402537">
                  <a:extLst>
                    <a:ext uri="{9D8B030D-6E8A-4147-A177-3AD203B41FA5}">
                      <a16:colId xmlns:a16="http://schemas.microsoft.com/office/drawing/2014/main" val="68361438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noProof="1"/>
                        <a:t>employee_id</a:t>
                      </a:r>
                    </a:p>
                  </a:txBody>
                  <a:tcPr>
                    <a:solidFill>
                      <a:srgbClr val="C6C0A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1"/>
                        <a:t>department_id</a:t>
                      </a:r>
                    </a:p>
                  </a:txBody>
                  <a:tcPr>
                    <a:solidFill>
                      <a:srgbClr val="C6C0AA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82537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noProof="1">
                          <a:solidFill>
                            <a:schemeClr val="tx1"/>
                          </a:solidFill>
                        </a:rPr>
                        <a:t>263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1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31813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noProof="1">
                          <a:solidFill>
                            <a:schemeClr val="tx1"/>
                          </a:solidFill>
                        </a:rPr>
                        <a:t>270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1">
                          <a:solidFill>
                            <a:schemeClr val="tx1"/>
                          </a:solidFill>
                        </a:rPr>
                        <a:t>NULL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634117"/>
                  </a:ext>
                </a:extLst>
              </a:tr>
            </a:tbl>
          </a:graphicData>
        </a:graphic>
      </p:graphicFrame>
      <p:cxnSp>
        <p:nvCxnSpPr>
          <p:cNvPr id="11" name="Straight Arrow Connector 10"/>
          <p:cNvCxnSpPr/>
          <p:nvPr/>
        </p:nvCxnSpPr>
        <p:spPr>
          <a:xfrm>
            <a:off x="5045867" y="2600823"/>
            <a:ext cx="1476013" cy="0"/>
          </a:xfrm>
          <a:prstGeom prst="straightConnector1">
            <a:avLst/>
          </a:prstGeom>
          <a:ln w="476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92416" y="1305423"/>
            <a:ext cx="1758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Employees</a:t>
            </a:r>
            <a:endParaRPr lang="en-US" sz="2800" noProof="1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923899"/>
              </p:ext>
            </p:extLst>
          </p:nvPr>
        </p:nvGraphicFramePr>
        <p:xfrm>
          <a:off x="6857997" y="1937072"/>
          <a:ext cx="4722815" cy="1828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45341">
                  <a:extLst>
                    <a:ext uri="{9D8B030D-6E8A-4147-A177-3AD203B41FA5}">
                      <a16:colId xmlns:a16="http://schemas.microsoft.com/office/drawing/2014/main" val="1594468805"/>
                    </a:ext>
                  </a:extLst>
                </a:gridCol>
                <a:gridCol w="2577474">
                  <a:extLst>
                    <a:ext uri="{9D8B030D-6E8A-4147-A177-3AD203B41FA5}">
                      <a16:colId xmlns:a16="http://schemas.microsoft.com/office/drawing/2014/main" val="68361438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i="0" noProof="1">
                          <a:solidFill>
                            <a:schemeClr val="tx1"/>
                          </a:solidFill>
                        </a:rPr>
                        <a:t>department_id</a:t>
                      </a:r>
                    </a:p>
                  </a:txBody>
                  <a:tcPr>
                    <a:solidFill>
                      <a:srgbClr val="C6C0A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0" noProof="1">
                          <a:solidFill>
                            <a:schemeClr val="tx1"/>
                          </a:solidFill>
                        </a:rPr>
                        <a:t>department_name</a:t>
                      </a:r>
                    </a:p>
                  </a:txBody>
                  <a:tcPr>
                    <a:solidFill>
                      <a:srgbClr val="C6C0AA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82537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i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bg-BG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0" dirty="0">
                          <a:solidFill>
                            <a:schemeClr val="tx1"/>
                          </a:solidFill>
                        </a:rPr>
                        <a:t>Sales</a:t>
                      </a:r>
                      <a:endParaRPr lang="bg-BG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31813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i="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bg-BG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0" dirty="0">
                          <a:solidFill>
                            <a:schemeClr val="tx1"/>
                          </a:solidFill>
                        </a:rPr>
                        <a:t>Marketing</a:t>
                      </a:r>
                      <a:endParaRPr lang="bg-BG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65357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i="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bg-BG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i="0" dirty="0">
                          <a:solidFill>
                            <a:schemeClr val="tx1"/>
                          </a:solidFill>
                        </a:rPr>
                        <a:t>Purchasing</a:t>
                      </a:r>
                      <a:endParaRPr lang="bg-BG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5673780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7969680" y="1229223"/>
            <a:ext cx="21017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Departments</a:t>
            </a:r>
            <a:endParaRPr lang="en-US" sz="2800" noProof="1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624279"/>
              </p:ext>
            </p:extLst>
          </p:nvPr>
        </p:nvGraphicFramePr>
        <p:xfrm>
          <a:off x="1340280" y="4953000"/>
          <a:ext cx="8915401" cy="914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187285565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184855798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1774347793"/>
                    </a:ext>
                  </a:extLst>
                </a:gridCol>
                <a:gridCol w="2667001">
                  <a:extLst>
                    <a:ext uri="{9D8B030D-6E8A-4147-A177-3AD203B41FA5}">
                      <a16:colId xmlns:a16="http://schemas.microsoft.com/office/drawing/2014/main" val="1719306019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noProof="1">
                          <a:solidFill>
                            <a:schemeClr val="tx1"/>
                          </a:solidFill>
                        </a:rPr>
                        <a:t>employee_id</a:t>
                      </a:r>
                    </a:p>
                  </a:txBody>
                  <a:tcPr>
                    <a:solidFill>
                      <a:srgbClr val="C6C0A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1">
                          <a:solidFill>
                            <a:schemeClr val="tx1"/>
                          </a:solidFill>
                        </a:rPr>
                        <a:t>department_id</a:t>
                      </a:r>
                    </a:p>
                  </a:txBody>
                  <a:tcPr>
                    <a:solidFill>
                      <a:srgbClr val="C6C0A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0" noProof="1">
                          <a:solidFill>
                            <a:schemeClr val="tx1"/>
                          </a:solidFill>
                        </a:rPr>
                        <a:t>department_id</a:t>
                      </a:r>
                    </a:p>
                  </a:txBody>
                  <a:tcPr>
                    <a:solidFill>
                      <a:srgbClr val="C6C0AA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0" noProof="1">
                          <a:solidFill>
                            <a:schemeClr val="tx1"/>
                          </a:solidFill>
                        </a:rPr>
                        <a:t>department_name</a:t>
                      </a:r>
                    </a:p>
                  </a:txBody>
                  <a:tcPr>
                    <a:solidFill>
                      <a:srgbClr val="C6C0AA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25315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263</a:t>
                      </a:r>
                      <a:endParaRPr lang="bg-B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bg-B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bg-BG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0" dirty="0">
                          <a:solidFill>
                            <a:schemeClr val="tx1"/>
                          </a:solidFill>
                        </a:rPr>
                        <a:t>Sales</a:t>
                      </a:r>
                      <a:endParaRPr lang="bg-BG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432538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045867" y="4429780"/>
            <a:ext cx="1476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noProof="1"/>
              <a:t>Резултат</a:t>
            </a:r>
            <a:endParaRPr lang="en-US" sz="2800" noProof="1"/>
          </a:p>
        </p:txBody>
      </p:sp>
      <p:sp>
        <p:nvSpPr>
          <p:cNvPr id="12" name="Rectangle: Rounded Corners 14"/>
          <p:cNvSpPr/>
          <p:nvPr/>
        </p:nvSpPr>
        <p:spPr>
          <a:xfrm>
            <a:off x="2367018" y="2351863"/>
            <a:ext cx="2342731" cy="533557"/>
          </a:xfrm>
          <a:prstGeom prst="roundRect">
            <a:avLst>
              <a:gd name="adj" fmla="val 5385"/>
            </a:avLst>
          </a:prstGeom>
          <a:noFill/>
          <a:ln w="57150">
            <a:solidFill>
              <a:srgbClr val="F3CD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4" name="Rectangle: Rounded Corners 14"/>
          <p:cNvSpPr/>
          <p:nvPr/>
        </p:nvSpPr>
        <p:spPr>
          <a:xfrm>
            <a:off x="6857997" y="2340003"/>
            <a:ext cx="2102283" cy="545417"/>
          </a:xfrm>
          <a:prstGeom prst="roundRect">
            <a:avLst>
              <a:gd name="adj" fmla="val 5385"/>
            </a:avLst>
          </a:prstGeom>
          <a:noFill/>
          <a:ln w="57150">
            <a:solidFill>
              <a:srgbClr val="F3CD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5" name="Slide Number Placeholder">
            <a:extLst>
              <a:ext uri="{FF2B5EF4-FFF2-40B4-BE49-F238E27FC236}">
                <a16:creationId xmlns:a16="http://schemas.microsoft.com/office/drawing/2014/main" id="{3DA6D4BB-FD05-4EDF-A562-44371E8E17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21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 noGrp="1" noChangeArrowheads="1"/>
          </p:cNvSpPr>
          <p:nvPr>
            <p:ph idx="1"/>
          </p:nvPr>
        </p:nvSpPr>
        <p:spPr>
          <a:xfrm>
            <a:off x="190413" y="1151121"/>
            <a:ext cx="11804822" cy="55703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dirty="0"/>
              <a:t>Това е връзката между таблици по подразбиране</a:t>
            </a:r>
            <a:endParaRPr lang="en-US" dirty="0"/>
          </a:p>
          <a:p>
            <a:pPr>
              <a:lnSpc>
                <a:spcPct val="100000"/>
              </a:lnSpc>
            </a:pPr>
            <a:endParaRPr lang="en-US" sz="2800" dirty="0"/>
          </a:p>
          <a:p>
            <a:pPr>
              <a:lnSpc>
                <a:spcPct val="100000"/>
              </a:lnSpc>
            </a:pPr>
            <a:endParaRPr lang="en-US" sz="2800" dirty="0"/>
          </a:p>
          <a:p>
            <a:pPr>
              <a:lnSpc>
                <a:spcPct val="100000"/>
              </a:lnSpc>
            </a:pPr>
            <a:endParaRPr lang="en-US" sz="2800" dirty="0"/>
          </a:p>
          <a:p>
            <a:pPr>
              <a:lnSpc>
                <a:spcPct val="100000"/>
              </a:lnSpc>
            </a:pPr>
            <a:endParaRPr lang="en-US" sz="2800" dirty="0"/>
          </a:p>
          <a:p>
            <a:pPr>
              <a:lnSpc>
                <a:spcPct val="100000"/>
              </a:lnSpc>
            </a:pPr>
            <a:endParaRPr lang="en-US" sz="2800" dirty="0"/>
          </a:p>
          <a:p>
            <a:pPr>
              <a:lnSpc>
                <a:spcPct val="100000"/>
              </a:lnSpc>
            </a:pPr>
            <a:endParaRPr lang="en-US" sz="2800" dirty="0"/>
          </a:p>
          <a:p>
            <a:pPr>
              <a:lnSpc>
                <a:spcPct val="100000"/>
              </a:lnSpc>
            </a:pPr>
            <a:r>
              <a:rPr lang="bg-BG" dirty="0"/>
              <a:t>Ако се използва само </a:t>
            </a:r>
            <a:r>
              <a:rPr lang="en-US" b="1" dirty="0">
                <a:solidFill>
                  <a:srgbClr val="FFC000"/>
                </a:solidFill>
              </a:rPr>
              <a:t>JOIN</a:t>
            </a:r>
            <a:r>
              <a:rPr lang="en-US" dirty="0"/>
              <a:t>, </a:t>
            </a:r>
            <a:r>
              <a:rPr lang="bg-BG" dirty="0"/>
              <a:t>се подразбира </a:t>
            </a:r>
            <a:r>
              <a:rPr lang="en-US" b="1" dirty="0">
                <a:solidFill>
                  <a:srgbClr val="FFC000"/>
                </a:solidFill>
              </a:rPr>
              <a:t>INNER JOIN</a:t>
            </a:r>
            <a:endParaRPr lang="bg-BG" b="1" dirty="0"/>
          </a:p>
          <a:p>
            <a:pPr lvl="1">
              <a:lnSpc>
                <a:spcPct val="100000"/>
              </a:lnSpc>
            </a:pPr>
            <a:r>
              <a:rPr lang="bg-BG" dirty="0"/>
              <a:t>второто означение е по-обяснително и е за предпочитане</a:t>
            </a:r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338051" y="2644931"/>
            <a:ext cx="9674224" cy="1695437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91440" tIns="108000" rIns="0" bIns="108000" rtlCol="0">
            <a:spAutoFit/>
          </a:bodyPr>
          <a:lstStyle/>
          <a:p>
            <a:pPr marL="0" lvl="2"/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SELECT * FROM employees AS e</a:t>
            </a:r>
          </a:p>
          <a:p>
            <a:pPr marL="0" lvl="2"/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INNER JOIN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departments AS d</a:t>
            </a:r>
          </a:p>
          <a:p>
            <a:pPr marL="0" lvl="2"/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ON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e.department_id = d.department_id;</a:t>
            </a:r>
            <a:endParaRPr lang="en-US" sz="3200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INNER JOIN –  </a:t>
            </a:r>
            <a:r>
              <a:rPr lang="ru-RU"/>
              <a:t>синтаксис</a:t>
            </a:r>
            <a:endParaRPr lang="bg-BG" dirty="0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8503100" y="3004957"/>
            <a:ext cx="3382512" cy="555403"/>
          </a:xfrm>
          <a:prstGeom prst="wedgeRoundRectCallout">
            <a:avLst>
              <a:gd name="adj1" fmla="val -59921"/>
              <a:gd name="adj2" fmla="val 32005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Таблица</a:t>
            </a:r>
            <a:r>
              <a:rPr lang="en-US" sz="2800" noProof="1">
                <a:solidFill>
                  <a:srgbClr val="FFFFFF"/>
                </a:solidFill>
              </a:rPr>
              <a:t> Depatments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237828" y="3527203"/>
            <a:ext cx="1371600" cy="500366"/>
          </a:xfrm>
          <a:prstGeom prst="wedgeRoundRectCallout">
            <a:avLst>
              <a:gd name="adj1" fmla="val 66103"/>
              <a:gd name="adj2" fmla="val -54347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връзка</a:t>
            </a:r>
            <a:endParaRPr lang="en-US" sz="2800" noProof="1">
              <a:solidFill>
                <a:srgbClr val="FFFFFF"/>
              </a:solidFill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5297275" y="2031960"/>
            <a:ext cx="3132404" cy="475446"/>
          </a:xfrm>
          <a:prstGeom prst="wedgeRoundRectCallout">
            <a:avLst>
              <a:gd name="adj1" fmla="val -46510"/>
              <a:gd name="adj2" fmla="val 107885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Таблица </a:t>
            </a:r>
            <a:r>
              <a:rPr lang="en-US" sz="2800" noProof="1">
                <a:solidFill>
                  <a:srgbClr val="FFFFFF"/>
                </a:solidFill>
              </a:rPr>
              <a:t>Employees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7503145" y="4477893"/>
            <a:ext cx="3509130" cy="538114"/>
          </a:xfrm>
          <a:prstGeom prst="wedgeRoundRectCallout">
            <a:avLst>
              <a:gd name="adj1" fmla="val -83944"/>
              <a:gd name="adj2" fmla="val -80317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Свързващо условие</a:t>
            </a:r>
            <a:endParaRPr lang="en-US" sz="2800" noProof="1">
              <a:solidFill>
                <a:srgbClr val="FFFFFF"/>
              </a:solidFill>
            </a:endParaRPr>
          </a:p>
        </p:txBody>
      </p:sp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B74561DB-9462-45EA-A83D-C1390A593C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40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Онагледяване на </a:t>
            </a:r>
            <a:r>
              <a:rPr lang="en-US" dirty="0"/>
              <a:t>JOIN</a:t>
            </a:r>
            <a:r>
              <a:rPr lang="bg-BG" dirty="0"/>
              <a:t> клаузите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1827212" y="2286000"/>
            <a:ext cx="3276600" cy="457200"/>
            <a:chOff x="1827212" y="3048000"/>
            <a:chExt cx="3276600" cy="457200"/>
          </a:xfrm>
        </p:grpSpPr>
        <p:sp>
          <p:nvSpPr>
            <p:cNvPr id="5" name="Rectangle 4"/>
            <p:cNvSpPr/>
            <p:nvPr/>
          </p:nvSpPr>
          <p:spPr>
            <a:xfrm>
              <a:off x="1827212" y="3048000"/>
              <a:ext cx="21336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John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60812" y="30480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10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827212" y="1828800"/>
            <a:ext cx="3276600" cy="457200"/>
            <a:chOff x="1827212" y="2590800"/>
            <a:chExt cx="3276600" cy="457200"/>
          </a:xfrm>
        </p:grpSpPr>
        <p:sp>
          <p:nvSpPr>
            <p:cNvPr id="6" name="Rectangle 5"/>
            <p:cNvSpPr/>
            <p:nvPr/>
          </p:nvSpPr>
          <p:spPr>
            <a:xfrm>
              <a:off x="1827212" y="2590800"/>
              <a:ext cx="21336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Sally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960812" y="25908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13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827212" y="2743200"/>
            <a:ext cx="3276600" cy="457200"/>
            <a:chOff x="1827212" y="3962400"/>
            <a:chExt cx="3276600" cy="457200"/>
          </a:xfrm>
        </p:grpSpPr>
        <p:sp>
          <p:nvSpPr>
            <p:cNvPr id="7" name="Rectangle 6"/>
            <p:cNvSpPr/>
            <p:nvPr/>
          </p:nvSpPr>
          <p:spPr>
            <a:xfrm>
              <a:off x="1827212" y="3962400"/>
              <a:ext cx="21336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Michael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960812" y="39624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22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827212" y="3200400"/>
            <a:ext cx="3276600" cy="457200"/>
            <a:chOff x="1827212" y="4876800"/>
            <a:chExt cx="3276600" cy="457200"/>
          </a:xfrm>
        </p:grpSpPr>
        <p:sp>
          <p:nvSpPr>
            <p:cNvPr id="8" name="Rectangle 7"/>
            <p:cNvSpPr/>
            <p:nvPr/>
          </p:nvSpPr>
          <p:spPr>
            <a:xfrm>
              <a:off x="1827212" y="4876800"/>
              <a:ext cx="21336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Bob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960812" y="48768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11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827212" y="4114800"/>
            <a:ext cx="3276600" cy="457200"/>
            <a:chOff x="1827212" y="5334000"/>
            <a:chExt cx="3276600" cy="457200"/>
          </a:xfrm>
        </p:grpSpPr>
        <p:sp>
          <p:nvSpPr>
            <p:cNvPr id="9" name="Rectangle 8"/>
            <p:cNvSpPr/>
            <p:nvPr/>
          </p:nvSpPr>
          <p:spPr>
            <a:xfrm>
              <a:off x="1827212" y="5334000"/>
              <a:ext cx="21336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Jessica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960812" y="53340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15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551612" y="2286000"/>
            <a:ext cx="3810000" cy="457200"/>
            <a:chOff x="6551612" y="3048000"/>
            <a:chExt cx="3810000" cy="457200"/>
          </a:xfrm>
        </p:grpSpPr>
        <p:sp>
          <p:nvSpPr>
            <p:cNvPr id="16" name="Rectangle 15"/>
            <p:cNvSpPr/>
            <p:nvPr/>
          </p:nvSpPr>
          <p:spPr>
            <a:xfrm flipH="1">
              <a:off x="7694612" y="3048000"/>
              <a:ext cx="2667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Marketing</a:t>
              </a:r>
            </a:p>
          </p:txBody>
        </p:sp>
        <p:sp>
          <p:nvSpPr>
            <p:cNvPr id="21" name="Rectangle 20"/>
            <p:cNvSpPr/>
            <p:nvPr/>
          </p:nvSpPr>
          <p:spPr>
            <a:xfrm flipH="1">
              <a:off x="6551612" y="30480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10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551612" y="3200400"/>
            <a:ext cx="3810000" cy="457200"/>
            <a:chOff x="6551612" y="3962400"/>
            <a:chExt cx="3810000" cy="457200"/>
          </a:xfrm>
        </p:grpSpPr>
        <p:sp>
          <p:nvSpPr>
            <p:cNvPr id="17" name="Rectangle 16"/>
            <p:cNvSpPr/>
            <p:nvPr/>
          </p:nvSpPr>
          <p:spPr>
            <a:xfrm flipH="1">
              <a:off x="7694612" y="3962400"/>
              <a:ext cx="2667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Engineering</a:t>
              </a:r>
            </a:p>
          </p:txBody>
        </p:sp>
        <p:sp>
          <p:nvSpPr>
            <p:cNvPr id="22" name="Rectangle 21"/>
            <p:cNvSpPr/>
            <p:nvPr/>
          </p:nvSpPr>
          <p:spPr>
            <a:xfrm flipH="1">
              <a:off x="6551612" y="39624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22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551612" y="3657600"/>
            <a:ext cx="3810000" cy="457200"/>
            <a:chOff x="6551612" y="4419600"/>
            <a:chExt cx="3810000" cy="457200"/>
          </a:xfrm>
        </p:grpSpPr>
        <p:sp>
          <p:nvSpPr>
            <p:cNvPr id="18" name="Rectangle 17"/>
            <p:cNvSpPr/>
            <p:nvPr/>
          </p:nvSpPr>
          <p:spPr>
            <a:xfrm flipH="1">
              <a:off x="7694612" y="4419600"/>
              <a:ext cx="2667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Sales</a:t>
              </a:r>
            </a:p>
          </p:txBody>
        </p:sp>
        <p:sp>
          <p:nvSpPr>
            <p:cNvPr id="23" name="Rectangle 22"/>
            <p:cNvSpPr/>
            <p:nvPr/>
          </p:nvSpPr>
          <p:spPr>
            <a:xfrm flipH="1">
              <a:off x="6551612" y="44196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8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551612" y="4114800"/>
            <a:ext cx="3810000" cy="457200"/>
            <a:chOff x="6551612" y="4876800"/>
            <a:chExt cx="3810000" cy="457200"/>
          </a:xfrm>
        </p:grpSpPr>
        <p:sp>
          <p:nvSpPr>
            <p:cNvPr id="19" name="Rectangle 18"/>
            <p:cNvSpPr/>
            <p:nvPr/>
          </p:nvSpPr>
          <p:spPr>
            <a:xfrm flipH="1">
              <a:off x="7694612" y="4876800"/>
              <a:ext cx="2667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Executive</a:t>
              </a:r>
            </a:p>
          </p:txBody>
        </p:sp>
        <p:sp>
          <p:nvSpPr>
            <p:cNvPr id="24" name="Rectangle 23"/>
            <p:cNvSpPr/>
            <p:nvPr/>
          </p:nvSpPr>
          <p:spPr>
            <a:xfrm flipH="1">
              <a:off x="6551612" y="48768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</p:grpSp>
      <p:cxnSp>
        <p:nvCxnSpPr>
          <p:cNvPr id="42" name="Connector: Elbow 41"/>
          <p:cNvCxnSpPr>
            <a:cxnSpLocks/>
          </p:cNvCxnSpPr>
          <p:nvPr/>
        </p:nvCxnSpPr>
        <p:spPr>
          <a:xfrm rot="16200000" flipH="1">
            <a:off x="5827712" y="3282951"/>
            <a:ext cx="12700" cy="2590800"/>
          </a:xfrm>
          <a:prstGeom prst="bentConnector3">
            <a:avLst>
              <a:gd name="adj1" fmla="val 4538031"/>
            </a:avLst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109249" y="5237491"/>
            <a:ext cx="1449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2800" dirty="0"/>
              <a:t>Релация</a:t>
            </a:r>
            <a:endParaRPr lang="en-US" sz="2800" dirty="0"/>
          </a:p>
        </p:txBody>
      </p:sp>
      <p:grpSp>
        <p:nvGrpSpPr>
          <p:cNvPr id="55" name="Group 54"/>
          <p:cNvGrpSpPr/>
          <p:nvPr/>
        </p:nvGrpSpPr>
        <p:grpSpPr>
          <a:xfrm>
            <a:off x="1827212" y="3657600"/>
            <a:ext cx="3276600" cy="457200"/>
            <a:chOff x="1827212" y="4876800"/>
            <a:chExt cx="3276600" cy="457200"/>
          </a:xfrm>
        </p:grpSpPr>
        <p:sp>
          <p:nvSpPr>
            <p:cNvPr id="56" name="Rectangle 55"/>
            <p:cNvSpPr/>
            <p:nvPr/>
          </p:nvSpPr>
          <p:spPr>
            <a:xfrm>
              <a:off x="1827212" y="4876800"/>
              <a:ext cx="21336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Robin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960812" y="48768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551612" y="2743200"/>
            <a:ext cx="3810000" cy="457200"/>
            <a:chOff x="6551612" y="4419600"/>
            <a:chExt cx="3810000" cy="457200"/>
          </a:xfrm>
        </p:grpSpPr>
        <p:sp>
          <p:nvSpPr>
            <p:cNvPr id="59" name="Rectangle 58"/>
            <p:cNvSpPr/>
            <p:nvPr/>
          </p:nvSpPr>
          <p:spPr>
            <a:xfrm flipH="1">
              <a:off x="7694612" y="4419600"/>
              <a:ext cx="2667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HR</a:t>
              </a:r>
            </a:p>
          </p:txBody>
        </p:sp>
        <p:sp>
          <p:nvSpPr>
            <p:cNvPr id="60" name="Rectangle 59"/>
            <p:cNvSpPr/>
            <p:nvPr/>
          </p:nvSpPr>
          <p:spPr>
            <a:xfrm flipH="1">
              <a:off x="6551612" y="44196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551612" y="1828800"/>
            <a:ext cx="3810000" cy="457200"/>
            <a:chOff x="6551612" y="2133600"/>
            <a:chExt cx="3810000" cy="457200"/>
          </a:xfrm>
        </p:grpSpPr>
        <p:sp>
          <p:nvSpPr>
            <p:cNvPr id="62" name="Rectangle 61"/>
            <p:cNvSpPr/>
            <p:nvPr/>
          </p:nvSpPr>
          <p:spPr>
            <a:xfrm flipH="1">
              <a:off x="7694612" y="2133600"/>
              <a:ext cx="2667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Accounting</a:t>
              </a:r>
            </a:p>
          </p:txBody>
        </p:sp>
        <p:sp>
          <p:nvSpPr>
            <p:cNvPr id="63" name="Rectangle 62"/>
            <p:cNvSpPr/>
            <p:nvPr/>
          </p:nvSpPr>
          <p:spPr>
            <a:xfrm flipH="1">
              <a:off x="6551612" y="21336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18</a:t>
              </a:r>
            </a:p>
          </p:txBody>
        </p:sp>
      </p:grpSp>
      <p:sp>
        <p:nvSpPr>
          <p:cNvPr id="43" name="Slide Number Placeholder">
            <a:extLst>
              <a:ext uri="{FF2B5EF4-FFF2-40B4-BE49-F238E27FC236}">
                <a16:creationId xmlns:a16="http://schemas.microsoft.com/office/drawing/2014/main" id="{36ECF7F3-17E4-46E5-A62D-CEEFD1869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962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Онагледяване на </a:t>
            </a:r>
            <a:r>
              <a:rPr lang="en-US" dirty="0"/>
              <a:t>JOIN</a:t>
            </a:r>
            <a:r>
              <a:rPr lang="bg-BG" dirty="0"/>
              <a:t> клаузите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1827212" y="2743200"/>
            <a:ext cx="3276600" cy="457200"/>
            <a:chOff x="1827212" y="3048000"/>
            <a:chExt cx="3276600" cy="457200"/>
          </a:xfrm>
        </p:grpSpPr>
        <p:sp>
          <p:nvSpPr>
            <p:cNvPr id="5" name="Rectangle 4"/>
            <p:cNvSpPr/>
            <p:nvPr/>
          </p:nvSpPr>
          <p:spPr>
            <a:xfrm>
              <a:off x="1827212" y="3048000"/>
              <a:ext cx="21336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John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60812" y="30480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10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827212" y="2286000"/>
            <a:ext cx="3276600" cy="457200"/>
            <a:chOff x="1827212" y="2590800"/>
            <a:chExt cx="3276600" cy="457200"/>
          </a:xfrm>
        </p:grpSpPr>
        <p:sp>
          <p:nvSpPr>
            <p:cNvPr id="6" name="Rectangle 5"/>
            <p:cNvSpPr/>
            <p:nvPr/>
          </p:nvSpPr>
          <p:spPr>
            <a:xfrm>
              <a:off x="1827212" y="2590800"/>
              <a:ext cx="21336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Sally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960812" y="25908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13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827212" y="3657600"/>
            <a:ext cx="3276600" cy="457200"/>
            <a:chOff x="1827212" y="3962400"/>
            <a:chExt cx="3276600" cy="457200"/>
          </a:xfrm>
        </p:grpSpPr>
        <p:sp>
          <p:nvSpPr>
            <p:cNvPr id="7" name="Rectangle 6"/>
            <p:cNvSpPr/>
            <p:nvPr/>
          </p:nvSpPr>
          <p:spPr>
            <a:xfrm>
              <a:off x="1827212" y="3962400"/>
              <a:ext cx="21336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Michael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960812" y="39624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22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827212" y="4572000"/>
            <a:ext cx="3276600" cy="457200"/>
            <a:chOff x="1827212" y="4876800"/>
            <a:chExt cx="3276600" cy="457200"/>
          </a:xfrm>
        </p:grpSpPr>
        <p:sp>
          <p:nvSpPr>
            <p:cNvPr id="8" name="Rectangle 7"/>
            <p:cNvSpPr/>
            <p:nvPr/>
          </p:nvSpPr>
          <p:spPr>
            <a:xfrm>
              <a:off x="1827212" y="4876800"/>
              <a:ext cx="21336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Bob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960812" y="48768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11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827212" y="5486400"/>
            <a:ext cx="3276600" cy="457200"/>
            <a:chOff x="1827212" y="5334000"/>
            <a:chExt cx="3276600" cy="457200"/>
          </a:xfrm>
        </p:grpSpPr>
        <p:sp>
          <p:nvSpPr>
            <p:cNvPr id="9" name="Rectangle 8"/>
            <p:cNvSpPr/>
            <p:nvPr/>
          </p:nvSpPr>
          <p:spPr>
            <a:xfrm>
              <a:off x="1827212" y="5334000"/>
              <a:ext cx="21336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Jessica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960812" y="53340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15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551612" y="2743200"/>
            <a:ext cx="3810000" cy="457200"/>
            <a:chOff x="6551612" y="3048000"/>
            <a:chExt cx="3810000" cy="457200"/>
          </a:xfrm>
        </p:grpSpPr>
        <p:sp>
          <p:nvSpPr>
            <p:cNvPr id="16" name="Rectangle 15"/>
            <p:cNvSpPr/>
            <p:nvPr/>
          </p:nvSpPr>
          <p:spPr>
            <a:xfrm flipH="1">
              <a:off x="7694612" y="3048000"/>
              <a:ext cx="2667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Marketing</a:t>
              </a:r>
            </a:p>
          </p:txBody>
        </p:sp>
        <p:sp>
          <p:nvSpPr>
            <p:cNvPr id="21" name="Rectangle 20"/>
            <p:cNvSpPr/>
            <p:nvPr/>
          </p:nvSpPr>
          <p:spPr>
            <a:xfrm flipH="1">
              <a:off x="6551612" y="30480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10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551612" y="3657600"/>
            <a:ext cx="3810000" cy="457200"/>
            <a:chOff x="6551612" y="3962400"/>
            <a:chExt cx="3810000" cy="457200"/>
          </a:xfrm>
        </p:grpSpPr>
        <p:sp>
          <p:nvSpPr>
            <p:cNvPr id="17" name="Rectangle 16"/>
            <p:cNvSpPr/>
            <p:nvPr/>
          </p:nvSpPr>
          <p:spPr>
            <a:xfrm flipH="1">
              <a:off x="7694612" y="3962400"/>
              <a:ext cx="2667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Engineering</a:t>
              </a:r>
            </a:p>
          </p:txBody>
        </p:sp>
        <p:sp>
          <p:nvSpPr>
            <p:cNvPr id="22" name="Rectangle 21"/>
            <p:cNvSpPr/>
            <p:nvPr/>
          </p:nvSpPr>
          <p:spPr>
            <a:xfrm flipH="1">
              <a:off x="6551612" y="39624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22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551612" y="4114800"/>
            <a:ext cx="3810000" cy="457200"/>
            <a:chOff x="6551612" y="4419600"/>
            <a:chExt cx="3810000" cy="457200"/>
          </a:xfrm>
        </p:grpSpPr>
        <p:sp>
          <p:nvSpPr>
            <p:cNvPr id="18" name="Rectangle 17"/>
            <p:cNvSpPr/>
            <p:nvPr/>
          </p:nvSpPr>
          <p:spPr>
            <a:xfrm flipH="1">
              <a:off x="7694612" y="4419600"/>
              <a:ext cx="2667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Sales</a:t>
              </a:r>
            </a:p>
          </p:txBody>
        </p:sp>
        <p:sp>
          <p:nvSpPr>
            <p:cNvPr id="23" name="Rectangle 22"/>
            <p:cNvSpPr/>
            <p:nvPr/>
          </p:nvSpPr>
          <p:spPr>
            <a:xfrm flipH="1">
              <a:off x="6551612" y="44196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8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551612" y="5029200"/>
            <a:ext cx="3810000" cy="457200"/>
            <a:chOff x="6551612" y="4876800"/>
            <a:chExt cx="3810000" cy="457200"/>
          </a:xfrm>
        </p:grpSpPr>
        <p:sp>
          <p:nvSpPr>
            <p:cNvPr id="19" name="Rectangle 18"/>
            <p:cNvSpPr/>
            <p:nvPr/>
          </p:nvSpPr>
          <p:spPr>
            <a:xfrm flipH="1">
              <a:off x="7694612" y="4876800"/>
              <a:ext cx="2667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Executive</a:t>
              </a:r>
            </a:p>
          </p:txBody>
        </p:sp>
        <p:sp>
          <p:nvSpPr>
            <p:cNvPr id="24" name="Rectangle 23"/>
            <p:cNvSpPr/>
            <p:nvPr/>
          </p:nvSpPr>
          <p:spPr>
            <a:xfrm flipH="1">
              <a:off x="6551612" y="48768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551612" y="1828800"/>
            <a:ext cx="3810000" cy="457200"/>
            <a:chOff x="6551612" y="2133600"/>
            <a:chExt cx="3810000" cy="457200"/>
          </a:xfrm>
        </p:grpSpPr>
        <p:sp>
          <p:nvSpPr>
            <p:cNvPr id="52" name="Rectangle 51"/>
            <p:cNvSpPr/>
            <p:nvPr/>
          </p:nvSpPr>
          <p:spPr>
            <a:xfrm flipH="1">
              <a:off x="7694612" y="2133600"/>
              <a:ext cx="2667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Accounting</a:t>
              </a:r>
            </a:p>
          </p:txBody>
        </p:sp>
        <p:sp>
          <p:nvSpPr>
            <p:cNvPr id="53" name="Rectangle 52"/>
            <p:cNvSpPr/>
            <p:nvPr/>
          </p:nvSpPr>
          <p:spPr>
            <a:xfrm flipH="1">
              <a:off x="6551612" y="21336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18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827212" y="5029200"/>
            <a:ext cx="3276600" cy="457200"/>
            <a:chOff x="1827212" y="4876800"/>
            <a:chExt cx="3276600" cy="457200"/>
          </a:xfrm>
        </p:grpSpPr>
        <p:sp>
          <p:nvSpPr>
            <p:cNvPr id="56" name="Rectangle 55"/>
            <p:cNvSpPr/>
            <p:nvPr/>
          </p:nvSpPr>
          <p:spPr>
            <a:xfrm>
              <a:off x="1827212" y="4876800"/>
              <a:ext cx="21336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Robin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960812" y="48768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551612" y="3200400"/>
            <a:ext cx="3810000" cy="457200"/>
            <a:chOff x="6551612" y="4419600"/>
            <a:chExt cx="3810000" cy="457200"/>
          </a:xfrm>
        </p:grpSpPr>
        <p:sp>
          <p:nvSpPr>
            <p:cNvPr id="59" name="Rectangle 58"/>
            <p:cNvSpPr/>
            <p:nvPr/>
          </p:nvSpPr>
          <p:spPr>
            <a:xfrm flipH="1">
              <a:off x="7694612" y="4419600"/>
              <a:ext cx="2667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HR</a:t>
              </a:r>
            </a:p>
          </p:txBody>
        </p:sp>
        <p:sp>
          <p:nvSpPr>
            <p:cNvPr id="60" name="Rectangle 59"/>
            <p:cNvSpPr/>
            <p:nvPr/>
          </p:nvSpPr>
          <p:spPr>
            <a:xfrm flipH="1">
              <a:off x="6551612" y="44196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</a:t>
              </a:r>
            </a:p>
          </p:txBody>
        </p:sp>
      </p:grpSp>
      <p:sp>
        <p:nvSpPr>
          <p:cNvPr id="41" name="Slide Number Placeholder">
            <a:extLst>
              <a:ext uri="{FF2B5EF4-FFF2-40B4-BE49-F238E27FC236}">
                <a16:creationId xmlns:a16="http://schemas.microsoft.com/office/drawing/2014/main" id="{1E53C4E2-64F8-4198-84FD-27FBB59ABE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36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INNER JOIN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Онагледяване на </a:t>
            </a:r>
            <a:r>
              <a:rPr lang="en-US" dirty="0"/>
              <a:t>JOIN</a:t>
            </a:r>
            <a:r>
              <a:rPr lang="bg-BG" dirty="0"/>
              <a:t> клаузите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1827212" y="2743200"/>
            <a:ext cx="3276600" cy="457200"/>
            <a:chOff x="1827212" y="3048000"/>
            <a:chExt cx="3276600" cy="457200"/>
          </a:xfrm>
        </p:grpSpPr>
        <p:sp>
          <p:nvSpPr>
            <p:cNvPr id="5" name="Rectangle 4"/>
            <p:cNvSpPr/>
            <p:nvPr/>
          </p:nvSpPr>
          <p:spPr>
            <a:xfrm>
              <a:off x="1827212" y="3048000"/>
              <a:ext cx="21336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John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60812" y="30480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10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827212" y="3657600"/>
            <a:ext cx="3276600" cy="457200"/>
            <a:chOff x="1827212" y="3962400"/>
            <a:chExt cx="3276600" cy="457200"/>
          </a:xfrm>
        </p:grpSpPr>
        <p:sp>
          <p:nvSpPr>
            <p:cNvPr id="7" name="Rectangle 6"/>
            <p:cNvSpPr/>
            <p:nvPr/>
          </p:nvSpPr>
          <p:spPr>
            <a:xfrm>
              <a:off x="1827212" y="3962400"/>
              <a:ext cx="21336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Michael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960812" y="39624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22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551612" y="2743200"/>
            <a:ext cx="3810000" cy="457200"/>
            <a:chOff x="6551612" y="3048000"/>
            <a:chExt cx="3810000" cy="457200"/>
          </a:xfrm>
        </p:grpSpPr>
        <p:sp>
          <p:nvSpPr>
            <p:cNvPr id="16" name="Rectangle 15"/>
            <p:cNvSpPr/>
            <p:nvPr/>
          </p:nvSpPr>
          <p:spPr>
            <a:xfrm flipH="1">
              <a:off x="7694612" y="3048000"/>
              <a:ext cx="2667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Marketing</a:t>
              </a:r>
            </a:p>
          </p:txBody>
        </p:sp>
        <p:sp>
          <p:nvSpPr>
            <p:cNvPr id="21" name="Rectangle 20"/>
            <p:cNvSpPr/>
            <p:nvPr/>
          </p:nvSpPr>
          <p:spPr>
            <a:xfrm flipH="1">
              <a:off x="6551612" y="30480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10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551612" y="3657600"/>
            <a:ext cx="3810000" cy="457200"/>
            <a:chOff x="6551612" y="3962400"/>
            <a:chExt cx="3810000" cy="457200"/>
          </a:xfrm>
        </p:grpSpPr>
        <p:sp>
          <p:nvSpPr>
            <p:cNvPr id="17" name="Rectangle 16"/>
            <p:cNvSpPr/>
            <p:nvPr/>
          </p:nvSpPr>
          <p:spPr>
            <a:xfrm flipH="1">
              <a:off x="7694612" y="3962400"/>
              <a:ext cx="2667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Engineering</a:t>
              </a:r>
            </a:p>
          </p:txBody>
        </p:sp>
        <p:sp>
          <p:nvSpPr>
            <p:cNvPr id="22" name="Rectangle 21"/>
            <p:cNvSpPr/>
            <p:nvPr/>
          </p:nvSpPr>
          <p:spPr>
            <a:xfrm flipH="1">
              <a:off x="6551612" y="39624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22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551612" y="5029200"/>
            <a:ext cx="3810000" cy="457200"/>
            <a:chOff x="6551612" y="4876800"/>
            <a:chExt cx="3810000" cy="457200"/>
          </a:xfrm>
        </p:grpSpPr>
        <p:sp>
          <p:nvSpPr>
            <p:cNvPr id="19" name="Rectangle 18"/>
            <p:cNvSpPr/>
            <p:nvPr/>
          </p:nvSpPr>
          <p:spPr>
            <a:xfrm flipH="1">
              <a:off x="7694612" y="4876800"/>
              <a:ext cx="2667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Executive</a:t>
              </a:r>
            </a:p>
          </p:txBody>
        </p:sp>
        <p:sp>
          <p:nvSpPr>
            <p:cNvPr id="24" name="Rectangle 23"/>
            <p:cNvSpPr/>
            <p:nvPr/>
          </p:nvSpPr>
          <p:spPr>
            <a:xfrm flipH="1">
              <a:off x="6551612" y="48768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827212" y="5029200"/>
            <a:ext cx="3276600" cy="457200"/>
            <a:chOff x="1827212" y="4876800"/>
            <a:chExt cx="3276600" cy="457200"/>
          </a:xfrm>
        </p:grpSpPr>
        <p:sp>
          <p:nvSpPr>
            <p:cNvPr id="56" name="Rectangle 55"/>
            <p:cNvSpPr/>
            <p:nvPr/>
          </p:nvSpPr>
          <p:spPr>
            <a:xfrm>
              <a:off x="1827212" y="4876800"/>
              <a:ext cx="21336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Robin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960812" y="4876800"/>
              <a:ext cx="1143000" cy="457200"/>
            </a:xfrm>
            <a:prstGeom prst="rect">
              <a:avLst/>
            </a:prstGeom>
            <a:solidFill>
              <a:srgbClr val="D9D5C7">
                <a:alpha val="20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827212" y="1828800"/>
            <a:ext cx="8534400" cy="4114800"/>
            <a:chOff x="1827212" y="1828800"/>
            <a:chExt cx="8534400" cy="4114800"/>
          </a:xfrm>
        </p:grpSpPr>
        <p:grpSp>
          <p:nvGrpSpPr>
            <p:cNvPr id="31" name="Group 30"/>
            <p:cNvGrpSpPr/>
            <p:nvPr/>
          </p:nvGrpSpPr>
          <p:grpSpPr>
            <a:xfrm>
              <a:off x="1827212" y="2286000"/>
              <a:ext cx="3276600" cy="457200"/>
              <a:chOff x="1827212" y="2590800"/>
              <a:chExt cx="3276600" cy="4572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827212" y="2590800"/>
                <a:ext cx="21336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Sally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960812" y="2590800"/>
                <a:ext cx="1143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13</a:t>
                </a: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1827212" y="4572000"/>
              <a:ext cx="3276600" cy="457200"/>
              <a:chOff x="1827212" y="4876800"/>
              <a:chExt cx="3276600" cy="4572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827212" y="4876800"/>
                <a:ext cx="21336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Bob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960812" y="4876800"/>
                <a:ext cx="1143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11</a:t>
                </a: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1827212" y="5486400"/>
              <a:ext cx="3276600" cy="457200"/>
              <a:chOff x="1827212" y="5334000"/>
              <a:chExt cx="3276600" cy="45720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827212" y="5334000"/>
                <a:ext cx="21336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Jessica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960812" y="5334000"/>
                <a:ext cx="1143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15</a:t>
                </a: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6551612" y="4114800"/>
              <a:ext cx="3810000" cy="457200"/>
              <a:chOff x="6551612" y="4419600"/>
              <a:chExt cx="3810000" cy="457200"/>
            </a:xfrm>
          </p:grpSpPr>
          <p:sp>
            <p:nvSpPr>
              <p:cNvPr id="18" name="Rectangle 17"/>
              <p:cNvSpPr/>
              <p:nvPr/>
            </p:nvSpPr>
            <p:spPr>
              <a:xfrm flipH="1">
                <a:off x="7694612" y="4419600"/>
                <a:ext cx="2667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Sales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 flipH="1">
                <a:off x="6551612" y="4419600"/>
                <a:ext cx="1143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8</a:t>
                </a: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6551612" y="1828800"/>
              <a:ext cx="3810000" cy="457200"/>
              <a:chOff x="6551612" y="2133600"/>
              <a:chExt cx="3810000" cy="457200"/>
            </a:xfrm>
          </p:grpSpPr>
          <p:sp>
            <p:nvSpPr>
              <p:cNvPr id="52" name="Rectangle 51"/>
              <p:cNvSpPr/>
              <p:nvPr/>
            </p:nvSpPr>
            <p:spPr>
              <a:xfrm flipH="1">
                <a:off x="7694612" y="2133600"/>
                <a:ext cx="2667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Accounting</a:t>
                </a:r>
              </a:p>
            </p:txBody>
          </p:sp>
          <p:sp>
            <p:nvSpPr>
              <p:cNvPr id="53" name="Rectangle 52"/>
              <p:cNvSpPr/>
              <p:nvPr/>
            </p:nvSpPr>
            <p:spPr>
              <a:xfrm flipH="1">
                <a:off x="6551612" y="2133600"/>
                <a:ext cx="1143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18</a:t>
                </a: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6551612" y="3200400"/>
              <a:ext cx="3810000" cy="457200"/>
              <a:chOff x="6551612" y="4419600"/>
              <a:chExt cx="3810000" cy="457200"/>
            </a:xfrm>
          </p:grpSpPr>
          <p:sp>
            <p:nvSpPr>
              <p:cNvPr id="59" name="Rectangle 58"/>
              <p:cNvSpPr/>
              <p:nvPr/>
            </p:nvSpPr>
            <p:spPr>
              <a:xfrm flipH="1">
                <a:off x="7694612" y="4419600"/>
                <a:ext cx="2667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HR</a:t>
                </a:r>
              </a:p>
            </p:txBody>
          </p:sp>
          <p:sp>
            <p:nvSpPr>
              <p:cNvPr id="60" name="Rectangle 59"/>
              <p:cNvSpPr/>
              <p:nvPr/>
            </p:nvSpPr>
            <p:spPr>
              <a:xfrm flipH="1">
                <a:off x="6551612" y="4419600"/>
                <a:ext cx="1143000" cy="457200"/>
              </a:xfrm>
              <a:prstGeom prst="rect">
                <a:avLst/>
              </a:prstGeom>
              <a:solidFill>
                <a:srgbClr val="D9D5C7">
                  <a:alpha val="20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12</a:t>
                </a: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5332412" y="2971800"/>
            <a:ext cx="1066800" cy="2286000"/>
            <a:chOff x="5332412" y="2971800"/>
            <a:chExt cx="1066800" cy="2286000"/>
          </a:xfrm>
        </p:grpSpPr>
        <p:cxnSp>
          <p:nvCxnSpPr>
            <p:cNvPr id="27" name="Straight Arrow Connector 26"/>
            <p:cNvCxnSpPr>
              <a:cxnSpLocks/>
            </p:cNvCxnSpPr>
            <p:nvPr/>
          </p:nvCxnSpPr>
          <p:spPr>
            <a:xfrm>
              <a:off x="5332412" y="2971800"/>
              <a:ext cx="1066800" cy="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cxnSpLocks/>
            </p:cNvCxnSpPr>
            <p:nvPr/>
          </p:nvCxnSpPr>
          <p:spPr>
            <a:xfrm>
              <a:off x="5332412" y="3886200"/>
              <a:ext cx="1066800" cy="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cxnSpLocks/>
            </p:cNvCxnSpPr>
            <p:nvPr/>
          </p:nvCxnSpPr>
          <p:spPr>
            <a:xfrm>
              <a:off x="5332412" y="5257800"/>
              <a:ext cx="1066800" cy="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Slide Number Placeholder">
            <a:extLst>
              <a:ext uri="{FF2B5EF4-FFF2-40B4-BE49-F238E27FC236}">
                <a16:creationId xmlns:a16="http://schemas.microsoft.com/office/drawing/2014/main" id="{23B857F1-C15C-4F52-8044-055EA09C83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11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bg-BG" dirty="0"/>
              <a:t>Покажете информация за адреса на всички служители в базата данни</a:t>
            </a:r>
            <a:r>
              <a:rPr lang="en-US" dirty="0"/>
              <a:t> "</a:t>
            </a:r>
            <a:r>
              <a:rPr lang="en-US" noProof="1"/>
              <a:t>SoftUni</a:t>
            </a:r>
            <a:r>
              <a:rPr lang="en-US" dirty="0"/>
              <a:t>“</a:t>
            </a:r>
            <a:r>
              <a:rPr lang="bg-BG" dirty="0"/>
              <a:t>. Изберете първите </a:t>
            </a:r>
            <a:r>
              <a:rPr lang="en-US" dirty="0"/>
              <a:t>5 </a:t>
            </a:r>
            <a:r>
              <a:rPr lang="bg-BG" dirty="0"/>
              <a:t>служителя</a:t>
            </a:r>
            <a:r>
              <a:rPr lang="en-US" dirty="0"/>
              <a:t>.</a:t>
            </a:r>
          </a:p>
          <a:p>
            <a:pPr lvl="1">
              <a:lnSpc>
                <a:spcPct val="100000"/>
              </a:lnSpc>
            </a:pPr>
            <a:r>
              <a:rPr lang="bg-BG" dirty="0"/>
              <a:t>Точният формат на данните е показан по-долу</a:t>
            </a:r>
            <a:r>
              <a:rPr lang="en-US" dirty="0"/>
              <a:t>. </a:t>
            </a:r>
          </a:p>
          <a:p>
            <a:pPr lvl="1">
              <a:lnSpc>
                <a:spcPct val="100000"/>
              </a:lnSpc>
            </a:pPr>
            <a:r>
              <a:rPr lang="bg-BG" dirty="0"/>
              <a:t>Подредете ги по</a:t>
            </a:r>
            <a:r>
              <a:rPr lang="en-US" dirty="0"/>
              <a:t> </a:t>
            </a:r>
            <a:r>
              <a:rPr lang="en-US" noProof="1">
                <a:solidFill>
                  <a:schemeClr val="tx2">
                    <a:lumMod val="75000"/>
                  </a:schemeClr>
                </a:solidFill>
              </a:rPr>
              <a:t>first_name</a:t>
            </a:r>
            <a:r>
              <a:rPr lang="en-US" noProof="1"/>
              <a:t>,</a:t>
            </a:r>
            <a:r>
              <a:rPr lang="en-US" noProof="1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noProof="1"/>
              <a:t>после по </a:t>
            </a:r>
            <a:r>
              <a:rPr lang="en-US" noProof="1">
                <a:solidFill>
                  <a:schemeClr val="tx2">
                    <a:lumMod val="75000"/>
                  </a:schemeClr>
                </a:solidFill>
              </a:rPr>
              <a:t>last_name</a:t>
            </a:r>
            <a:r>
              <a:rPr lang="bg-BG" noProof="1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noProof="1"/>
              <a:t>(възходящо)</a:t>
            </a:r>
            <a:endParaRPr lang="en-US" dirty="0"/>
          </a:p>
          <a:p>
            <a:pPr lvl="2">
              <a:lnSpc>
                <a:spcPct val="100000"/>
              </a:lnSpc>
            </a:pPr>
            <a:r>
              <a:rPr lang="bg-BG" sz="2800" dirty="0"/>
              <a:t>Съвет</a:t>
            </a:r>
            <a:r>
              <a:rPr lang="en-US" sz="2800" dirty="0"/>
              <a:t>: </a:t>
            </a:r>
            <a:r>
              <a:rPr lang="bg-BG" sz="2800" dirty="0"/>
              <a:t> Използвайте</a:t>
            </a:r>
            <a:r>
              <a:rPr lang="en-US" sz="2800" dirty="0"/>
              <a:t> </a:t>
            </a:r>
            <a:r>
              <a:rPr lang="bg-BG" sz="2800" dirty="0"/>
              <a:t>връзка</a:t>
            </a:r>
            <a:r>
              <a:rPr lang="en-US" sz="2800" dirty="0"/>
              <a:t> (JOIN)</a:t>
            </a:r>
            <a:r>
              <a:rPr lang="bg-BG" sz="2800" dirty="0"/>
              <a:t> между три таблици</a:t>
            </a:r>
            <a:endParaRPr lang="en-US" sz="2800" dirty="0"/>
          </a:p>
          <a:p>
            <a:pPr lvl="1">
              <a:lnSpc>
                <a:spcPct val="100000"/>
              </a:lnSpc>
            </a:pPr>
            <a:endParaRPr lang="en-US" dirty="0"/>
          </a:p>
        </p:txBody>
      </p:sp>
      <p:sp>
        <p:nvSpPr>
          <p:cNvPr id="540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Задача</a:t>
            </a:r>
            <a:r>
              <a:rPr lang="en-US" dirty="0"/>
              <a:t>: </a:t>
            </a:r>
            <a:r>
              <a:rPr lang="bg-BG" dirty="0"/>
              <a:t>Адреси с градове</a:t>
            </a:r>
            <a:endParaRPr lang="en-US" dirty="0"/>
          </a:p>
        </p:txBody>
      </p:sp>
      <p:pic>
        <p:nvPicPr>
          <p:cNvPr id="9" name="Picture 4" descr="application, desktop, development, programmi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012" y="4579757"/>
            <a:ext cx="1744842" cy="174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9012" y="4503557"/>
            <a:ext cx="7812914" cy="1524000"/>
          </a:xfrm>
          <a:prstGeom prst="rect">
            <a:avLst/>
          </a:prstGeom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F4FA9C25-C138-4D6A-8F2C-62A76854F8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67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Решение</a:t>
            </a:r>
            <a:r>
              <a:rPr lang="en-US" dirty="0"/>
              <a:t>: </a:t>
            </a:r>
            <a:r>
              <a:rPr lang="bg-BG" dirty="0"/>
              <a:t>Адреси с градове</a:t>
            </a:r>
            <a:endParaRPr lang="en-US" dirty="0"/>
          </a:p>
        </p:txBody>
      </p:sp>
      <p:sp>
        <p:nvSpPr>
          <p:cNvPr id="540676" name="Rectangle 4"/>
          <p:cNvSpPr>
            <a:spLocks noChangeArrowheads="1"/>
          </p:cNvSpPr>
          <p:nvPr/>
        </p:nvSpPr>
        <p:spPr bwMode="auto">
          <a:xfrm>
            <a:off x="836612" y="2435896"/>
            <a:ext cx="9674224" cy="369331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SELECT e.first_name, e.last_name,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t.name as town, a.address_text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FROM employees AS e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JOIN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addresses AS a </a:t>
            </a:r>
            <a:br>
              <a:rPr lang="bg-BG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</a:br>
            <a:r>
              <a:rPr lang="bg-BG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ON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e.address_id = a.address_id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JOIN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towns AS t </a:t>
            </a:r>
            <a:br>
              <a:rPr lang="bg-BG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</a:br>
            <a:r>
              <a:rPr lang="bg-BG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ON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a.town_id = t.town_id</a:t>
            </a:r>
            <a:endParaRPr lang="bg-BG" sz="26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ORDER BY e.first_name, e.last_name </a:t>
            </a:r>
            <a:br>
              <a:rPr lang="bg-BG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</a:br>
            <a:r>
              <a:rPr lang="bg-BG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LIMIT 5;</a:t>
            </a: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8197125" y="2892109"/>
            <a:ext cx="3177358" cy="663568"/>
          </a:xfrm>
          <a:prstGeom prst="wedgeRoundRectCallout">
            <a:avLst>
              <a:gd name="adj1" fmla="val -94685"/>
              <a:gd name="adj2" fmla="val 27764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Таблица </a:t>
            </a:r>
            <a:r>
              <a:rPr lang="en-US" sz="2800" noProof="1">
                <a:solidFill>
                  <a:srgbClr val="FFFFFF"/>
                </a:solidFill>
              </a:rPr>
              <a:t>Employees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8197125" y="5499569"/>
            <a:ext cx="3199522" cy="575237"/>
          </a:xfrm>
          <a:prstGeom prst="wedgeRoundRectCallout">
            <a:avLst>
              <a:gd name="adj1" fmla="val -89599"/>
              <a:gd name="adj2" fmla="val -131883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Таблица</a:t>
            </a:r>
            <a:r>
              <a:rPr lang="en-US" sz="2800" noProof="1">
                <a:solidFill>
                  <a:srgbClr val="FFFFFF"/>
                </a:solidFill>
              </a:rPr>
              <a:t> Towns</a:t>
            </a: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5553416" y="1295400"/>
            <a:ext cx="4232388" cy="527911"/>
          </a:xfrm>
          <a:prstGeom prst="wedgeRoundRectCallout">
            <a:avLst>
              <a:gd name="adj1" fmla="val -45797"/>
              <a:gd name="adj2" fmla="val 149852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Селекция от три таблици</a:t>
            </a:r>
            <a:endParaRPr lang="en-US" sz="2800" noProof="1">
              <a:solidFill>
                <a:srgbClr val="FFFFFF"/>
              </a:solidFill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8218359" y="4222823"/>
            <a:ext cx="3178288" cy="609600"/>
          </a:xfrm>
          <a:prstGeom prst="wedgeRoundRectCallout">
            <a:avLst>
              <a:gd name="adj1" fmla="val -95190"/>
              <a:gd name="adj2" fmla="val -111912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Таблица </a:t>
            </a:r>
            <a:r>
              <a:rPr lang="en-US" sz="2800" noProof="1">
                <a:solidFill>
                  <a:srgbClr val="FFFFFF"/>
                </a:solidFill>
              </a:rPr>
              <a:t>Addresses</a:t>
            </a:r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A03286A7-6E4B-490D-A70D-F56D5543EF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91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8" grpId="0" animBg="1"/>
    </p:bldLst>
  </p:timing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7182</TotalTime>
  <Words>1382</Words>
  <Application>Microsoft Office PowerPoint</Application>
  <PresentationFormat>Custom</PresentationFormat>
  <Paragraphs>267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Consolas</vt:lpstr>
      <vt:lpstr>Courier New</vt:lpstr>
      <vt:lpstr>Wingdings</vt:lpstr>
      <vt:lpstr>Wingdings 2</vt:lpstr>
      <vt:lpstr>SoftUni 16x9</vt:lpstr>
      <vt:lpstr>PowerPoint Presentation</vt:lpstr>
      <vt:lpstr>Съдържание</vt:lpstr>
      <vt:lpstr>INNER JOIN</vt:lpstr>
      <vt:lpstr>INNER JOIN –  синтаксис</vt:lpstr>
      <vt:lpstr>Онагледяване на JOIN клаузите</vt:lpstr>
      <vt:lpstr>Онагледяване на JOIN клаузите</vt:lpstr>
      <vt:lpstr>Онагледяване на JOIN клаузите</vt:lpstr>
      <vt:lpstr>Задача: Адреси с градове</vt:lpstr>
      <vt:lpstr>Решение: Адреси с градове</vt:lpstr>
      <vt:lpstr>Задача: Служители по продажбите</vt:lpstr>
      <vt:lpstr>Решение: Служители по продажбите</vt:lpstr>
      <vt:lpstr>Задача: Служители наети след дата</vt:lpstr>
      <vt:lpstr>Решение: Служители наети след дата</vt:lpstr>
      <vt:lpstr>Обобщените</vt:lpstr>
      <vt:lpstr>INNER JOIN клауза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Joins; Subquries; CTE and Indices</dc:title>
  <dc:subject>Software Development Course</dc:subject>
  <dc:creator>Software University Foundation</dc:creator>
  <cp:keywords>Databases; SQL; programming; SoftUni; Software University; programming; software development; software engineering; course; database systems</cp:keywords>
  <dc:description>Фондация "Софтуерен университет" - http://softuni.foundation</dc:description>
  <cp:lastModifiedBy>Svetlin Nakov</cp:lastModifiedBy>
  <cp:revision>296</cp:revision>
  <dcterms:created xsi:type="dcterms:W3CDTF">2014-01-02T17:00:34Z</dcterms:created>
  <dcterms:modified xsi:type="dcterms:W3CDTF">2019-12-17T11:20:37Z</dcterms:modified>
  <cp:category>DB Basics Course @ SoftUni - https://softuni.bg/courses/databases-basics-ms-sql-server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