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9"/>
  </p:notesMasterIdLst>
  <p:handoutMasterIdLst>
    <p:handoutMasterId r:id="rId20"/>
  </p:handoutMasterIdLst>
  <p:sldIdLst>
    <p:sldId id="475" r:id="rId3"/>
    <p:sldId id="476" r:id="rId4"/>
    <p:sldId id="414" r:id="rId5"/>
    <p:sldId id="415" r:id="rId6"/>
    <p:sldId id="416" r:id="rId7"/>
    <p:sldId id="417" r:id="rId8"/>
    <p:sldId id="456" r:id="rId9"/>
    <p:sldId id="457" r:id="rId10"/>
    <p:sldId id="474" r:id="rId11"/>
    <p:sldId id="463" r:id="rId12"/>
    <p:sldId id="464" r:id="rId13"/>
    <p:sldId id="430" r:id="rId14"/>
    <p:sldId id="431" r:id="rId15"/>
    <p:sldId id="447" r:id="rId16"/>
    <p:sldId id="479" r:id="rId17"/>
    <p:sldId id="481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A1D8842-6EFA-4520-82E8-82FC413585E8}">
          <p14:sldIdLst>
            <p14:sldId id="475"/>
            <p14:sldId id="476"/>
          </p14:sldIdLst>
        </p14:section>
        <p14:section name="Joins" id="{55460C32-0E83-47C2-936A-4A1B7C294473}">
          <p14:sldIdLst>
            <p14:sldId id="414"/>
            <p14:sldId id="415"/>
            <p14:sldId id="416"/>
            <p14:sldId id="417"/>
            <p14:sldId id="456"/>
            <p14:sldId id="457"/>
            <p14:sldId id="474"/>
            <p14:sldId id="463"/>
            <p14:sldId id="464"/>
            <p14:sldId id="430"/>
            <p14:sldId id="431"/>
          </p14:sldIdLst>
        </p14:section>
        <p14:section name="Conclusion" id="{91EAF43B-10A6-40F9-A377-13012C17E37F}">
          <p14:sldIdLst>
            <p14:sldId id="447"/>
            <p14:sldId id="479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365F5C17-7F0A-4652-B167-A23B85B309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05454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AE9B9AC-8772-4276-BFB0-C3CBEB92D9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371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A86E49A-0814-4E10-958B-B2C0319608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5669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386A5F14-635E-447D-83BF-A55F891975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40280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Left outer joins return all the data in the first(left) table and all the data from the second(right) table that matches the join</a:t>
            </a:r>
            <a:r>
              <a:rPr lang="en-US" baseline="0" dirty="0"/>
              <a:t> conditions. If the data in the right table doesn’t match any data in the left table the return value is NULL.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0CDF02D-5876-474C-965C-F3742DB366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19710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280ABB1-C4C2-46B0-9D23-756D62A585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04007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Right outer joins return all the data in the second(right) table and all the data from the first(left) table that matches the join</a:t>
            </a:r>
            <a:r>
              <a:rPr lang="en-US" baseline="0" dirty="0"/>
              <a:t> conditions. If the data in the left table doesn’t match any data in the right table the return value is NULL.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E5B517A-FC71-490D-B93A-EBD8CFEBBB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92009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FF2CB11-B934-4D20-AA1F-6914712E68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11972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9BB25-ABF2-40B6-A2DA-D2E8EC9D27F7}" type="slidenum">
              <a:rPr lang="en-US"/>
              <a:pPr/>
              <a:t>12</a:t>
            </a:fld>
            <a:r>
              <a:rPr lang="en-US" dirty="0"/>
              <a:t>##</a:t>
            </a:r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</p:spPr>
        <p:txBody>
          <a:bodyPr/>
          <a:lstStyle/>
          <a:p>
            <a:endParaRPr lang="en-US" noProof="1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FBDB18D4-8A9D-4BBF-BB58-DC659F6B7A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28168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A7091-1169-4A3F-A158-1ACE5A626F08}" type="slidenum">
              <a:rPr lang="en-US"/>
              <a:pPr/>
              <a:t>13</a:t>
            </a:fld>
            <a:r>
              <a:rPr lang="en-US" dirty="0"/>
              <a:t>##</a:t>
            </a:r>
            <a:endParaRPr lang="en-US" sz="1100" dirty="0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81" y="4416099"/>
            <a:ext cx="5504853" cy="4182457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F5985C8-FDA8-49F8-B691-7AEA8862F7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93328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768831A-DDD3-4C19-8B08-84937EA984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8263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524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/>
              <a:t>OUTER </a:t>
            </a:r>
            <a:r>
              <a:rPr lang="ru-RU" dirty="0"/>
              <a:t>JOIN клауза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806020" cy="2524722"/>
            <a:chOff x="745783" y="3624633"/>
            <a:chExt cx="5806020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027027" y="3706052"/>
              <a:ext cx="1524776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Бази данни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932612" y="4403322"/>
            <a:ext cx="1842909" cy="1359378"/>
            <a:chOff x="6932612" y="4403322"/>
            <a:chExt cx="1842909" cy="1359378"/>
          </a:xfrm>
        </p:grpSpPr>
        <p:sp>
          <p:nvSpPr>
            <p:cNvPr id="44" name="Rectangle 4"/>
            <p:cNvSpPr>
              <a:spLocks noChangeArrowheads="1"/>
            </p:cNvSpPr>
            <p:nvPr/>
          </p:nvSpPr>
          <p:spPr bwMode="blackWhite">
            <a:xfrm>
              <a:off x="6945149" y="4417416"/>
              <a:ext cx="1817835" cy="1328055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bg-BG" dirty="0"/>
            </a:p>
          </p:txBody>
        </p:sp>
        <p:sp>
          <p:nvSpPr>
            <p:cNvPr id="45" name="Rectangle 26"/>
            <p:cNvSpPr>
              <a:spLocks noChangeArrowheads="1"/>
            </p:cNvSpPr>
            <p:nvPr/>
          </p:nvSpPr>
          <p:spPr bwMode="ltGray">
            <a:xfrm>
              <a:off x="8493443" y="4425247"/>
              <a:ext cx="258572" cy="130769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/>
            </a:p>
          </p:txBody>
        </p:sp>
        <p:sp>
          <p:nvSpPr>
            <p:cNvPr id="58" name="Rectangle 26"/>
            <p:cNvSpPr>
              <a:spLocks noChangeArrowheads="1"/>
            </p:cNvSpPr>
            <p:nvPr/>
          </p:nvSpPr>
          <p:spPr bwMode="ltGray">
            <a:xfrm>
              <a:off x="6947841" y="4574079"/>
              <a:ext cx="1804174" cy="14313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>
                <a:solidFill>
                  <a:srgbClr val="00B0F0"/>
                </a:solidFill>
              </a:endParaRP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ltGray">
            <a:xfrm>
              <a:off x="6953549" y="5181600"/>
              <a:ext cx="1804174" cy="14313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>
                <a:solidFill>
                  <a:srgbClr val="00B0F0"/>
                </a:solidFill>
              </a:endParaRPr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7901079" y="4404889"/>
              <a:ext cx="0" cy="13578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7" name="Line 29"/>
            <p:cNvSpPr>
              <a:spLocks noChangeShapeType="1"/>
            </p:cNvSpPr>
            <p:nvPr/>
          </p:nvSpPr>
          <p:spPr bwMode="auto">
            <a:xfrm>
              <a:off x="7214690" y="4404889"/>
              <a:ext cx="0" cy="13578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8" name="Line 30"/>
            <p:cNvSpPr>
              <a:spLocks noChangeShapeType="1"/>
            </p:cNvSpPr>
            <p:nvPr/>
          </p:nvSpPr>
          <p:spPr bwMode="auto">
            <a:xfrm>
              <a:off x="6932612" y="4574027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9" name="Line 31"/>
            <p:cNvSpPr>
              <a:spLocks noChangeShapeType="1"/>
            </p:cNvSpPr>
            <p:nvPr/>
          </p:nvSpPr>
          <p:spPr bwMode="auto">
            <a:xfrm>
              <a:off x="6932612" y="4724373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0" name="Line 32"/>
            <p:cNvSpPr>
              <a:spLocks noChangeShapeType="1"/>
            </p:cNvSpPr>
            <p:nvPr/>
          </p:nvSpPr>
          <p:spPr bwMode="auto">
            <a:xfrm>
              <a:off x="6932612" y="4874718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1" name="Line 33"/>
            <p:cNvSpPr>
              <a:spLocks noChangeShapeType="1"/>
            </p:cNvSpPr>
            <p:nvPr/>
          </p:nvSpPr>
          <p:spPr bwMode="auto">
            <a:xfrm>
              <a:off x="6932612" y="5025064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2" name="Line 34"/>
            <p:cNvSpPr>
              <a:spLocks noChangeShapeType="1"/>
            </p:cNvSpPr>
            <p:nvPr/>
          </p:nvSpPr>
          <p:spPr bwMode="auto">
            <a:xfrm>
              <a:off x="6932612" y="5175410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3" name="Line 35"/>
            <p:cNvSpPr>
              <a:spLocks noChangeShapeType="1"/>
            </p:cNvSpPr>
            <p:nvPr/>
          </p:nvSpPr>
          <p:spPr bwMode="auto">
            <a:xfrm>
              <a:off x="6932612" y="5325756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4" name="Line 36"/>
            <p:cNvSpPr>
              <a:spLocks noChangeShapeType="1"/>
            </p:cNvSpPr>
            <p:nvPr/>
          </p:nvSpPr>
          <p:spPr bwMode="auto">
            <a:xfrm>
              <a:off x="6932612" y="5476102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5" name="Line 37"/>
            <p:cNvSpPr>
              <a:spLocks noChangeShapeType="1"/>
            </p:cNvSpPr>
            <p:nvPr/>
          </p:nvSpPr>
          <p:spPr bwMode="auto">
            <a:xfrm>
              <a:off x="6932612" y="5626448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6" name="Line 38"/>
            <p:cNvSpPr>
              <a:spLocks noChangeShapeType="1"/>
            </p:cNvSpPr>
            <p:nvPr/>
          </p:nvSpPr>
          <p:spPr bwMode="auto">
            <a:xfrm>
              <a:off x="8169054" y="4404889"/>
              <a:ext cx="0" cy="13578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7" name="Line 39"/>
            <p:cNvSpPr>
              <a:spLocks noChangeShapeType="1"/>
            </p:cNvSpPr>
            <p:nvPr/>
          </p:nvSpPr>
          <p:spPr bwMode="auto">
            <a:xfrm>
              <a:off x="8490309" y="4403322"/>
              <a:ext cx="0" cy="13578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813941" y="4401756"/>
            <a:ext cx="1852880" cy="1375037"/>
            <a:chOff x="9813941" y="4401756"/>
            <a:chExt cx="1852880" cy="1375037"/>
          </a:xfrm>
        </p:grpSpPr>
        <p:sp>
          <p:nvSpPr>
            <p:cNvPr id="20" name="Rectangle 25"/>
            <p:cNvSpPr>
              <a:spLocks noChangeArrowheads="1"/>
            </p:cNvSpPr>
            <p:nvPr/>
          </p:nvSpPr>
          <p:spPr bwMode="blackWhite">
            <a:xfrm>
              <a:off x="9836449" y="4418983"/>
              <a:ext cx="1817835" cy="1328055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bg-BG" dirty="0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ltGray">
            <a:xfrm>
              <a:off x="9847418" y="4429946"/>
              <a:ext cx="258572" cy="13076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/>
            </a:p>
          </p:txBody>
        </p:sp>
        <p:sp>
          <p:nvSpPr>
            <p:cNvPr id="62" name="Rectangle 26"/>
            <p:cNvSpPr>
              <a:spLocks noChangeArrowheads="1"/>
            </p:cNvSpPr>
            <p:nvPr/>
          </p:nvSpPr>
          <p:spPr bwMode="ltGray">
            <a:xfrm>
              <a:off x="9842867" y="4581262"/>
              <a:ext cx="1804174" cy="14313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>
                <a:solidFill>
                  <a:srgbClr val="00B0F0"/>
                </a:solidFill>
              </a:endParaRPr>
            </a:p>
          </p:txBody>
        </p:sp>
        <p:sp>
          <p:nvSpPr>
            <p:cNvPr id="63" name="Rectangle 26"/>
            <p:cNvSpPr>
              <a:spLocks noChangeArrowheads="1"/>
            </p:cNvSpPr>
            <p:nvPr/>
          </p:nvSpPr>
          <p:spPr bwMode="ltGray">
            <a:xfrm>
              <a:off x="9842867" y="5175805"/>
              <a:ext cx="1804174" cy="14313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>
                <a:solidFill>
                  <a:srgbClr val="00B0F0"/>
                </a:solidFill>
              </a:endParaRPr>
            </a:p>
          </p:txBody>
        </p:sp>
        <p:sp>
          <p:nvSpPr>
            <p:cNvPr id="59" name="Rectangle 26"/>
            <p:cNvSpPr>
              <a:spLocks noChangeArrowheads="1"/>
            </p:cNvSpPr>
            <p:nvPr/>
          </p:nvSpPr>
          <p:spPr bwMode="ltGray">
            <a:xfrm>
              <a:off x="9842867" y="4877377"/>
              <a:ext cx="1804174" cy="1431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>
                <a:solidFill>
                  <a:srgbClr val="00B0F0"/>
                </a:solidFill>
              </a:endParaRPr>
            </a:p>
          </p:txBody>
        </p:sp>
        <p:sp>
          <p:nvSpPr>
            <p:cNvPr id="60" name="Rectangle 26"/>
            <p:cNvSpPr>
              <a:spLocks noChangeArrowheads="1"/>
            </p:cNvSpPr>
            <p:nvPr/>
          </p:nvSpPr>
          <p:spPr bwMode="ltGray">
            <a:xfrm>
              <a:off x="9842867" y="5483310"/>
              <a:ext cx="1804174" cy="1431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>
                <a:solidFill>
                  <a:srgbClr val="00B0F0"/>
                </a:solidFill>
              </a:endParaRPr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>
              <a:off x="10527539" y="4418983"/>
              <a:ext cx="0" cy="13578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2" name="Line 41"/>
            <p:cNvSpPr>
              <a:spLocks noChangeShapeType="1"/>
            </p:cNvSpPr>
            <p:nvPr/>
          </p:nvSpPr>
          <p:spPr bwMode="auto">
            <a:xfrm>
              <a:off x="10105990" y="4406454"/>
              <a:ext cx="0" cy="13578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auto">
            <a:xfrm>
              <a:off x="9823912" y="4575593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4" name="Line 43"/>
            <p:cNvSpPr>
              <a:spLocks noChangeShapeType="1"/>
            </p:cNvSpPr>
            <p:nvPr/>
          </p:nvSpPr>
          <p:spPr bwMode="auto">
            <a:xfrm>
              <a:off x="9823912" y="4725939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5" name="Line 44"/>
            <p:cNvSpPr>
              <a:spLocks noChangeShapeType="1"/>
            </p:cNvSpPr>
            <p:nvPr/>
          </p:nvSpPr>
          <p:spPr bwMode="auto">
            <a:xfrm>
              <a:off x="9823912" y="4876285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6" name="Line 45"/>
            <p:cNvSpPr>
              <a:spLocks noChangeShapeType="1"/>
            </p:cNvSpPr>
            <p:nvPr/>
          </p:nvSpPr>
          <p:spPr bwMode="auto">
            <a:xfrm>
              <a:off x="9823912" y="5026630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7" name="Line 46"/>
            <p:cNvSpPr>
              <a:spLocks noChangeShapeType="1"/>
            </p:cNvSpPr>
            <p:nvPr/>
          </p:nvSpPr>
          <p:spPr bwMode="auto">
            <a:xfrm>
              <a:off x="9813941" y="5176976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8" name="Line 47"/>
            <p:cNvSpPr>
              <a:spLocks noChangeShapeType="1"/>
            </p:cNvSpPr>
            <p:nvPr/>
          </p:nvSpPr>
          <p:spPr bwMode="auto">
            <a:xfrm>
              <a:off x="9823912" y="5327322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9" name="Line 48"/>
            <p:cNvSpPr>
              <a:spLocks noChangeShapeType="1"/>
            </p:cNvSpPr>
            <p:nvPr/>
          </p:nvSpPr>
          <p:spPr bwMode="auto">
            <a:xfrm>
              <a:off x="9823912" y="5477668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0" name="Line 49"/>
            <p:cNvSpPr>
              <a:spLocks noChangeShapeType="1"/>
            </p:cNvSpPr>
            <p:nvPr/>
          </p:nvSpPr>
          <p:spPr bwMode="auto">
            <a:xfrm>
              <a:off x="9823912" y="5628014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>
              <a:off x="11060353" y="4406454"/>
              <a:ext cx="0" cy="13578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11381609" y="4404888"/>
              <a:ext cx="0" cy="13578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3" name="Line 52"/>
            <p:cNvSpPr>
              <a:spLocks noChangeShapeType="1"/>
            </p:cNvSpPr>
            <p:nvPr/>
          </p:nvSpPr>
          <p:spPr bwMode="auto">
            <a:xfrm>
              <a:off x="10815885" y="4401756"/>
              <a:ext cx="0" cy="13578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</p:grpSp>
      <p:sp>
        <p:nvSpPr>
          <p:cNvPr id="17" name="Line 65"/>
          <p:cNvSpPr>
            <a:spLocks noChangeShapeType="1"/>
          </p:cNvSpPr>
          <p:nvPr/>
        </p:nvSpPr>
        <p:spPr bwMode="auto">
          <a:xfrm flipV="1">
            <a:off x="8874250" y="5097105"/>
            <a:ext cx="872874" cy="313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bg-BG" dirty="0"/>
          </a:p>
        </p:txBody>
      </p:sp>
      <p:sp>
        <p:nvSpPr>
          <p:cNvPr id="18" name="Text Box 66"/>
          <p:cNvSpPr txBox="1">
            <a:spLocks noChangeArrowheads="1"/>
          </p:cNvSpPr>
          <p:nvPr/>
        </p:nvSpPr>
        <p:spPr bwMode="auto">
          <a:xfrm>
            <a:off x="6963449" y="5820178"/>
            <a:ext cx="1788567" cy="39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1</a:t>
            </a:r>
          </a:p>
        </p:txBody>
      </p:sp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9847418" y="5839030"/>
            <a:ext cx="1806867" cy="39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2</a:t>
            </a:r>
          </a:p>
        </p:txBody>
      </p:sp>
    </p:spTree>
    <p:extLst>
      <p:ext uri="{BB962C8B-B14F-4D97-AF65-F5344CB8AC3E}">
        <p14:creationId xmlns:p14="http://schemas.microsoft.com/office/powerpoint/2010/main" val="79564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LEFT OUTER JOIN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Онагледяване на </a:t>
            </a:r>
            <a:r>
              <a:rPr lang="en-US" dirty="0"/>
              <a:t>JOIN</a:t>
            </a:r>
            <a:r>
              <a:rPr lang="bg-BG" dirty="0"/>
              <a:t> клаузите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827212" y="2743200"/>
            <a:ext cx="3276600" cy="457200"/>
            <a:chOff x="1827212" y="3048000"/>
            <a:chExt cx="3276600" cy="457200"/>
          </a:xfrm>
        </p:grpSpPr>
        <p:sp>
          <p:nvSpPr>
            <p:cNvPr id="5" name="Rectangle 4"/>
            <p:cNvSpPr/>
            <p:nvPr/>
          </p:nvSpPr>
          <p:spPr>
            <a:xfrm>
              <a:off x="1827212" y="30480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John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08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27212" y="2286000"/>
            <a:ext cx="3276600" cy="457200"/>
            <a:chOff x="1827212" y="2590800"/>
            <a:chExt cx="3276600" cy="457200"/>
          </a:xfrm>
        </p:grpSpPr>
        <p:sp>
          <p:nvSpPr>
            <p:cNvPr id="6" name="Rectangle 5"/>
            <p:cNvSpPr/>
            <p:nvPr/>
          </p:nvSpPr>
          <p:spPr>
            <a:xfrm>
              <a:off x="1827212" y="2590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Sally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0812" y="2590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27212" y="3657600"/>
            <a:ext cx="3276600" cy="457200"/>
            <a:chOff x="1827212" y="3962400"/>
            <a:chExt cx="3276600" cy="457200"/>
          </a:xfrm>
        </p:grpSpPr>
        <p:sp>
          <p:nvSpPr>
            <p:cNvPr id="7" name="Rectangle 6"/>
            <p:cNvSpPr/>
            <p:nvPr/>
          </p:nvSpPr>
          <p:spPr>
            <a:xfrm>
              <a:off x="1827212" y="39624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Michael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608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27212" y="4572000"/>
            <a:ext cx="3276600" cy="457200"/>
            <a:chOff x="1827212" y="4876800"/>
            <a:chExt cx="3276600" cy="457200"/>
          </a:xfrm>
        </p:grpSpPr>
        <p:sp>
          <p:nvSpPr>
            <p:cNvPr id="8" name="Rectangle 7"/>
            <p:cNvSpPr/>
            <p:nvPr/>
          </p:nvSpPr>
          <p:spPr>
            <a:xfrm>
              <a:off x="1827212" y="4876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Bob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08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27212" y="5486400"/>
            <a:ext cx="3276600" cy="457200"/>
            <a:chOff x="1827212" y="5334000"/>
            <a:chExt cx="3276600" cy="457200"/>
          </a:xfrm>
        </p:grpSpPr>
        <p:sp>
          <p:nvSpPr>
            <p:cNvPr id="9" name="Rectangle 8"/>
            <p:cNvSpPr/>
            <p:nvPr/>
          </p:nvSpPr>
          <p:spPr>
            <a:xfrm>
              <a:off x="1827212" y="53340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Jessica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60812" y="5334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51612" y="2743200"/>
            <a:ext cx="3810000" cy="457200"/>
            <a:chOff x="6551612" y="3048000"/>
            <a:chExt cx="3810000" cy="457200"/>
          </a:xfrm>
        </p:grpSpPr>
        <p:sp>
          <p:nvSpPr>
            <p:cNvPr id="16" name="Rectangle 15"/>
            <p:cNvSpPr/>
            <p:nvPr/>
          </p:nvSpPr>
          <p:spPr>
            <a:xfrm flipH="1">
              <a:off x="7694612" y="30480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Marketing</a:t>
              </a:r>
            </a:p>
          </p:txBody>
        </p:sp>
        <p:sp>
          <p:nvSpPr>
            <p:cNvPr id="21" name="Rectangle 20"/>
            <p:cNvSpPr/>
            <p:nvPr/>
          </p:nvSpPr>
          <p:spPr>
            <a:xfrm flipH="1">
              <a:off x="65516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51612" y="3657600"/>
            <a:ext cx="3810000" cy="457200"/>
            <a:chOff x="6551612" y="3962400"/>
            <a:chExt cx="3810000" cy="457200"/>
          </a:xfrm>
        </p:grpSpPr>
        <p:sp>
          <p:nvSpPr>
            <p:cNvPr id="17" name="Rectangle 16"/>
            <p:cNvSpPr/>
            <p:nvPr/>
          </p:nvSpPr>
          <p:spPr>
            <a:xfrm flipH="1">
              <a:off x="7694612" y="39624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Engineering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flipH="1">
              <a:off x="65516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51612" y="5029200"/>
            <a:ext cx="3810000" cy="457200"/>
            <a:chOff x="6551612" y="4876800"/>
            <a:chExt cx="3810000" cy="457200"/>
          </a:xfrm>
        </p:grpSpPr>
        <p:sp>
          <p:nvSpPr>
            <p:cNvPr id="19" name="Rectangle 18"/>
            <p:cNvSpPr/>
            <p:nvPr/>
          </p:nvSpPr>
          <p:spPr>
            <a:xfrm flipH="1">
              <a:off x="7694612" y="48768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Executive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65516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827212" y="5029200"/>
            <a:ext cx="3276600" cy="457200"/>
            <a:chOff x="1827212" y="4876800"/>
            <a:chExt cx="3276600" cy="457200"/>
          </a:xfrm>
        </p:grpSpPr>
        <p:sp>
          <p:nvSpPr>
            <p:cNvPr id="56" name="Rectangle 55"/>
            <p:cNvSpPr/>
            <p:nvPr/>
          </p:nvSpPr>
          <p:spPr>
            <a:xfrm>
              <a:off x="1827212" y="4876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Robin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608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51612" y="1828800"/>
            <a:ext cx="3810000" cy="2743200"/>
            <a:chOff x="6551612" y="1828800"/>
            <a:chExt cx="3810000" cy="2743200"/>
          </a:xfrm>
        </p:grpSpPr>
        <p:grpSp>
          <p:nvGrpSpPr>
            <p:cNvPr id="39" name="Group 38"/>
            <p:cNvGrpSpPr/>
            <p:nvPr/>
          </p:nvGrpSpPr>
          <p:grpSpPr>
            <a:xfrm>
              <a:off x="6551612" y="4114800"/>
              <a:ext cx="3810000" cy="457200"/>
              <a:chOff x="6551612" y="4419600"/>
              <a:chExt cx="3810000" cy="457200"/>
            </a:xfrm>
          </p:grpSpPr>
          <p:sp>
            <p:nvSpPr>
              <p:cNvPr id="18" name="Rectangle 17"/>
              <p:cNvSpPr/>
              <p:nvPr/>
            </p:nvSpPr>
            <p:spPr>
              <a:xfrm flipH="1">
                <a:off x="7694612" y="44196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Sales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6551612" y="44196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551612" y="1828800"/>
              <a:ext cx="3810000" cy="457200"/>
              <a:chOff x="6551612" y="2133600"/>
              <a:chExt cx="3810000" cy="457200"/>
            </a:xfrm>
          </p:grpSpPr>
          <p:sp>
            <p:nvSpPr>
              <p:cNvPr id="52" name="Rectangle 51"/>
              <p:cNvSpPr/>
              <p:nvPr/>
            </p:nvSpPr>
            <p:spPr>
              <a:xfrm flipH="1">
                <a:off x="7694612" y="21336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Accounting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 flipH="1">
                <a:off x="6551612" y="21336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18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551612" y="3200400"/>
              <a:ext cx="3810000" cy="457200"/>
              <a:chOff x="6551612" y="4419600"/>
              <a:chExt cx="3810000" cy="457200"/>
            </a:xfrm>
          </p:grpSpPr>
          <p:sp>
            <p:nvSpPr>
              <p:cNvPr id="59" name="Rectangle 58"/>
              <p:cNvSpPr/>
              <p:nvPr/>
            </p:nvSpPr>
            <p:spPr>
              <a:xfrm flipH="1">
                <a:off x="7694612" y="44196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HR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 flipH="1">
                <a:off x="6551612" y="44196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12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551612" y="2286000"/>
            <a:ext cx="3810000" cy="3657600"/>
            <a:chOff x="6551612" y="2286000"/>
            <a:chExt cx="3810000" cy="3657600"/>
          </a:xfrm>
        </p:grpSpPr>
        <p:grpSp>
          <p:nvGrpSpPr>
            <p:cNvPr id="46" name="Group 45"/>
            <p:cNvGrpSpPr/>
            <p:nvPr/>
          </p:nvGrpSpPr>
          <p:grpSpPr>
            <a:xfrm>
              <a:off x="6551612" y="2286000"/>
              <a:ext cx="3810000" cy="457200"/>
              <a:chOff x="6551612" y="4876800"/>
              <a:chExt cx="3810000" cy="457200"/>
            </a:xfrm>
          </p:grpSpPr>
          <p:sp>
            <p:nvSpPr>
              <p:cNvPr id="47" name="Rectangle 46"/>
              <p:cNvSpPr/>
              <p:nvPr/>
            </p:nvSpPr>
            <p:spPr>
              <a:xfrm flipH="1">
                <a:off x="7694612" y="48768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 flipH="1">
                <a:off x="65516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6551612" y="4572000"/>
              <a:ext cx="3810000" cy="457200"/>
              <a:chOff x="6551612" y="4876800"/>
              <a:chExt cx="3810000" cy="457200"/>
            </a:xfrm>
          </p:grpSpPr>
          <p:sp>
            <p:nvSpPr>
              <p:cNvPr id="50" name="Rectangle 49"/>
              <p:cNvSpPr/>
              <p:nvPr/>
            </p:nvSpPr>
            <p:spPr>
              <a:xfrm flipH="1">
                <a:off x="7694612" y="48768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 flipH="1">
                <a:off x="65516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6551612" y="5486400"/>
              <a:ext cx="3810000" cy="457200"/>
              <a:chOff x="6551612" y="4876800"/>
              <a:chExt cx="3810000" cy="457200"/>
            </a:xfrm>
          </p:grpSpPr>
          <p:sp>
            <p:nvSpPr>
              <p:cNvPr id="62" name="Rectangle 61"/>
              <p:cNvSpPr/>
              <p:nvPr/>
            </p:nvSpPr>
            <p:spPr>
              <a:xfrm flipH="1">
                <a:off x="7694612" y="48768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 flipH="1">
                <a:off x="65516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332412" y="2971800"/>
            <a:ext cx="1066800" cy="2286000"/>
            <a:chOff x="5332412" y="2971800"/>
            <a:chExt cx="1066800" cy="2286000"/>
          </a:xfrm>
        </p:grpSpPr>
        <p:cxnSp>
          <p:nvCxnSpPr>
            <p:cNvPr id="65" name="Straight Arrow Connector 64"/>
            <p:cNvCxnSpPr>
              <a:cxnSpLocks/>
            </p:cNvCxnSpPr>
            <p:nvPr/>
          </p:nvCxnSpPr>
          <p:spPr>
            <a:xfrm>
              <a:off x="5332412" y="2971800"/>
              <a:ext cx="10668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cxnSpLocks/>
            </p:cNvCxnSpPr>
            <p:nvPr/>
          </p:nvCxnSpPr>
          <p:spPr>
            <a:xfrm>
              <a:off x="5332412" y="3886200"/>
              <a:ext cx="10668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cxnSpLocks/>
            </p:cNvCxnSpPr>
            <p:nvPr/>
          </p:nvCxnSpPr>
          <p:spPr>
            <a:xfrm>
              <a:off x="5332412" y="5257800"/>
              <a:ext cx="10668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Slide Number Placeholder">
            <a:extLst>
              <a:ext uri="{FF2B5EF4-FFF2-40B4-BE49-F238E27FC236}">
                <a16:creationId xmlns:a16="http://schemas.microsoft.com/office/drawing/2014/main" id="{C6F6F04E-E540-45BB-A828-2D069D76E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3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OUTER JOIN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Онагледяване на </a:t>
            </a:r>
            <a:r>
              <a:rPr lang="en-US" dirty="0"/>
              <a:t>JOIN</a:t>
            </a:r>
            <a:r>
              <a:rPr lang="bg-BG" dirty="0"/>
              <a:t> клаузите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827212" y="2743200"/>
            <a:ext cx="3276600" cy="457200"/>
            <a:chOff x="1827212" y="3048000"/>
            <a:chExt cx="3276600" cy="457200"/>
          </a:xfrm>
        </p:grpSpPr>
        <p:sp>
          <p:nvSpPr>
            <p:cNvPr id="5" name="Rectangle 4"/>
            <p:cNvSpPr/>
            <p:nvPr/>
          </p:nvSpPr>
          <p:spPr>
            <a:xfrm>
              <a:off x="1827212" y="30480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John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08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27212" y="3657600"/>
            <a:ext cx="3276600" cy="457200"/>
            <a:chOff x="1827212" y="3962400"/>
            <a:chExt cx="3276600" cy="457200"/>
          </a:xfrm>
        </p:grpSpPr>
        <p:sp>
          <p:nvSpPr>
            <p:cNvPr id="7" name="Rectangle 6"/>
            <p:cNvSpPr/>
            <p:nvPr/>
          </p:nvSpPr>
          <p:spPr>
            <a:xfrm>
              <a:off x="1827212" y="39624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Michael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608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27212" y="2286000"/>
            <a:ext cx="3276600" cy="3657600"/>
            <a:chOff x="1827212" y="2286000"/>
            <a:chExt cx="3276600" cy="3657600"/>
          </a:xfrm>
        </p:grpSpPr>
        <p:grpSp>
          <p:nvGrpSpPr>
            <p:cNvPr id="31" name="Group 30"/>
            <p:cNvGrpSpPr/>
            <p:nvPr/>
          </p:nvGrpSpPr>
          <p:grpSpPr>
            <a:xfrm>
              <a:off x="1827212" y="2286000"/>
              <a:ext cx="3276600" cy="457200"/>
              <a:chOff x="1827212" y="2590800"/>
              <a:chExt cx="3276600" cy="457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827212" y="25908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Sally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960812" y="2590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13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827212" y="4572000"/>
              <a:ext cx="3276600" cy="457200"/>
              <a:chOff x="1827212" y="4876800"/>
              <a:chExt cx="3276600" cy="457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27212" y="48768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Bob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9608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11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827212" y="5486400"/>
              <a:ext cx="3276600" cy="457200"/>
              <a:chOff x="1827212" y="5334000"/>
              <a:chExt cx="3276600" cy="4572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827212" y="53340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Jessica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960812" y="53340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15</a:t>
                </a: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6551612" y="2743200"/>
            <a:ext cx="3810000" cy="457200"/>
            <a:chOff x="6551612" y="3048000"/>
            <a:chExt cx="3810000" cy="457200"/>
          </a:xfrm>
        </p:grpSpPr>
        <p:sp>
          <p:nvSpPr>
            <p:cNvPr id="16" name="Rectangle 15"/>
            <p:cNvSpPr/>
            <p:nvPr/>
          </p:nvSpPr>
          <p:spPr>
            <a:xfrm flipH="1">
              <a:off x="7694612" y="30480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Marketing</a:t>
              </a:r>
            </a:p>
          </p:txBody>
        </p:sp>
        <p:sp>
          <p:nvSpPr>
            <p:cNvPr id="21" name="Rectangle 20"/>
            <p:cNvSpPr/>
            <p:nvPr/>
          </p:nvSpPr>
          <p:spPr>
            <a:xfrm flipH="1">
              <a:off x="65516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51612" y="3657600"/>
            <a:ext cx="3810000" cy="457200"/>
            <a:chOff x="6551612" y="3962400"/>
            <a:chExt cx="3810000" cy="457200"/>
          </a:xfrm>
        </p:grpSpPr>
        <p:sp>
          <p:nvSpPr>
            <p:cNvPr id="17" name="Rectangle 16"/>
            <p:cNvSpPr/>
            <p:nvPr/>
          </p:nvSpPr>
          <p:spPr>
            <a:xfrm flipH="1">
              <a:off x="7694612" y="39624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Engineering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flipH="1">
              <a:off x="65516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551612" y="4114800"/>
            <a:ext cx="3810000" cy="457200"/>
            <a:chOff x="6551612" y="4419600"/>
            <a:chExt cx="3810000" cy="457200"/>
          </a:xfrm>
        </p:grpSpPr>
        <p:sp>
          <p:nvSpPr>
            <p:cNvPr id="18" name="Rectangle 17"/>
            <p:cNvSpPr/>
            <p:nvPr/>
          </p:nvSpPr>
          <p:spPr>
            <a:xfrm flipH="1">
              <a:off x="7694612" y="4419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Sales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 flipH="1">
              <a:off x="6551612" y="4419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51612" y="5029200"/>
            <a:ext cx="3810000" cy="457200"/>
            <a:chOff x="6551612" y="4876800"/>
            <a:chExt cx="3810000" cy="457200"/>
          </a:xfrm>
        </p:grpSpPr>
        <p:sp>
          <p:nvSpPr>
            <p:cNvPr id="19" name="Rectangle 18"/>
            <p:cNvSpPr/>
            <p:nvPr/>
          </p:nvSpPr>
          <p:spPr>
            <a:xfrm flipH="1">
              <a:off x="7694612" y="48768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Executive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65516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551612" y="1828800"/>
            <a:ext cx="3810000" cy="457200"/>
            <a:chOff x="6551612" y="2133600"/>
            <a:chExt cx="3810000" cy="457200"/>
          </a:xfrm>
        </p:grpSpPr>
        <p:sp>
          <p:nvSpPr>
            <p:cNvPr id="52" name="Rectangle 51"/>
            <p:cNvSpPr/>
            <p:nvPr/>
          </p:nvSpPr>
          <p:spPr>
            <a:xfrm flipH="1">
              <a:off x="7694612" y="2133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Accounting</a:t>
              </a:r>
            </a:p>
          </p:txBody>
        </p:sp>
        <p:sp>
          <p:nvSpPr>
            <p:cNvPr id="53" name="Rectangle 52"/>
            <p:cNvSpPr/>
            <p:nvPr/>
          </p:nvSpPr>
          <p:spPr>
            <a:xfrm flipH="1">
              <a:off x="6551612" y="2133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18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827212" y="5029200"/>
            <a:ext cx="3276600" cy="457200"/>
            <a:chOff x="1827212" y="4876800"/>
            <a:chExt cx="3276600" cy="457200"/>
          </a:xfrm>
        </p:grpSpPr>
        <p:sp>
          <p:nvSpPr>
            <p:cNvPr id="56" name="Rectangle 55"/>
            <p:cNvSpPr/>
            <p:nvPr/>
          </p:nvSpPr>
          <p:spPr>
            <a:xfrm>
              <a:off x="1827212" y="4876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Robin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608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551612" y="3200400"/>
            <a:ext cx="3810000" cy="457200"/>
            <a:chOff x="6551612" y="4419600"/>
            <a:chExt cx="3810000" cy="457200"/>
          </a:xfrm>
        </p:grpSpPr>
        <p:sp>
          <p:nvSpPr>
            <p:cNvPr id="59" name="Rectangle 58"/>
            <p:cNvSpPr/>
            <p:nvPr/>
          </p:nvSpPr>
          <p:spPr>
            <a:xfrm flipH="1">
              <a:off x="7694612" y="4419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HR</a:t>
              </a:r>
            </a:p>
          </p:txBody>
        </p:sp>
        <p:sp>
          <p:nvSpPr>
            <p:cNvPr id="60" name="Rectangle 59"/>
            <p:cNvSpPr/>
            <p:nvPr/>
          </p:nvSpPr>
          <p:spPr>
            <a:xfrm flipH="1">
              <a:off x="6551612" y="4419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32412" y="2971800"/>
            <a:ext cx="1066800" cy="2286000"/>
            <a:chOff x="5332412" y="2971800"/>
            <a:chExt cx="1066800" cy="2286000"/>
          </a:xfrm>
        </p:grpSpPr>
        <p:cxnSp>
          <p:nvCxnSpPr>
            <p:cNvPr id="42" name="Straight Arrow Connector 41"/>
            <p:cNvCxnSpPr>
              <a:cxnSpLocks/>
            </p:cNvCxnSpPr>
            <p:nvPr/>
          </p:nvCxnSpPr>
          <p:spPr>
            <a:xfrm>
              <a:off x="5332412" y="2971800"/>
              <a:ext cx="10668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cxnSpLocks/>
            </p:cNvCxnSpPr>
            <p:nvPr/>
          </p:nvCxnSpPr>
          <p:spPr>
            <a:xfrm>
              <a:off x="5332412" y="3886200"/>
              <a:ext cx="10668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cxnSpLocks/>
            </p:cNvCxnSpPr>
            <p:nvPr/>
          </p:nvCxnSpPr>
          <p:spPr>
            <a:xfrm>
              <a:off x="5332412" y="5257800"/>
              <a:ext cx="10668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827212" y="1828800"/>
            <a:ext cx="3276600" cy="2743197"/>
            <a:chOff x="1827212" y="1828800"/>
            <a:chExt cx="3276600" cy="2743197"/>
          </a:xfrm>
        </p:grpSpPr>
        <p:grpSp>
          <p:nvGrpSpPr>
            <p:cNvPr id="46" name="Group 45"/>
            <p:cNvGrpSpPr/>
            <p:nvPr/>
          </p:nvGrpSpPr>
          <p:grpSpPr>
            <a:xfrm>
              <a:off x="1827212" y="1828800"/>
              <a:ext cx="3276600" cy="457200"/>
              <a:chOff x="1827212" y="3962400"/>
              <a:chExt cx="3276600" cy="4572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1827212" y="39624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960812" y="39624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827212" y="3200397"/>
              <a:ext cx="3276600" cy="457200"/>
              <a:chOff x="1827212" y="3962400"/>
              <a:chExt cx="3276600" cy="4572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827212" y="39624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960812" y="39624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827212" y="4114797"/>
              <a:ext cx="3276600" cy="457200"/>
              <a:chOff x="1827212" y="3962400"/>
              <a:chExt cx="3276600" cy="4572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827212" y="39624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960812" y="39624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</p:grpSp>
      <p:sp>
        <p:nvSpPr>
          <p:cNvPr id="64" name="Slide Number Placeholder">
            <a:extLst>
              <a:ext uri="{FF2B5EF4-FFF2-40B4-BE49-F238E27FC236}">
                <a16:creationId xmlns:a16="http://schemas.microsoft.com/office/drawing/2014/main" id="{5E19A6E9-0BEB-4E3D-A31A-0AEB25646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3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Изведете броя на страните, в които няма планини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bg-BG" dirty="0"/>
              <a:t>Използвайте базата данни </a:t>
            </a:r>
            <a:r>
              <a:rPr lang="en-GB" dirty="0"/>
              <a:t>Geography</a:t>
            </a: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Страни, в които няма планини</a:t>
            </a:r>
            <a:endParaRPr lang="en-US" dirty="0"/>
          </a:p>
        </p:txBody>
      </p:sp>
      <p:pic>
        <p:nvPicPr>
          <p:cNvPr id="7" name="Picture 2" descr="document, file, preview, search, zoom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223" y="1973882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pplication, desktop, development, programm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81" y="4341702"/>
            <a:ext cx="1744842" cy="1744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6812" y="3073812"/>
            <a:ext cx="3352800" cy="1457739"/>
          </a:xfrm>
          <a:prstGeom prst="rect">
            <a:avLst/>
          </a:prstGeom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9C93511E-6FC6-4F5E-AD20-1DBB5026D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91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Страни, в които няма планини</a:t>
            </a:r>
            <a:endParaRPr lang="en-US" dirty="0"/>
          </a:p>
        </p:txBody>
      </p:sp>
      <p:sp>
        <p:nvSpPr>
          <p:cNvPr id="540676" name="Rectangle 4"/>
          <p:cNvSpPr>
            <a:spLocks noChangeArrowheads="1"/>
          </p:cNvSpPr>
          <p:nvPr/>
        </p:nvSpPr>
        <p:spPr bwMode="auto">
          <a:xfrm>
            <a:off x="1598612" y="1828800"/>
            <a:ext cx="9217024" cy="353943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</a:t>
            </a:r>
          </a:p>
          <a:p>
            <a:r>
              <a:rPr lang="en-US" sz="3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COUNT(*) AS country_count  </a:t>
            </a:r>
          </a:p>
          <a:p>
            <a:r>
              <a:rPr lang="en-US" sz="3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	</a:t>
            </a:r>
          </a:p>
          <a:p>
            <a:r>
              <a:rPr lang="en-US" sz="3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countries AS c</a:t>
            </a:r>
          </a:p>
          <a:p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JOIN </a:t>
            </a:r>
            <a:r>
              <a:rPr lang="en-US" sz="3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mountains_countries AS mc</a:t>
            </a:r>
          </a:p>
          <a:p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sz="3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c.country_code = mc.country_code</a:t>
            </a:r>
          </a:p>
          <a:p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US" sz="3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mc.mountain_id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NULL</a:t>
            </a:r>
            <a:r>
              <a:rPr lang="en-US" sz="3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3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622D776A-892E-49DD-9AB9-5BC9CF627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1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0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0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0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0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0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0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2" y="1151121"/>
            <a:ext cx="11804821" cy="5570355"/>
          </a:xfrm>
        </p:spPr>
        <p:txBody>
          <a:bodyPr>
            <a:noAutofit/>
          </a:bodyPr>
          <a:lstStyle/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ru-RU" sz="3200" b="1" dirty="0">
                <a:solidFill>
                  <a:schemeClr val="accent1"/>
                </a:solidFill>
              </a:rPr>
              <a:t>OUTER JOIN </a:t>
            </a:r>
            <a:r>
              <a:rPr lang="ru-RU" sz="3200" dirty="0"/>
              <a:t>връща записите, </a:t>
            </a:r>
            <a:br>
              <a:rPr lang="ru-RU" sz="3200" dirty="0"/>
            </a:br>
            <a:r>
              <a:rPr lang="ru-RU" sz="3200" dirty="0"/>
              <a:t>отговарящи на свързващото условие и</a:t>
            </a:r>
            <a:br>
              <a:rPr lang="en-US" sz="3200" dirty="0"/>
            </a:br>
            <a:r>
              <a:rPr lang="bg-BG" sz="3200" dirty="0" err="1"/>
              <a:t>несъвпадащите</a:t>
            </a:r>
            <a:r>
              <a:rPr lang="bg-BG" sz="3200" dirty="0"/>
              <a:t> записи от</a:t>
            </a:r>
            <a:endParaRPr lang="ru-RU" sz="3200" dirty="0"/>
          </a:p>
          <a:p>
            <a:pPr marL="761946" lvl="1" indent="-457200">
              <a:lnSpc>
                <a:spcPct val="100000"/>
              </a:lnSpc>
            </a:pPr>
            <a:r>
              <a:rPr lang="ru-RU" sz="3000" dirty="0"/>
              <a:t>при </a:t>
            </a:r>
            <a:r>
              <a:rPr lang="en-US" sz="3000" b="1" dirty="0">
                <a:solidFill>
                  <a:schemeClr val="accent1"/>
                </a:solidFill>
              </a:rPr>
              <a:t>LEFT </a:t>
            </a:r>
            <a:r>
              <a:rPr lang="ru-RU" sz="2800" b="1" dirty="0">
                <a:solidFill>
                  <a:schemeClr val="accent1"/>
                </a:solidFill>
              </a:rPr>
              <a:t>OUTER JOIN </a:t>
            </a:r>
            <a:r>
              <a:rPr lang="en-US" sz="3000" dirty="0"/>
              <a:t>- </a:t>
            </a:r>
            <a:r>
              <a:rPr lang="bg-BG" sz="3000" dirty="0"/>
              <a:t> лявата таблица</a:t>
            </a:r>
          </a:p>
          <a:p>
            <a:pPr marL="761946" lvl="1" indent="-457200">
              <a:lnSpc>
                <a:spcPct val="100000"/>
              </a:lnSpc>
            </a:pPr>
            <a:r>
              <a:rPr lang="bg-BG" sz="3000" dirty="0"/>
              <a:t>при </a:t>
            </a:r>
            <a:r>
              <a:rPr lang="en-US" sz="3000" b="1" dirty="0">
                <a:solidFill>
                  <a:schemeClr val="accent1"/>
                </a:solidFill>
              </a:rPr>
              <a:t>RIGHT </a:t>
            </a:r>
            <a:r>
              <a:rPr lang="ru-RU" sz="2800" b="1" dirty="0">
                <a:solidFill>
                  <a:schemeClr val="accent1"/>
                </a:solidFill>
              </a:rPr>
              <a:t>OUTER JOIN </a:t>
            </a:r>
            <a:r>
              <a:rPr lang="en-US" sz="2800" dirty="0"/>
              <a:t>– </a:t>
            </a:r>
            <a:r>
              <a:rPr lang="bg-BG" sz="2800" dirty="0"/>
              <a:t>дясната таблица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sz="3200" dirty="0"/>
              <a:t>Думата </a:t>
            </a:r>
            <a:r>
              <a:rPr lang="en-US" sz="3200" dirty="0">
                <a:solidFill>
                  <a:schemeClr val="accent1"/>
                </a:solidFill>
              </a:rPr>
              <a:t>OUTER</a:t>
            </a:r>
            <a:r>
              <a:rPr lang="en-US" sz="3200" dirty="0"/>
              <a:t> </a:t>
            </a:r>
            <a:r>
              <a:rPr lang="bg-BG" sz="3200" dirty="0"/>
              <a:t>не е задължителна, </a:t>
            </a:r>
            <a:br>
              <a:rPr lang="bg-BG" sz="3200" dirty="0"/>
            </a:br>
            <a:r>
              <a:rPr lang="bg-BG" sz="3200" dirty="0"/>
              <a:t>но подобрява четливостта</a:t>
            </a:r>
            <a:br>
              <a:rPr lang="ru-RU" dirty="0"/>
            </a:b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7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110" y="1446647"/>
            <a:ext cx="3791856" cy="281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6"/>
          <p:cNvGrpSpPr/>
          <p:nvPr/>
        </p:nvGrpSpPr>
        <p:grpSpPr>
          <a:xfrm>
            <a:off x="8422626" y="4716282"/>
            <a:ext cx="3081986" cy="1628125"/>
            <a:chOff x="998778" y="2709000"/>
            <a:chExt cx="7687634" cy="351073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778" y="2709000"/>
              <a:ext cx="7687634" cy="35107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 rot="21361232">
              <a:off x="1603866" y="3732944"/>
              <a:ext cx="6576452" cy="1327851"/>
            </a:xfrm>
            <a:prstGeom prst="rect">
              <a:avLst/>
            </a:prstGeom>
            <a:noFill/>
          </p:spPr>
          <p:txBody>
            <a:bodyPr wrap="none" rtlCol="0">
              <a:prstTxWarp prst="textCascadeUp">
                <a:avLst/>
              </a:prstTxWarp>
              <a:spAutoFit/>
            </a:bodyPr>
            <a:lstStyle/>
            <a:p>
              <a:r>
                <a:rPr lang="en-US" sz="10700" b="1" dirty="0">
                  <a:ln w="3175">
                    <a:solidFill>
                      <a:srgbClr val="FFFFFF">
                        <a:alpha val="50000"/>
                      </a:srgb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  <a:alpha val="49804"/>
                    </a:schemeClr>
                  </a:solidFill>
                  <a:effectLst>
                    <a:outerShdw blurRad="88900" sx="102000" sy="102000" algn="ctr" rotWithShape="0">
                      <a:prstClr val="black"/>
                    </a:outerShdw>
                  </a:effectLst>
                </a:rPr>
                <a:t>Databases</a:t>
              </a:r>
            </a:p>
          </p:txBody>
        </p:sp>
      </p:grp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5297A3C1-9A9A-4850-B61A-13625AF6B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9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OUTER </a:t>
            </a:r>
            <a:r>
              <a:rPr lang="ru-RU" dirty="0"/>
              <a:t>JOIN клауза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10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858027D9-135C-43B4-BCDB-493A46E98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LEFT OUTER JOIN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RIGHT OUTER JOIN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Онагледяване на </a:t>
            </a:r>
            <a:r>
              <a:rPr lang="en-US" dirty="0"/>
              <a:t>JOIN </a:t>
            </a:r>
            <a:r>
              <a:rPr lang="bg-BG" dirty="0"/>
              <a:t>клаузите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Задачи и примери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1A4A3A1-EC53-4D7B-AA85-8CD5677AE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9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OUTER JOIN</a:t>
            </a:r>
            <a:endParaRPr lang="bg-BG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978736"/>
              </p:ext>
            </p:extLst>
          </p:nvPr>
        </p:nvGraphicFramePr>
        <p:xfrm>
          <a:off x="608012" y="1795979"/>
          <a:ext cx="4114800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83921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2130879">
                  <a:extLst>
                    <a:ext uri="{9D8B030D-6E8A-4147-A177-3AD203B41FA5}">
                      <a16:colId xmlns:a16="http://schemas.microsoft.com/office/drawing/2014/main" val="683614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employee_id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department_id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263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270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634117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4999399" y="2438400"/>
            <a:ext cx="1476013" cy="0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45948" y="1251429"/>
            <a:ext cx="1758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Employees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152308"/>
              </p:ext>
            </p:extLst>
          </p:nvPr>
        </p:nvGraphicFramePr>
        <p:xfrm>
          <a:off x="6811529" y="1774649"/>
          <a:ext cx="4722815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5341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2577474">
                  <a:extLst>
                    <a:ext uri="{9D8B030D-6E8A-4147-A177-3AD203B41FA5}">
                      <a16:colId xmlns:a16="http://schemas.microsoft.com/office/drawing/2014/main" val="683614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i="0" noProof="1">
                          <a:solidFill>
                            <a:schemeClr val="tx1"/>
                          </a:solidFill>
                        </a:rPr>
                        <a:t>department_id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noProof="1">
                          <a:solidFill>
                            <a:schemeClr val="tx1"/>
                          </a:solidFill>
                        </a:rPr>
                        <a:t>department_name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Sales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Marketing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6535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solidFill>
                            <a:schemeClr val="tx1"/>
                          </a:solidFill>
                        </a:rPr>
                        <a:t>Purchasing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67378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923212" y="1203024"/>
            <a:ext cx="2101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Departments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999399" y="2971800"/>
            <a:ext cx="714013" cy="0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64222" y="271019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513911"/>
              </p:ext>
            </p:extLst>
          </p:nvPr>
        </p:nvGraphicFramePr>
        <p:xfrm>
          <a:off x="1370013" y="4741047"/>
          <a:ext cx="9039283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28799">
                  <a:extLst>
                    <a:ext uri="{9D8B030D-6E8A-4147-A177-3AD203B41FA5}">
                      <a16:colId xmlns:a16="http://schemas.microsoft.com/office/drawing/2014/main" val="187285565"/>
                    </a:ext>
                  </a:extLst>
                </a:gridCol>
                <a:gridCol w="2101528">
                  <a:extLst>
                    <a:ext uri="{9D8B030D-6E8A-4147-A177-3AD203B41FA5}">
                      <a16:colId xmlns:a16="http://schemas.microsoft.com/office/drawing/2014/main" val="184855798"/>
                    </a:ext>
                  </a:extLst>
                </a:gridCol>
                <a:gridCol w="2122182">
                  <a:extLst>
                    <a:ext uri="{9D8B030D-6E8A-4147-A177-3AD203B41FA5}">
                      <a16:colId xmlns:a16="http://schemas.microsoft.com/office/drawing/2014/main" val="1774347793"/>
                    </a:ext>
                  </a:extLst>
                </a:gridCol>
                <a:gridCol w="2986774">
                  <a:extLst>
                    <a:ext uri="{9D8B030D-6E8A-4147-A177-3AD203B41FA5}">
                      <a16:colId xmlns:a16="http://schemas.microsoft.com/office/drawing/2014/main" val="171930601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employee_id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department_id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noProof="1">
                          <a:solidFill>
                            <a:schemeClr val="tx1"/>
                          </a:solidFill>
                        </a:rPr>
                        <a:t>department_id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noProof="1">
                          <a:solidFill>
                            <a:schemeClr val="tx1"/>
                          </a:solidFill>
                        </a:rPr>
                        <a:t>department_name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5315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263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Sales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4325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270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787398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485582" y="4217827"/>
            <a:ext cx="1476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Резултат</a:t>
            </a:r>
            <a:endParaRPr lang="en-US" sz="2800" dirty="0"/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B787CCDD-CF64-4AAF-A0B5-B3668F98B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3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446106" y="1151124"/>
            <a:ext cx="11387221" cy="55703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/>
              <a:t>Тази връзка </a:t>
            </a:r>
            <a:r>
              <a:rPr lang="ru-RU" sz="3200" dirty="0"/>
              <a:t>връща записите, </a:t>
            </a:r>
            <a:r>
              <a:rPr lang="ru-RU" sz="3200" dirty="0">
                <a:solidFill>
                  <a:schemeClr val="accent1"/>
                </a:solidFill>
              </a:rPr>
              <a:t>отговарящи</a:t>
            </a:r>
            <a:r>
              <a:rPr lang="ru-RU" sz="3200" dirty="0"/>
              <a:t> на свързващото условие и също така </a:t>
            </a:r>
            <a:r>
              <a:rPr lang="bg-BG" sz="3200" dirty="0" err="1">
                <a:solidFill>
                  <a:schemeClr val="accent1"/>
                </a:solidFill>
              </a:rPr>
              <a:t>несъвпадащите</a:t>
            </a:r>
            <a:r>
              <a:rPr lang="bg-BG" sz="3200" dirty="0">
                <a:solidFill>
                  <a:schemeClr val="accent1"/>
                </a:solidFill>
              </a:rPr>
              <a:t> </a:t>
            </a:r>
            <a:r>
              <a:rPr lang="bg-BG" sz="3200" dirty="0"/>
              <a:t>записи от </a:t>
            </a:r>
            <a:r>
              <a:rPr lang="bg-BG" sz="3000" dirty="0">
                <a:solidFill>
                  <a:schemeClr val="accent1"/>
                </a:solidFill>
              </a:rPr>
              <a:t>лявата </a:t>
            </a:r>
            <a:r>
              <a:rPr lang="bg-BG" sz="3000" dirty="0"/>
              <a:t>таблица</a:t>
            </a:r>
            <a:endParaRPr lang="bg-BG" sz="3200" dirty="0"/>
          </a:p>
          <a:p>
            <a:pPr>
              <a:lnSpc>
                <a:spcPct val="100000"/>
              </a:lnSpc>
            </a:pPr>
            <a:endParaRPr lang="bg-BG" sz="2800" dirty="0"/>
          </a:p>
          <a:p>
            <a:pPr>
              <a:lnSpc>
                <a:spcPct val="100000"/>
              </a:lnSpc>
            </a:pPr>
            <a:endParaRPr lang="bg-BG" sz="2400" dirty="0"/>
          </a:p>
          <a:p>
            <a:pPr>
              <a:lnSpc>
                <a:spcPct val="100000"/>
              </a:lnSpc>
            </a:pPr>
            <a:endParaRPr lang="bg-BG" sz="2400" dirty="0"/>
          </a:p>
          <a:p>
            <a:pPr>
              <a:lnSpc>
                <a:spcPct val="100000"/>
              </a:lnSpc>
            </a:pPr>
            <a:endParaRPr lang="bg-BG" sz="2400" dirty="0"/>
          </a:p>
          <a:p>
            <a:pPr>
              <a:lnSpc>
                <a:spcPct val="100000"/>
              </a:lnSpc>
            </a:pPr>
            <a:endParaRPr lang="bg-BG" sz="2400" dirty="0"/>
          </a:p>
          <a:p>
            <a:pPr>
              <a:lnSpc>
                <a:spcPct val="100000"/>
              </a:lnSpc>
            </a:pPr>
            <a:endParaRPr lang="bg-BG" sz="2400" dirty="0"/>
          </a:p>
          <a:p>
            <a:pPr>
              <a:lnSpc>
                <a:spcPct val="100000"/>
              </a:lnSpc>
            </a:pPr>
            <a:endParaRPr lang="bg-BG" sz="2400" dirty="0"/>
          </a:p>
          <a:p>
            <a:pPr>
              <a:lnSpc>
                <a:spcPct val="100000"/>
              </a:lnSpc>
            </a:pPr>
            <a:r>
              <a:rPr lang="bg-BG" sz="3200" dirty="0"/>
              <a:t>Думата </a:t>
            </a:r>
            <a:r>
              <a:rPr lang="en-US" sz="3200" dirty="0">
                <a:solidFill>
                  <a:schemeClr val="accent1"/>
                </a:solidFill>
              </a:rPr>
              <a:t>OUTER</a:t>
            </a:r>
            <a:r>
              <a:rPr lang="en-US" sz="3200" dirty="0"/>
              <a:t> </a:t>
            </a:r>
            <a:r>
              <a:rPr lang="bg-BG" sz="3200" dirty="0"/>
              <a:t>не е задължителна, но подобрява четливостта</a:t>
            </a:r>
            <a:br>
              <a:rPr lang="ru-RU" dirty="0"/>
            </a:br>
            <a:endParaRPr lang="en-US" sz="32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29609" y="3086912"/>
            <a:ext cx="9674224" cy="169543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pPr marL="0" lvl="2"/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SELECT * FROM employees AS e</a:t>
            </a:r>
          </a:p>
          <a:p>
            <a:pPr marL="0" lvl="2"/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</a:t>
            </a: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LEFT OUTER JOIN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departments AS d</a:t>
            </a:r>
          </a:p>
          <a:p>
            <a:pPr marL="0" lvl="2"/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ON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e.department_id = d.department_id;</a:t>
            </a:r>
            <a:endParaRPr lang="en-US" sz="3200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LEFT OUTER JOIN – </a:t>
            </a:r>
            <a:r>
              <a:rPr lang="ru-RU"/>
              <a:t>синтаксис</a:t>
            </a:r>
            <a:endParaRPr lang="bg-BG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423191" y="3113346"/>
            <a:ext cx="3386221" cy="609600"/>
          </a:xfrm>
          <a:prstGeom prst="wedgeRoundRectCallout">
            <a:avLst>
              <a:gd name="adj1" fmla="val -60725"/>
              <a:gd name="adj2" fmla="val 4315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Таблица</a:t>
            </a:r>
            <a:r>
              <a:rPr lang="en-US" sz="2800" noProof="1">
                <a:solidFill>
                  <a:srgbClr val="FFFFFF"/>
                </a:solidFill>
              </a:rPr>
              <a:t> Depatments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5617433" y="2477312"/>
            <a:ext cx="3200400" cy="535621"/>
          </a:xfrm>
          <a:prstGeom prst="wedgeRoundRectCallout">
            <a:avLst>
              <a:gd name="adj1" fmla="val -45949"/>
              <a:gd name="adj2" fmla="val 8569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Таблица</a:t>
            </a:r>
            <a:r>
              <a:rPr lang="en-US" sz="2800" noProof="1">
                <a:solidFill>
                  <a:srgbClr val="FFFFFF"/>
                </a:solidFill>
              </a:rPr>
              <a:t> Employees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331433" y="4967595"/>
            <a:ext cx="3429000" cy="595005"/>
          </a:xfrm>
          <a:prstGeom prst="wedgeRoundRectCallout">
            <a:avLst>
              <a:gd name="adj1" fmla="val 39897"/>
              <a:gd name="adj2" fmla="val -10867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Свързващо условие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83433" y="4229912"/>
            <a:ext cx="1371600" cy="552437"/>
          </a:xfrm>
          <a:prstGeom prst="wedgeRoundRectCallout">
            <a:avLst>
              <a:gd name="adj1" fmla="val 75077"/>
              <a:gd name="adj2" fmla="val -6840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връзка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159BC85B-5713-4008-B5F2-210F74962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7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8" grpId="0" animBg="1"/>
      <p:bldP spid="13" grpId="0" animBg="1"/>
      <p:bldP spid="9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OUTER JOIN</a:t>
            </a:r>
            <a:endParaRPr lang="bg-BG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001983"/>
              </p:ext>
            </p:extLst>
          </p:nvPr>
        </p:nvGraphicFramePr>
        <p:xfrm>
          <a:off x="608012" y="1795979"/>
          <a:ext cx="4114800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683614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noProof="1"/>
                        <a:t>employee_id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department_id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263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270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NULL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634117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4976376" y="2438400"/>
            <a:ext cx="1593285" cy="0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45948" y="1251429"/>
            <a:ext cx="1758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Employees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762436"/>
              </p:ext>
            </p:extLst>
          </p:nvPr>
        </p:nvGraphicFramePr>
        <p:xfrm>
          <a:off x="6811529" y="1774649"/>
          <a:ext cx="4722815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5341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2577474">
                  <a:extLst>
                    <a:ext uri="{9D8B030D-6E8A-4147-A177-3AD203B41FA5}">
                      <a16:colId xmlns:a16="http://schemas.microsoft.com/office/drawing/2014/main" val="683614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i="0" noProof="1"/>
                        <a:t>department_id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noProof="1"/>
                        <a:t>department_name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Sales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Marketing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6535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solidFill>
                            <a:schemeClr val="tx1"/>
                          </a:solidFill>
                        </a:rPr>
                        <a:t>Purchasing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67378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923212" y="1203024"/>
            <a:ext cx="2101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Departments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912074" y="2895600"/>
            <a:ext cx="657587" cy="0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60612" y="263399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09863"/>
              </p:ext>
            </p:extLst>
          </p:nvPr>
        </p:nvGraphicFramePr>
        <p:xfrm>
          <a:off x="1217613" y="4568628"/>
          <a:ext cx="9191684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38630">
                  <a:extLst>
                    <a:ext uri="{9D8B030D-6E8A-4147-A177-3AD203B41FA5}">
                      <a16:colId xmlns:a16="http://schemas.microsoft.com/office/drawing/2014/main" val="187285565"/>
                    </a:ext>
                  </a:extLst>
                </a:gridCol>
                <a:gridCol w="2157962">
                  <a:extLst>
                    <a:ext uri="{9D8B030D-6E8A-4147-A177-3AD203B41FA5}">
                      <a16:colId xmlns:a16="http://schemas.microsoft.com/office/drawing/2014/main" val="184855798"/>
                    </a:ext>
                  </a:extLst>
                </a:gridCol>
                <a:gridCol w="2157962">
                  <a:extLst>
                    <a:ext uri="{9D8B030D-6E8A-4147-A177-3AD203B41FA5}">
                      <a16:colId xmlns:a16="http://schemas.microsoft.com/office/drawing/2014/main" val="1774347793"/>
                    </a:ext>
                  </a:extLst>
                </a:gridCol>
                <a:gridCol w="3037130">
                  <a:extLst>
                    <a:ext uri="{9D8B030D-6E8A-4147-A177-3AD203B41FA5}">
                      <a16:colId xmlns:a16="http://schemas.microsoft.com/office/drawing/2014/main" val="171930601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noProof="1"/>
                        <a:t>employee_id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department_id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noProof="1"/>
                        <a:t>department_id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noProof="1"/>
                        <a:t>department_name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5315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263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Sales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4325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Marketing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7873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solidFill>
                            <a:schemeClr val="tx1"/>
                          </a:solidFill>
                        </a:rPr>
                        <a:t>Purchasing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432737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76376" y="3913028"/>
            <a:ext cx="1476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Резултат</a:t>
            </a:r>
            <a:endParaRPr lang="en-US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912074" y="3404314"/>
            <a:ext cx="657587" cy="0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60612" y="3142704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28A2725E-3E8C-4688-BE50-80BB86773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7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idx="1"/>
          </p:nvPr>
        </p:nvSpPr>
        <p:spPr>
          <a:xfrm>
            <a:off x="446106" y="1151124"/>
            <a:ext cx="11387221" cy="55703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/>
              <a:t>Тази връзка </a:t>
            </a:r>
            <a:r>
              <a:rPr lang="ru-RU" sz="3200" dirty="0"/>
              <a:t>връща записите, </a:t>
            </a:r>
            <a:r>
              <a:rPr lang="ru-RU" sz="3200" dirty="0">
                <a:solidFill>
                  <a:schemeClr val="accent1"/>
                </a:solidFill>
              </a:rPr>
              <a:t>отговарящи</a:t>
            </a:r>
            <a:r>
              <a:rPr lang="ru-RU" sz="3200" dirty="0"/>
              <a:t> на свързващото условие и също така </a:t>
            </a:r>
            <a:r>
              <a:rPr lang="bg-BG" sz="3200" dirty="0" err="1">
                <a:solidFill>
                  <a:schemeClr val="accent1"/>
                </a:solidFill>
              </a:rPr>
              <a:t>несъвпадащите</a:t>
            </a:r>
            <a:r>
              <a:rPr lang="bg-BG" sz="3200" dirty="0">
                <a:solidFill>
                  <a:schemeClr val="accent1"/>
                </a:solidFill>
              </a:rPr>
              <a:t> </a:t>
            </a:r>
            <a:r>
              <a:rPr lang="bg-BG" sz="3200" dirty="0"/>
              <a:t>записи от </a:t>
            </a:r>
            <a:r>
              <a:rPr lang="bg-BG" sz="3000" dirty="0">
                <a:solidFill>
                  <a:schemeClr val="accent1"/>
                </a:solidFill>
              </a:rPr>
              <a:t>дясната </a:t>
            </a:r>
            <a:r>
              <a:rPr lang="bg-BG" sz="3000" dirty="0"/>
              <a:t>таблица</a:t>
            </a:r>
            <a:endParaRPr lang="bg-BG" sz="3200" dirty="0"/>
          </a:p>
          <a:p>
            <a:pPr>
              <a:lnSpc>
                <a:spcPct val="100000"/>
              </a:lnSpc>
            </a:pPr>
            <a:endParaRPr lang="bg-BG" sz="2800" dirty="0"/>
          </a:p>
          <a:p>
            <a:pPr>
              <a:lnSpc>
                <a:spcPct val="100000"/>
              </a:lnSpc>
            </a:pPr>
            <a:endParaRPr lang="bg-BG" sz="2400" dirty="0"/>
          </a:p>
          <a:p>
            <a:pPr>
              <a:lnSpc>
                <a:spcPct val="100000"/>
              </a:lnSpc>
            </a:pPr>
            <a:endParaRPr lang="bg-BG" sz="2400" dirty="0"/>
          </a:p>
          <a:p>
            <a:pPr>
              <a:lnSpc>
                <a:spcPct val="100000"/>
              </a:lnSpc>
            </a:pPr>
            <a:endParaRPr lang="bg-BG" sz="2400" dirty="0"/>
          </a:p>
          <a:p>
            <a:pPr>
              <a:lnSpc>
                <a:spcPct val="100000"/>
              </a:lnSpc>
            </a:pPr>
            <a:endParaRPr lang="bg-BG" sz="2400" dirty="0"/>
          </a:p>
          <a:p>
            <a:pPr>
              <a:lnSpc>
                <a:spcPct val="100000"/>
              </a:lnSpc>
            </a:pPr>
            <a:endParaRPr lang="bg-BG" sz="2400" dirty="0"/>
          </a:p>
          <a:p>
            <a:pPr>
              <a:lnSpc>
                <a:spcPct val="100000"/>
              </a:lnSpc>
            </a:pPr>
            <a:endParaRPr lang="bg-BG" sz="2400" dirty="0"/>
          </a:p>
          <a:p>
            <a:pPr>
              <a:lnSpc>
                <a:spcPct val="100000"/>
              </a:lnSpc>
            </a:pPr>
            <a:r>
              <a:rPr lang="bg-BG" sz="3200" dirty="0"/>
              <a:t>Думата </a:t>
            </a:r>
            <a:r>
              <a:rPr lang="en-US" sz="3200" dirty="0">
                <a:solidFill>
                  <a:schemeClr val="accent1"/>
                </a:solidFill>
              </a:rPr>
              <a:t>OUTER</a:t>
            </a:r>
            <a:r>
              <a:rPr lang="en-US" sz="3200" dirty="0"/>
              <a:t> </a:t>
            </a:r>
            <a:r>
              <a:rPr lang="bg-BG" sz="3200" dirty="0"/>
              <a:t>не е задължителна, но подобрява четливостта</a:t>
            </a:r>
            <a:br>
              <a:rPr lang="ru-RU" dirty="0"/>
            </a:br>
            <a:endParaRPr lang="en-US" sz="32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29813" y="3178331"/>
            <a:ext cx="9674224" cy="169543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pPr marL="0" lvl="2"/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SELECT * FROM employees AS e</a:t>
            </a:r>
          </a:p>
          <a:p>
            <a:pPr marL="0" lvl="2"/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  <a:r>
              <a:rPr lang="en-US" sz="3200" b="1" noProof="1">
                <a:solidFill>
                  <a:schemeClr val="accent1"/>
                </a:solidFill>
                <a:latin typeface="Consolas" panose="020B0609020204030204" pitchFamily="49" charset="0"/>
              </a:rPr>
              <a:t>RIGHT OUTER JOIN </a:t>
            </a:r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departments AS d</a:t>
            </a:r>
          </a:p>
          <a:p>
            <a:pPr marL="0" lvl="2"/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ON e.department_id = d.department_id;</a:t>
            </a:r>
            <a:endParaRPr lang="en-US" sz="3200" noProof="1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RIGHT OUTER JOIN – </a:t>
            </a:r>
            <a:r>
              <a:rPr lang="ru-RU"/>
              <a:t>синтаксис</a:t>
            </a:r>
            <a:endParaRPr lang="bg-BG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260837" y="3185570"/>
            <a:ext cx="3548575" cy="558487"/>
          </a:xfrm>
          <a:prstGeom prst="wedgeRoundRectCallout">
            <a:avLst>
              <a:gd name="adj1" fmla="val -61172"/>
              <a:gd name="adj2" fmla="val 5826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Таблица</a:t>
            </a:r>
            <a:r>
              <a:rPr lang="en-US" sz="2800" noProof="1">
                <a:solidFill>
                  <a:srgbClr val="FFFFFF"/>
                </a:solidFill>
              </a:rPr>
              <a:t> Depatments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5670037" y="2455003"/>
            <a:ext cx="3268980" cy="558485"/>
          </a:xfrm>
          <a:prstGeom prst="wedgeRoundRectCallout">
            <a:avLst>
              <a:gd name="adj1" fmla="val -43797"/>
              <a:gd name="adj2" fmla="val 10773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Таблица</a:t>
            </a:r>
            <a:r>
              <a:rPr lang="en-US" sz="2800" noProof="1">
                <a:solidFill>
                  <a:srgbClr val="FFFFFF"/>
                </a:solidFill>
              </a:rPr>
              <a:t> Employees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003037" y="5081083"/>
            <a:ext cx="3462609" cy="633917"/>
          </a:xfrm>
          <a:prstGeom prst="wedgeRoundRectCallout">
            <a:avLst>
              <a:gd name="adj1" fmla="val 37227"/>
              <a:gd name="adj2" fmla="val -10862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Свързващо условие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66348" y="4441605"/>
            <a:ext cx="1288889" cy="585283"/>
          </a:xfrm>
          <a:prstGeom prst="wedgeRoundRectCallout">
            <a:avLst>
              <a:gd name="adj1" fmla="val 53248"/>
              <a:gd name="adj2" fmla="val -10445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връзка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0E3341DC-A531-4161-92A1-467D4F818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9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8" grpId="0" animBg="1"/>
      <p:bldP spid="13" grpId="0" animBg="1"/>
      <p:bldP spid="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Онагледяване на </a:t>
            </a:r>
            <a:r>
              <a:rPr lang="en-US" dirty="0"/>
              <a:t>JOIN</a:t>
            </a:r>
            <a:r>
              <a:rPr lang="bg-BG" dirty="0"/>
              <a:t> клаузите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827212" y="2286000"/>
            <a:ext cx="3276600" cy="457200"/>
            <a:chOff x="1827212" y="3048000"/>
            <a:chExt cx="3276600" cy="457200"/>
          </a:xfrm>
        </p:grpSpPr>
        <p:sp>
          <p:nvSpPr>
            <p:cNvPr id="5" name="Rectangle 4"/>
            <p:cNvSpPr/>
            <p:nvPr/>
          </p:nvSpPr>
          <p:spPr>
            <a:xfrm>
              <a:off x="1827212" y="30480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John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08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27212" y="1828800"/>
            <a:ext cx="3276600" cy="457200"/>
            <a:chOff x="1827212" y="2590800"/>
            <a:chExt cx="3276600" cy="457200"/>
          </a:xfrm>
        </p:grpSpPr>
        <p:sp>
          <p:nvSpPr>
            <p:cNvPr id="6" name="Rectangle 5"/>
            <p:cNvSpPr/>
            <p:nvPr/>
          </p:nvSpPr>
          <p:spPr>
            <a:xfrm>
              <a:off x="1827212" y="2590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Sally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0812" y="2590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27212" y="2743200"/>
            <a:ext cx="3276600" cy="457200"/>
            <a:chOff x="1827212" y="3962400"/>
            <a:chExt cx="3276600" cy="457200"/>
          </a:xfrm>
        </p:grpSpPr>
        <p:sp>
          <p:nvSpPr>
            <p:cNvPr id="7" name="Rectangle 6"/>
            <p:cNvSpPr/>
            <p:nvPr/>
          </p:nvSpPr>
          <p:spPr>
            <a:xfrm>
              <a:off x="1827212" y="39624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Michael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608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27212" y="3200400"/>
            <a:ext cx="3276600" cy="457200"/>
            <a:chOff x="1827212" y="4876800"/>
            <a:chExt cx="3276600" cy="457200"/>
          </a:xfrm>
        </p:grpSpPr>
        <p:sp>
          <p:nvSpPr>
            <p:cNvPr id="8" name="Rectangle 7"/>
            <p:cNvSpPr/>
            <p:nvPr/>
          </p:nvSpPr>
          <p:spPr>
            <a:xfrm>
              <a:off x="1827212" y="4876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Bob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08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27212" y="4114800"/>
            <a:ext cx="3276600" cy="457200"/>
            <a:chOff x="1827212" y="5334000"/>
            <a:chExt cx="3276600" cy="457200"/>
          </a:xfrm>
        </p:grpSpPr>
        <p:sp>
          <p:nvSpPr>
            <p:cNvPr id="9" name="Rectangle 8"/>
            <p:cNvSpPr/>
            <p:nvPr/>
          </p:nvSpPr>
          <p:spPr>
            <a:xfrm>
              <a:off x="1827212" y="53340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Jessica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60812" y="5334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51612" y="2286000"/>
            <a:ext cx="3810000" cy="457200"/>
            <a:chOff x="6551612" y="3048000"/>
            <a:chExt cx="3810000" cy="457200"/>
          </a:xfrm>
        </p:grpSpPr>
        <p:sp>
          <p:nvSpPr>
            <p:cNvPr id="16" name="Rectangle 15"/>
            <p:cNvSpPr/>
            <p:nvPr/>
          </p:nvSpPr>
          <p:spPr>
            <a:xfrm flipH="1">
              <a:off x="7694612" y="30480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Marketing</a:t>
              </a:r>
            </a:p>
          </p:txBody>
        </p:sp>
        <p:sp>
          <p:nvSpPr>
            <p:cNvPr id="21" name="Rectangle 20"/>
            <p:cNvSpPr/>
            <p:nvPr/>
          </p:nvSpPr>
          <p:spPr>
            <a:xfrm flipH="1">
              <a:off x="65516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51612" y="3200400"/>
            <a:ext cx="3810000" cy="457200"/>
            <a:chOff x="6551612" y="3962400"/>
            <a:chExt cx="3810000" cy="457200"/>
          </a:xfrm>
        </p:grpSpPr>
        <p:sp>
          <p:nvSpPr>
            <p:cNvPr id="17" name="Rectangle 16"/>
            <p:cNvSpPr/>
            <p:nvPr/>
          </p:nvSpPr>
          <p:spPr>
            <a:xfrm flipH="1">
              <a:off x="7694612" y="39624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Engineering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flipH="1">
              <a:off x="65516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551612" y="3657600"/>
            <a:ext cx="3810000" cy="457200"/>
            <a:chOff x="6551612" y="4419600"/>
            <a:chExt cx="3810000" cy="457200"/>
          </a:xfrm>
        </p:grpSpPr>
        <p:sp>
          <p:nvSpPr>
            <p:cNvPr id="18" name="Rectangle 17"/>
            <p:cNvSpPr/>
            <p:nvPr/>
          </p:nvSpPr>
          <p:spPr>
            <a:xfrm flipH="1">
              <a:off x="7694612" y="4419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Sales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 flipH="1">
              <a:off x="6551612" y="4419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51612" y="4114800"/>
            <a:ext cx="3810000" cy="457200"/>
            <a:chOff x="6551612" y="4876800"/>
            <a:chExt cx="3810000" cy="457200"/>
          </a:xfrm>
        </p:grpSpPr>
        <p:sp>
          <p:nvSpPr>
            <p:cNvPr id="19" name="Rectangle 18"/>
            <p:cNvSpPr/>
            <p:nvPr/>
          </p:nvSpPr>
          <p:spPr>
            <a:xfrm flipH="1">
              <a:off x="7694612" y="48768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Executive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65516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cxnSp>
        <p:nvCxnSpPr>
          <p:cNvPr id="42" name="Connector: Elbow 41"/>
          <p:cNvCxnSpPr>
            <a:cxnSpLocks/>
          </p:cNvCxnSpPr>
          <p:nvPr/>
        </p:nvCxnSpPr>
        <p:spPr>
          <a:xfrm rot="16200000" flipH="1">
            <a:off x="5827712" y="3282951"/>
            <a:ext cx="12700" cy="2590800"/>
          </a:xfrm>
          <a:prstGeom prst="bentConnector3">
            <a:avLst>
              <a:gd name="adj1" fmla="val 4538031"/>
            </a:avLst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109249" y="5237491"/>
            <a:ext cx="1449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dirty="0"/>
              <a:t>Релация</a:t>
            </a:r>
            <a:endParaRPr lang="en-US" sz="28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1827212" y="3657600"/>
            <a:ext cx="3276600" cy="457200"/>
            <a:chOff x="1827212" y="4876800"/>
            <a:chExt cx="3276600" cy="457200"/>
          </a:xfrm>
        </p:grpSpPr>
        <p:sp>
          <p:nvSpPr>
            <p:cNvPr id="56" name="Rectangle 55"/>
            <p:cNvSpPr/>
            <p:nvPr/>
          </p:nvSpPr>
          <p:spPr>
            <a:xfrm>
              <a:off x="1827212" y="4876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Robin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608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551612" y="2743200"/>
            <a:ext cx="3810000" cy="457200"/>
            <a:chOff x="6551612" y="4419600"/>
            <a:chExt cx="3810000" cy="457200"/>
          </a:xfrm>
        </p:grpSpPr>
        <p:sp>
          <p:nvSpPr>
            <p:cNvPr id="59" name="Rectangle 58"/>
            <p:cNvSpPr/>
            <p:nvPr/>
          </p:nvSpPr>
          <p:spPr>
            <a:xfrm flipH="1">
              <a:off x="7694612" y="4419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HR</a:t>
              </a:r>
            </a:p>
          </p:txBody>
        </p:sp>
        <p:sp>
          <p:nvSpPr>
            <p:cNvPr id="60" name="Rectangle 59"/>
            <p:cNvSpPr/>
            <p:nvPr/>
          </p:nvSpPr>
          <p:spPr>
            <a:xfrm flipH="1">
              <a:off x="6551612" y="4419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51612" y="1828800"/>
            <a:ext cx="3810000" cy="457200"/>
            <a:chOff x="6551612" y="2133600"/>
            <a:chExt cx="3810000" cy="457200"/>
          </a:xfrm>
        </p:grpSpPr>
        <p:sp>
          <p:nvSpPr>
            <p:cNvPr id="62" name="Rectangle 61"/>
            <p:cNvSpPr/>
            <p:nvPr/>
          </p:nvSpPr>
          <p:spPr>
            <a:xfrm flipH="1">
              <a:off x="7694612" y="2133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Accounting</a:t>
              </a:r>
            </a:p>
          </p:txBody>
        </p:sp>
        <p:sp>
          <p:nvSpPr>
            <p:cNvPr id="63" name="Rectangle 62"/>
            <p:cNvSpPr/>
            <p:nvPr/>
          </p:nvSpPr>
          <p:spPr>
            <a:xfrm flipH="1">
              <a:off x="6551612" y="2133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18</a:t>
              </a:r>
            </a:p>
          </p:txBody>
        </p:sp>
      </p:grpSp>
      <p:sp>
        <p:nvSpPr>
          <p:cNvPr id="43" name="Slide Number Placeholder">
            <a:extLst>
              <a:ext uri="{FF2B5EF4-FFF2-40B4-BE49-F238E27FC236}">
                <a16:creationId xmlns:a16="http://schemas.microsoft.com/office/drawing/2014/main" id="{73B623D4-80F2-47D3-A965-9B8FC5DD5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8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Онагледяване на </a:t>
            </a:r>
            <a:r>
              <a:rPr lang="en-US" dirty="0"/>
              <a:t>JOIN</a:t>
            </a:r>
            <a:r>
              <a:rPr lang="bg-BG" dirty="0"/>
              <a:t> клаузите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827212" y="2743200"/>
            <a:ext cx="3276600" cy="457200"/>
            <a:chOff x="1827212" y="3048000"/>
            <a:chExt cx="3276600" cy="457200"/>
          </a:xfrm>
        </p:grpSpPr>
        <p:sp>
          <p:nvSpPr>
            <p:cNvPr id="5" name="Rectangle 4"/>
            <p:cNvSpPr/>
            <p:nvPr/>
          </p:nvSpPr>
          <p:spPr>
            <a:xfrm>
              <a:off x="1827212" y="30480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John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08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27212" y="2286000"/>
            <a:ext cx="3276600" cy="457200"/>
            <a:chOff x="1827212" y="2590800"/>
            <a:chExt cx="3276600" cy="457200"/>
          </a:xfrm>
        </p:grpSpPr>
        <p:sp>
          <p:nvSpPr>
            <p:cNvPr id="6" name="Rectangle 5"/>
            <p:cNvSpPr/>
            <p:nvPr/>
          </p:nvSpPr>
          <p:spPr>
            <a:xfrm>
              <a:off x="1827212" y="2590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Sally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0812" y="2590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27212" y="3657600"/>
            <a:ext cx="3276600" cy="457200"/>
            <a:chOff x="1827212" y="3962400"/>
            <a:chExt cx="3276600" cy="457200"/>
          </a:xfrm>
        </p:grpSpPr>
        <p:sp>
          <p:nvSpPr>
            <p:cNvPr id="7" name="Rectangle 6"/>
            <p:cNvSpPr/>
            <p:nvPr/>
          </p:nvSpPr>
          <p:spPr>
            <a:xfrm>
              <a:off x="1827212" y="39624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Michael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608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27212" y="4572000"/>
            <a:ext cx="3276600" cy="457200"/>
            <a:chOff x="1827212" y="4876800"/>
            <a:chExt cx="3276600" cy="457200"/>
          </a:xfrm>
        </p:grpSpPr>
        <p:sp>
          <p:nvSpPr>
            <p:cNvPr id="8" name="Rectangle 7"/>
            <p:cNvSpPr/>
            <p:nvPr/>
          </p:nvSpPr>
          <p:spPr>
            <a:xfrm>
              <a:off x="1827212" y="4876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Bob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08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27212" y="5486400"/>
            <a:ext cx="3276600" cy="457200"/>
            <a:chOff x="1827212" y="5334000"/>
            <a:chExt cx="3276600" cy="457200"/>
          </a:xfrm>
        </p:grpSpPr>
        <p:sp>
          <p:nvSpPr>
            <p:cNvPr id="9" name="Rectangle 8"/>
            <p:cNvSpPr/>
            <p:nvPr/>
          </p:nvSpPr>
          <p:spPr>
            <a:xfrm>
              <a:off x="1827212" y="53340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Jessica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60812" y="5334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51612" y="2743200"/>
            <a:ext cx="3810000" cy="457200"/>
            <a:chOff x="6551612" y="3048000"/>
            <a:chExt cx="3810000" cy="457200"/>
          </a:xfrm>
        </p:grpSpPr>
        <p:sp>
          <p:nvSpPr>
            <p:cNvPr id="16" name="Rectangle 15"/>
            <p:cNvSpPr/>
            <p:nvPr/>
          </p:nvSpPr>
          <p:spPr>
            <a:xfrm flipH="1">
              <a:off x="7694612" y="30480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Marketing</a:t>
              </a:r>
            </a:p>
          </p:txBody>
        </p:sp>
        <p:sp>
          <p:nvSpPr>
            <p:cNvPr id="21" name="Rectangle 20"/>
            <p:cNvSpPr/>
            <p:nvPr/>
          </p:nvSpPr>
          <p:spPr>
            <a:xfrm flipH="1">
              <a:off x="65516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51612" y="3657600"/>
            <a:ext cx="3810000" cy="457200"/>
            <a:chOff x="6551612" y="3962400"/>
            <a:chExt cx="3810000" cy="457200"/>
          </a:xfrm>
        </p:grpSpPr>
        <p:sp>
          <p:nvSpPr>
            <p:cNvPr id="17" name="Rectangle 16"/>
            <p:cNvSpPr/>
            <p:nvPr/>
          </p:nvSpPr>
          <p:spPr>
            <a:xfrm flipH="1">
              <a:off x="7694612" y="39624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Engineering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flipH="1">
              <a:off x="65516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551612" y="4114800"/>
            <a:ext cx="3810000" cy="457200"/>
            <a:chOff x="6551612" y="4419600"/>
            <a:chExt cx="3810000" cy="457200"/>
          </a:xfrm>
        </p:grpSpPr>
        <p:sp>
          <p:nvSpPr>
            <p:cNvPr id="18" name="Rectangle 17"/>
            <p:cNvSpPr/>
            <p:nvPr/>
          </p:nvSpPr>
          <p:spPr>
            <a:xfrm flipH="1">
              <a:off x="7694612" y="4419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Sales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 flipH="1">
              <a:off x="6551612" y="4419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51612" y="5029200"/>
            <a:ext cx="3810000" cy="457200"/>
            <a:chOff x="6551612" y="4876800"/>
            <a:chExt cx="3810000" cy="457200"/>
          </a:xfrm>
        </p:grpSpPr>
        <p:sp>
          <p:nvSpPr>
            <p:cNvPr id="19" name="Rectangle 18"/>
            <p:cNvSpPr/>
            <p:nvPr/>
          </p:nvSpPr>
          <p:spPr>
            <a:xfrm flipH="1">
              <a:off x="7694612" y="48768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Executive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65516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551612" y="1828800"/>
            <a:ext cx="3810000" cy="457200"/>
            <a:chOff x="6551612" y="2133600"/>
            <a:chExt cx="3810000" cy="457200"/>
          </a:xfrm>
        </p:grpSpPr>
        <p:sp>
          <p:nvSpPr>
            <p:cNvPr id="52" name="Rectangle 51"/>
            <p:cNvSpPr/>
            <p:nvPr/>
          </p:nvSpPr>
          <p:spPr>
            <a:xfrm flipH="1">
              <a:off x="7694612" y="2133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Accounting</a:t>
              </a:r>
            </a:p>
          </p:txBody>
        </p:sp>
        <p:sp>
          <p:nvSpPr>
            <p:cNvPr id="53" name="Rectangle 52"/>
            <p:cNvSpPr/>
            <p:nvPr/>
          </p:nvSpPr>
          <p:spPr>
            <a:xfrm flipH="1">
              <a:off x="6551612" y="2133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18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827212" y="5029200"/>
            <a:ext cx="3276600" cy="457200"/>
            <a:chOff x="1827212" y="4876800"/>
            <a:chExt cx="3276600" cy="457200"/>
          </a:xfrm>
        </p:grpSpPr>
        <p:sp>
          <p:nvSpPr>
            <p:cNvPr id="56" name="Rectangle 55"/>
            <p:cNvSpPr/>
            <p:nvPr/>
          </p:nvSpPr>
          <p:spPr>
            <a:xfrm>
              <a:off x="1827212" y="4876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Robin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608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551612" y="3200400"/>
            <a:ext cx="3810000" cy="457200"/>
            <a:chOff x="6551612" y="4419600"/>
            <a:chExt cx="3810000" cy="457200"/>
          </a:xfrm>
        </p:grpSpPr>
        <p:sp>
          <p:nvSpPr>
            <p:cNvPr id="59" name="Rectangle 58"/>
            <p:cNvSpPr/>
            <p:nvPr/>
          </p:nvSpPr>
          <p:spPr>
            <a:xfrm flipH="1">
              <a:off x="7694612" y="4419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HR</a:t>
              </a:r>
            </a:p>
          </p:txBody>
        </p:sp>
        <p:sp>
          <p:nvSpPr>
            <p:cNvPr id="60" name="Rectangle 59"/>
            <p:cNvSpPr/>
            <p:nvPr/>
          </p:nvSpPr>
          <p:spPr>
            <a:xfrm flipH="1">
              <a:off x="6551612" y="4419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sp>
        <p:nvSpPr>
          <p:cNvPr id="41" name="Slide Number Placeholder">
            <a:extLst>
              <a:ext uri="{FF2B5EF4-FFF2-40B4-BE49-F238E27FC236}">
                <a16:creationId xmlns:a16="http://schemas.microsoft.com/office/drawing/2014/main" id="{3D2AB0C9-A9C2-4F8D-9EE3-C6FBCC077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INNER JOIN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Онагледяване на </a:t>
            </a:r>
            <a:r>
              <a:rPr lang="en-US" dirty="0"/>
              <a:t>JOIN</a:t>
            </a:r>
            <a:r>
              <a:rPr lang="bg-BG" dirty="0"/>
              <a:t> клаузите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827212" y="2743200"/>
            <a:ext cx="3276600" cy="457200"/>
            <a:chOff x="1827212" y="3048000"/>
            <a:chExt cx="3276600" cy="457200"/>
          </a:xfrm>
        </p:grpSpPr>
        <p:sp>
          <p:nvSpPr>
            <p:cNvPr id="5" name="Rectangle 4"/>
            <p:cNvSpPr/>
            <p:nvPr/>
          </p:nvSpPr>
          <p:spPr>
            <a:xfrm>
              <a:off x="1827212" y="30480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John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08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27212" y="3657600"/>
            <a:ext cx="3276600" cy="457200"/>
            <a:chOff x="1827212" y="3962400"/>
            <a:chExt cx="3276600" cy="457200"/>
          </a:xfrm>
        </p:grpSpPr>
        <p:sp>
          <p:nvSpPr>
            <p:cNvPr id="7" name="Rectangle 6"/>
            <p:cNvSpPr/>
            <p:nvPr/>
          </p:nvSpPr>
          <p:spPr>
            <a:xfrm>
              <a:off x="1827212" y="39624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Michael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608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51612" y="2743200"/>
            <a:ext cx="3810000" cy="457200"/>
            <a:chOff x="6551612" y="3048000"/>
            <a:chExt cx="3810000" cy="457200"/>
          </a:xfrm>
        </p:grpSpPr>
        <p:sp>
          <p:nvSpPr>
            <p:cNvPr id="16" name="Rectangle 15"/>
            <p:cNvSpPr/>
            <p:nvPr/>
          </p:nvSpPr>
          <p:spPr>
            <a:xfrm flipH="1">
              <a:off x="7694612" y="30480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Marketing</a:t>
              </a:r>
            </a:p>
          </p:txBody>
        </p:sp>
        <p:sp>
          <p:nvSpPr>
            <p:cNvPr id="21" name="Rectangle 20"/>
            <p:cNvSpPr/>
            <p:nvPr/>
          </p:nvSpPr>
          <p:spPr>
            <a:xfrm flipH="1">
              <a:off x="65516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51612" y="3657600"/>
            <a:ext cx="3810000" cy="457200"/>
            <a:chOff x="6551612" y="3962400"/>
            <a:chExt cx="3810000" cy="457200"/>
          </a:xfrm>
        </p:grpSpPr>
        <p:sp>
          <p:nvSpPr>
            <p:cNvPr id="17" name="Rectangle 16"/>
            <p:cNvSpPr/>
            <p:nvPr/>
          </p:nvSpPr>
          <p:spPr>
            <a:xfrm flipH="1">
              <a:off x="7694612" y="39624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Engineering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flipH="1">
              <a:off x="65516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51612" y="5029200"/>
            <a:ext cx="3810000" cy="457200"/>
            <a:chOff x="6551612" y="4876800"/>
            <a:chExt cx="3810000" cy="457200"/>
          </a:xfrm>
        </p:grpSpPr>
        <p:sp>
          <p:nvSpPr>
            <p:cNvPr id="19" name="Rectangle 18"/>
            <p:cNvSpPr/>
            <p:nvPr/>
          </p:nvSpPr>
          <p:spPr>
            <a:xfrm flipH="1">
              <a:off x="7694612" y="48768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Executive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65516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827212" y="5029200"/>
            <a:ext cx="3276600" cy="457200"/>
            <a:chOff x="1827212" y="4876800"/>
            <a:chExt cx="3276600" cy="457200"/>
          </a:xfrm>
        </p:grpSpPr>
        <p:sp>
          <p:nvSpPr>
            <p:cNvPr id="56" name="Rectangle 55"/>
            <p:cNvSpPr/>
            <p:nvPr/>
          </p:nvSpPr>
          <p:spPr>
            <a:xfrm>
              <a:off x="1827212" y="4876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Robin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608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827212" y="1828800"/>
            <a:ext cx="8534400" cy="4114800"/>
            <a:chOff x="1827212" y="1828800"/>
            <a:chExt cx="8534400" cy="4114800"/>
          </a:xfrm>
        </p:grpSpPr>
        <p:grpSp>
          <p:nvGrpSpPr>
            <p:cNvPr id="31" name="Group 30"/>
            <p:cNvGrpSpPr/>
            <p:nvPr/>
          </p:nvGrpSpPr>
          <p:grpSpPr>
            <a:xfrm>
              <a:off x="1827212" y="2286000"/>
              <a:ext cx="3276600" cy="457200"/>
              <a:chOff x="1827212" y="2590800"/>
              <a:chExt cx="3276600" cy="457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827212" y="25908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Sally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960812" y="2590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13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827212" y="4572000"/>
              <a:ext cx="3276600" cy="457200"/>
              <a:chOff x="1827212" y="4876800"/>
              <a:chExt cx="3276600" cy="457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27212" y="48768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Bob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9608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11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827212" y="5486400"/>
              <a:ext cx="3276600" cy="457200"/>
              <a:chOff x="1827212" y="5334000"/>
              <a:chExt cx="3276600" cy="4572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827212" y="53340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Jessica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960812" y="53340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15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551612" y="4114800"/>
              <a:ext cx="3810000" cy="457200"/>
              <a:chOff x="6551612" y="4419600"/>
              <a:chExt cx="3810000" cy="457200"/>
            </a:xfrm>
          </p:grpSpPr>
          <p:sp>
            <p:nvSpPr>
              <p:cNvPr id="18" name="Rectangle 17"/>
              <p:cNvSpPr/>
              <p:nvPr/>
            </p:nvSpPr>
            <p:spPr>
              <a:xfrm flipH="1">
                <a:off x="7694612" y="44196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Sales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6551612" y="44196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551612" y="1828800"/>
              <a:ext cx="3810000" cy="457200"/>
              <a:chOff x="6551612" y="2133600"/>
              <a:chExt cx="3810000" cy="457200"/>
            </a:xfrm>
          </p:grpSpPr>
          <p:sp>
            <p:nvSpPr>
              <p:cNvPr id="52" name="Rectangle 51"/>
              <p:cNvSpPr/>
              <p:nvPr/>
            </p:nvSpPr>
            <p:spPr>
              <a:xfrm flipH="1">
                <a:off x="7694612" y="21336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Accounting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 flipH="1">
                <a:off x="6551612" y="21336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18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551612" y="3200400"/>
              <a:ext cx="3810000" cy="457200"/>
              <a:chOff x="6551612" y="4419600"/>
              <a:chExt cx="3810000" cy="457200"/>
            </a:xfrm>
          </p:grpSpPr>
          <p:sp>
            <p:nvSpPr>
              <p:cNvPr id="59" name="Rectangle 58"/>
              <p:cNvSpPr/>
              <p:nvPr/>
            </p:nvSpPr>
            <p:spPr>
              <a:xfrm flipH="1">
                <a:off x="7694612" y="44196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HR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 flipH="1">
                <a:off x="6551612" y="44196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12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5332412" y="2971800"/>
            <a:ext cx="1066800" cy="2286000"/>
            <a:chOff x="5332412" y="2971800"/>
            <a:chExt cx="1066800" cy="2286000"/>
          </a:xfrm>
        </p:grpSpPr>
        <p:cxnSp>
          <p:nvCxnSpPr>
            <p:cNvPr id="27" name="Straight Arrow Connector 26"/>
            <p:cNvCxnSpPr>
              <a:cxnSpLocks/>
            </p:cNvCxnSpPr>
            <p:nvPr/>
          </p:nvCxnSpPr>
          <p:spPr>
            <a:xfrm>
              <a:off x="5332412" y="2971800"/>
              <a:ext cx="10668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cxnSpLocks/>
            </p:cNvCxnSpPr>
            <p:nvPr/>
          </p:nvCxnSpPr>
          <p:spPr>
            <a:xfrm>
              <a:off x="5332412" y="3886200"/>
              <a:ext cx="10668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cxnSpLocks/>
            </p:cNvCxnSpPr>
            <p:nvPr/>
          </p:nvCxnSpPr>
          <p:spPr>
            <a:xfrm>
              <a:off x="5332412" y="5257800"/>
              <a:ext cx="10668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">
            <a:extLst>
              <a:ext uri="{FF2B5EF4-FFF2-40B4-BE49-F238E27FC236}">
                <a16:creationId xmlns:a16="http://schemas.microsoft.com/office/drawing/2014/main" id="{25402EE9-A37E-4576-A517-9DF033F54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6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7182</TotalTime>
  <Words>1013</Words>
  <Application>Microsoft Office PowerPoint</Application>
  <PresentationFormat>Custom</PresentationFormat>
  <Paragraphs>332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LEFT OUTER JOIN</vt:lpstr>
      <vt:lpstr>LEFT OUTER JOIN – синтаксис</vt:lpstr>
      <vt:lpstr>RIGHT OUTER JOIN</vt:lpstr>
      <vt:lpstr>RIGHT OUTER JOIN – синтаксис</vt:lpstr>
      <vt:lpstr>Онагледяване на JOIN клаузите</vt:lpstr>
      <vt:lpstr>Онагледяване на JOIN клаузите</vt:lpstr>
      <vt:lpstr>Онагледяване на JOIN клаузите</vt:lpstr>
      <vt:lpstr>Онагледяване на JOIN клаузите</vt:lpstr>
      <vt:lpstr>Онагледяване на JOIN клаузите</vt:lpstr>
      <vt:lpstr>Задача: Страни, в които няма планини</vt:lpstr>
      <vt:lpstr>Решение: Страни, в които няма планини</vt:lpstr>
      <vt:lpstr>Обобщение</vt:lpstr>
      <vt:lpstr>OUTER JOIN клауза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Joins; Subquries; CTE and Indices</dc:title>
  <dc:subject>Software Development Course</dc:subject>
  <dc:creator>Software University Foundation</dc:creator>
  <cp:keywords>Databases; SQL; programming; SoftUni; Software University; programming; software development; software engineering; course; database systems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2019-12-17T11:21:24Z</dcterms:modified>
  <cp:category>DB Basics Course @ SoftUni - https://softuni.bg/courses/databases-basics-ms-sql-server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