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1"/>
  </p:notesMasterIdLst>
  <p:handoutMasterIdLst>
    <p:handoutMasterId r:id="rId22"/>
  </p:handoutMasterIdLst>
  <p:sldIdLst>
    <p:sldId id="474" r:id="rId3"/>
    <p:sldId id="475" r:id="rId4"/>
    <p:sldId id="418" r:id="rId5"/>
    <p:sldId id="419" r:id="rId6"/>
    <p:sldId id="420" r:id="rId7"/>
    <p:sldId id="421" r:id="rId8"/>
    <p:sldId id="456" r:id="rId9"/>
    <p:sldId id="457" r:id="rId10"/>
    <p:sldId id="462" r:id="rId11"/>
    <p:sldId id="463" r:id="rId12"/>
    <p:sldId id="464" r:id="rId13"/>
    <p:sldId id="468" r:id="rId14"/>
    <p:sldId id="466" r:id="rId15"/>
    <p:sldId id="467" r:id="rId16"/>
    <p:sldId id="469" r:id="rId17"/>
    <p:sldId id="447" r:id="rId18"/>
    <p:sldId id="478" r:id="rId19"/>
    <p:sldId id="481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A0FAD5E-E510-4548-9D36-E0EAB55FE2DB}">
          <p14:sldIdLst>
            <p14:sldId id="474"/>
            <p14:sldId id="475"/>
          </p14:sldIdLst>
        </p14:section>
        <p14:section name="Joins" id="{3409DE3D-6E19-4509-B780-EEC0FEA84AA9}">
          <p14:sldIdLst>
            <p14:sldId id="418"/>
            <p14:sldId id="419"/>
            <p14:sldId id="420"/>
            <p14:sldId id="421"/>
            <p14:sldId id="456"/>
            <p14:sldId id="457"/>
            <p14:sldId id="462"/>
            <p14:sldId id="463"/>
            <p14:sldId id="464"/>
            <p14:sldId id="468"/>
            <p14:sldId id="466"/>
            <p14:sldId id="467"/>
            <p14:sldId id="469"/>
          </p14:sldIdLst>
        </p14:section>
        <p14:section name="Conclusion" id="{E034416A-9CCC-4573-B49A-201769D7F543}">
          <p14:sldIdLst>
            <p14:sldId id="447"/>
            <p14:sldId id="47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603F90F-0B62-4559-83DD-EA155F7A05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378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D5D05FD-EE85-4B21-B5F0-8DA92424A0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3706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joins match all the data in the left</a:t>
            </a:r>
            <a:r>
              <a:rPr lang="en-US" baseline="0" dirty="0"/>
              <a:t> and the right table. If</a:t>
            </a:r>
            <a:r>
              <a:rPr lang="bg-BG" baseline="0" dirty="0"/>
              <a:t> </a:t>
            </a:r>
            <a:r>
              <a:rPr lang="en-US" baseline="0" dirty="0"/>
              <a:t>any of the values doesn’t the join conditions the return value is NULL.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6DBC027-9D15-4CBE-B219-D44152DDC4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5988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8F8256F-ED5D-4294-9E9B-083857C6A1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584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Cross joins create Cartesian products. This means that</a:t>
            </a:r>
            <a:r>
              <a:rPr lang="en-US" baseline="0" dirty="0"/>
              <a:t> all the rows in the left table are multiplied by all the rows in the right table. If table Employees has 2 rows and table Departments has 3 rows the result will return the multiplication – 6 rows.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78EE5DE-6E69-414F-BD4E-2EF0E8E026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8646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8C693A8-7161-4307-8732-94CBAD99F5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3945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E9C792D-CED1-4130-A534-58811DE78A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9165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0F2DDA2-A072-4094-851A-4D6E7D4BE8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2195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2314BA-773F-4002-88D2-662A46D04B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5965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3schools.com/sql/sql_join_full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52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200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bg-BG" dirty="0"/>
              <a:t>Други видове връзки</a:t>
            </a:r>
            <a:br>
              <a:rPr lang="bg-BG" dirty="0"/>
            </a:br>
            <a:r>
              <a:rPr lang="bg-BG" dirty="0"/>
              <a:t>между таблици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06020" cy="2524722"/>
            <a:chOff x="745783" y="3624633"/>
            <a:chExt cx="580602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27027" y="3706052"/>
              <a:ext cx="1524776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32612" y="4403322"/>
            <a:ext cx="1842909" cy="1359378"/>
            <a:chOff x="6932612" y="4403322"/>
            <a:chExt cx="1842909" cy="1359378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blackWhite">
            <a:xfrm>
              <a:off x="6945149" y="4417416"/>
              <a:ext cx="1817835" cy="132805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ltGray">
            <a:xfrm>
              <a:off x="8493443" y="4425247"/>
              <a:ext cx="258572" cy="13076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ltGray">
            <a:xfrm>
              <a:off x="6957238" y="4574079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ltGray">
            <a:xfrm>
              <a:off x="6957238" y="4731311"/>
              <a:ext cx="1804174" cy="143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ltGray">
            <a:xfrm>
              <a:off x="6957238" y="5334000"/>
              <a:ext cx="1804174" cy="143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ltGray">
            <a:xfrm>
              <a:off x="6957238" y="5181600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7901079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7" name="Line 29"/>
            <p:cNvSpPr>
              <a:spLocks noChangeShapeType="1"/>
            </p:cNvSpPr>
            <p:nvPr/>
          </p:nvSpPr>
          <p:spPr bwMode="auto">
            <a:xfrm>
              <a:off x="7214690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6932612" y="4574027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6932612" y="4724373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6932612" y="487471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6932612" y="5025064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6932612" y="5175410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6932612" y="5325756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4" name="Line 36"/>
            <p:cNvSpPr>
              <a:spLocks noChangeShapeType="1"/>
            </p:cNvSpPr>
            <p:nvPr/>
          </p:nvSpPr>
          <p:spPr bwMode="auto">
            <a:xfrm>
              <a:off x="6932612" y="5476102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>
              <a:off x="6932612" y="562644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8169054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>
              <a:off x="8490309" y="4403322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813941" y="4401756"/>
            <a:ext cx="1852880" cy="1375037"/>
            <a:chOff x="9813941" y="4401756"/>
            <a:chExt cx="1852880" cy="1375037"/>
          </a:xfrm>
        </p:grpSpPr>
        <p:sp>
          <p:nvSpPr>
            <p:cNvPr id="20" name="Rectangle 25"/>
            <p:cNvSpPr>
              <a:spLocks noChangeArrowheads="1"/>
            </p:cNvSpPr>
            <p:nvPr/>
          </p:nvSpPr>
          <p:spPr bwMode="blackWhite">
            <a:xfrm>
              <a:off x="9836449" y="4418983"/>
              <a:ext cx="1817835" cy="132805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ltGray">
            <a:xfrm>
              <a:off x="9847418" y="4429946"/>
              <a:ext cx="258572" cy="13076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ltGray">
            <a:xfrm>
              <a:off x="9842867" y="4581262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ltGray">
            <a:xfrm>
              <a:off x="9842867" y="5478853"/>
              <a:ext cx="1804174" cy="143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ltGray">
            <a:xfrm>
              <a:off x="9842867" y="5175805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ltGray">
            <a:xfrm>
              <a:off x="9842867" y="4877377"/>
              <a:ext cx="1804174" cy="143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10527539" y="4418983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10105990" y="4406454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9823912" y="4575593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9823912" y="4725939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9823912" y="4876285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9823912" y="5026630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9813941" y="5176976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9823912" y="5327322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9823912" y="547766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823912" y="5628014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11060353" y="4406454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11381609" y="4404888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10815885" y="4401756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17" name="Line 65"/>
          <p:cNvSpPr>
            <a:spLocks noChangeShapeType="1"/>
          </p:cNvSpPr>
          <p:nvPr/>
        </p:nvSpPr>
        <p:spPr bwMode="auto">
          <a:xfrm flipV="1">
            <a:off x="8874250" y="5097105"/>
            <a:ext cx="872874" cy="313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bg-BG" dirty="0"/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6963449" y="5820178"/>
            <a:ext cx="1788567" cy="3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</a:t>
            </a: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9847418" y="5839030"/>
            <a:ext cx="1806867" cy="3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321449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OUTER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22860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45720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54864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51612" y="1828800"/>
            <a:ext cx="3810000" cy="2743200"/>
            <a:chOff x="6551612" y="1828800"/>
            <a:chExt cx="3810000" cy="2743200"/>
          </a:xfrm>
        </p:grpSpPr>
        <p:grpSp>
          <p:nvGrpSpPr>
            <p:cNvPr id="39" name="Group 38"/>
            <p:cNvGrpSpPr/>
            <p:nvPr/>
          </p:nvGrpSpPr>
          <p:grpSpPr>
            <a:xfrm>
              <a:off x="6551612" y="4114800"/>
              <a:ext cx="3810000" cy="457200"/>
              <a:chOff x="6551612" y="4419600"/>
              <a:chExt cx="3810000" cy="457200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51612" y="1828800"/>
              <a:ext cx="3810000" cy="457200"/>
              <a:chOff x="6551612" y="2133600"/>
              <a:chExt cx="3810000" cy="457200"/>
            </a:xfrm>
          </p:grpSpPr>
          <p:sp>
            <p:nvSpPr>
              <p:cNvPr id="52" name="Rectangle 51"/>
              <p:cNvSpPr/>
              <p:nvPr/>
            </p:nvSpPr>
            <p:spPr>
              <a:xfrm flipH="1">
                <a:off x="7694612" y="2133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Accounting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6551612" y="2133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18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51612" y="3200400"/>
              <a:ext cx="3810000" cy="457200"/>
              <a:chOff x="6551612" y="4419600"/>
              <a:chExt cx="3810000" cy="457200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551612" y="2286000"/>
            <a:ext cx="3810000" cy="3657600"/>
            <a:chOff x="6551612" y="2286000"/>
            <a:chExt cx="3810000" cy="3657600"/>
          </a:xfrm>
        </p:grpSpPr>
        <p:grpSp>
          <p:nvGrpSpPr>
            <p:cNvPr id="46" name="Group 45"/>
            <p:cNvGrpSpPr/>
            <p:nvPr/>
          </p:nvGrpSpPr>
          <p:grpSpPr>
            <a:xfrm>
              <a:off x="6551612" y="2286000"/>
              <a:ext cx="3810000" cy="457200"/>
              <a:chOff x="6551612" y="4876800"/>
              <a:chExt cx="3810000" cy="457200"/>
            </a:xfrm>
          </p:grpSpPr>
          <p:sp>
            <p:nvSpPr>
              <p:cNvPr id="47" name="Rectangle 46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551612" y="4572000"/>
              <a:ext cx="3810000" cy="457200"/>
              <a:chOff x="6551612" y="4876800"/>
              <a:chExt cx="3810000" cy="457200"/>
            </a:xfrm>
          </p:grpSpPr>
          <p:sp>
            <p:nvSpPr>
              <p:cNvPr id="50" name="Rectangle 49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551612" y="5486400"/>
              <a:ext cx="3810000" cy="457200"/>
              <a:chOff x="6551612" y="4876800"/>
              <a:chExt cx="3810000" cy="457200"/>
            </a:xfrm>
          </p:grpSpPr>
          <p:sp>
            <p:nvSpPr>
              <p:cNvPr id="62" name="Rectangle 61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332412" y="2971800"/>
            <a:ext cx="1066800" cy="2286000"/>
            <a:chOff x="5332412" y="2971800"/>
            <a:chExt cx="1066800" cy="2286000"/>
          </a:xfrm>
        </p:grpSpPr>
        <p:cxnSp>
          <p:nvCxnSpPr>
            <p:cNvPr id="65" name="Straight Arrow Connector 64"/>
            <p:cNvCxnSpPr>
              <a:cxnSpLocks/>
            </p:cNvCxnSpPr>
            <p:nvPr/>
          </p:nvCxnSpPr>
          <p:spPr>
            <a:xfrm>
              <a:off x="5332412" y="2971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cxnSpLocks/>
            </p:cNvCxnSpPr>
            <p:nvPr/>
          </p:nvCxnSpPr>
          <p:spPr>
            <a:xfrm>
              <a:off x="5332412" y="38862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cxnSpLocks/>
            </p:cNvCxnSpPr>
            <p:nvPr/>
          </p:nvCxnSpPr>
          <p:spPr>
            <a:xfrm>
              <a:off x="5332412" y="5257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Slide Number Placeholder">
            <a:extLst>
              <a:ext uri="{FF2B5EF4-FFF2-40B4-BE49-F238E27FC236}">
                <a16:creationId xmlns:a16="http://schemas.microsoft.com/office/drawing/2014/main" id="{173DF257-0C0D-4373-819C-274F1497B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OUTER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27212" y="2286000"/>
            <a:ext cx="3276600" cy="3657600"/>
            <a:chOff x="1827212" y="2286000"/>
            <a:chExt cx="3276600" cy="3657600"/>
          </a:xfrm>
        </p:grpSpPr>
        <p:grpSp>
          <p:nvGrpSpPr>
            <p:cNvPr id="31" name="Group 30"/>
            <p:cNvGrpSpPr/>
            <p:nvPr/>
          </p:nvGrpSpPr>
          <p:grpSpPr>
            <a:xfrm>
              <a:off x="1827212" y="2286000"/>
              <a:ext cx="3276600" cy="457200"/>
              <a:chOff x="1827212" y="2590800"/>
              <a:chExt cx="3276600" cy="45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27212" y="2590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Sally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12" y="2590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27212" y="4572000"/>
              <a:ext cx="3276600" cy="457200"/>
              <a:chOff x="1827212" y="4876800"/>
              <a:chExt cx="3276600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27212" y="5486400"/>
              <a:ext cx="3276600" cy="457200"/>
              <a:chOff x="1827212" y="5334000"/>
              <a:chExt cx="3276600" cy="457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27212" y="5334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Jessica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60812" y="5334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15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51612" y="41148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52" name="Rectangle 5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32004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2412" y="2971800"/>
            <a:ext cx="1066800" cy="2286000"/>
            <a:chOff x="5332412" y="2971800"/>
            <a:chExt cx="1066800" cy="2286000"/>
          </a:xfrm>
        </p:grpSpPr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>
              <a:off x="5332412" y="2971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>
              <a:off x="5332412" y="38862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>
              <a:off x="5332412" y="5257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827212" y="1828800"/>
            <a:ext cx="3276600" cy="2743197"/>
            <a:chOff x="1827212" y="1828800"/>
            <a:chExt cx="3276600" cy="2743197"/>
          </a:xfrm>
        </p:grpSpPr>
        <p:grpSp>
          <p:nvGrpSpPr>
            <p:cNvPr id="46" name="Group 45"/>
            <p:cNvGrpSpPr/>
            <p:nvPr/>
          </p:nvGrpSpPr>
          <p:grpSpPr>
            <a:xfrm>
              <a:off x="1827212" y="1828800"/>
              <a:ext cx="3276600" cy="457200"/>
              <a:chOff x="1827212" y="3962400"/>
              <a:chExt cx="3276600" cy="457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827212" y="3200397"/>
              <a:ext cx="3276600" cy="457200"/>
              <a:chOff x="1827212" y="3962400"/>
              <a:chExt cx="3276600" cy="4572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827212" y="4114797"/>
              <a:ext cx="3276600" cy="457200"/>
              <a:chOff x="1827212" y="3962400"/>
              <a:chExt cx="3276600" cy="4572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sp>
        <p:nvSpPr>
          <p:cNvPr id="64" name="Slide Number Placeholder">
            <a:extLst>
              <a:ext uri="{FF2B5EF4-FFF2-40B4-BE49-F238E27FC236}">
                <a16:creationId xmlns:a16="http://schemas.microsoft.com/office/drawing/2014/main" id="{0CA9B7C7-4D94-4215-847B-F2EB9B8CF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Outer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22860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45720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54864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51612" y="1828800"/>
            <a:ext cx="3810000" cy="2743200"/>
            <a:chOff x="6551612" y="1828800"/>
            <a:chExt cx="3810000" cy="2743200"/>
          </a:xfrm>
        </p:grpSpPr>
        <p:grpSp>
          <p:nvGrpSpPr>
            <p:cNvPr id="39" name="Group 38"/>
            <p:cNvGrpSpPr/>
            <p:nvPr/>
          </p:nvGrpSpPr>
          <p:grpSpPr>
            <a:xfrm>
              <a:off x="6551612" y="4114800"/>
              <a:ext cx="3810000" cy="457200"/>
              <a:chOff x="6551612" y="4419600"/>
              <a:chExt cx="3810000" cy="457200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51612" y="1828800"/>
              <a:ext cx="3810000" cy="457200"/>
              <a:chOff x="6551612" y="2133600"/>
              <a:chExt cx="3810000" cy="457200"/>
            </a:xfrm>
          </p:grpSpPr>
          <p:sp>
            <p:nvSpPr>
              <p:cNvPr id="52" name="Rectangle 51"/>
              <p:cNvSpPr/>
              <p:nvPr/>
            </p:nvSpPr>
            <p:spPr>
              <a:xfrm flipH="1">
                <a:off x="7694612" y="2133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Accounting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6551612" y="2133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18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51612" y="3200400"/>
              <a:ext cx="3810000" cy="457200"/>
              <a:chOff x="6551612" y="4419600"/>
              <a:chExt cx="3810000" cy="457200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332412" y="2971800"/>
            <a:ext cx="1066800" cy="2286000"/>
            <a:chOff x="5332412" y="2971800"/>
            <a:chExt cx="1066800" cy="2286000"/>
          </a:xfrm>
        </p:grpSpPr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>
              <a:off x="5332412" y="2971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>
              <a:off x="5332412" y="38862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>
              <a:off x="5332412" y="5257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551612" y="2286000"/>
            <a:ext cx="3810000" cy="3657600"/>
            <a:chOff x="6551612" y="2286000"/>
            <a:chExt cx="3810000" cy="3657600"/>
          </a:xfrm>
        </p:grpSpPr>
        <p:grpSp>
          <p:nvGrpSpPr>
            <p:cNvPr id="46" name="Group 45"/>
            <p:cNvGrpSpPr/>
            <p:nvPr/>
          </p:nvGrpSpPr>
          <p:grpSpPr>
            <a:xfrm>
              <a:off x="6551612" y="2286000"/>
              <a:ext cx="3810000" cy="457200"/>
              <a:chOff x="6551612" y="4876800"/>
              <a:chExt cx="3810000" cy="457200"/>
            </a:xfrm>
          </p:grpSpPr>
          <p:sp>
            <p:nvSpPr>
              <p:cNvPr id="47" name="Rectangle 46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551612" y="4572000"/>
              <a:ext cx="3810000" cy="457200"/>
              <a:chOff x="6551612" y="4876800"/>
              <a:chExt cx="3810000" cy="457200"/>
            </a:xfrm>
          </p:grpSpPr>
          <p:sp>
            <p:nvSpPr>
              <p:cNvPr id="50" name="Rectangle 49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551612" y="5486400"/>
              <a:ext cx="3810000" cy="457200"/>
              <a:chOff x="6551612" y="4876800"/>
              <a:chExt cx="3810000" cy="457200"/>
            </a:xfrm>
          </p:grpSpPr>
          <p:sp>
            <p:nvSpPr>
              <p:cNvPr id="62" name="Rectangle 61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1827212" y="1828800"/>
            <a:ext cx="3276600" cy="2743197"/>
            <a:chOff x="1827212" y="1828800"/>
            <a:chExt cx="3276600" cy="2743197"/>
          </a:xfrm>
        </p:grpSpPr>
        <p:grpSp>
          <p:nvGrpSpPr>
            <p:cNvPr id="65" name="Group 64"/>
            <p:cNvGrpSpPr/>
            <p:nvPr/>
          </p:nvGrpSpPr>
          <p:grpSpPr>
            <a:xfrm>
              <a:off x="1827212" y="1828800"/>
              <a:ext cx="3276600" cy="457200"/>
              <a:chOff x="1827212" y="3962400"/>
              <a:chExt cx="3276600" cy="457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827212" y="3200397"/>
              <a:ext cx="3276600" cy="457200"/>
              <a:chOff x="1827212" y="3962400"/>
              <a:chExt cx="3276600" cy="4572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827212" y="4114797"/>
              <a:ext cx="3276600" cy="457200"/>
              <a:chOff x="1827212" y="3962400"/>
              <a:chExt cx="3276600" cy="4572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sp>
        <p:nvSpPr>
          <p:cNvPr id="74" name="Slide Number Placeholder">
            <a:extLst>
              <a:ext uri="{FF2B5EF4-FFF2-40B4-BE49-F238E27FC236}">
                <a16:creationId xmlns:a16="http://schemas.microsoft.com/office/drawing/2014/main" id="{B61A6C40-F130-49A8-A9B6-44883C8D3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Negated Left Outer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827212" y="22860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45720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54864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51612" y="1828800"/>
            <a:ext cx="3810000" cy="2743200"/>
            <a:chOff x="6551612" y="1828800"/>
            <a:chExt cx="3810000" cy="2743200"/>
          </a:xfrm>
        </p:grpSpPr>
        <p:grpSp>
          <p:nvGrpSpPr>
            <p:cNvPr id="39" name="Group 38"/>
            <p:cNvGrpSpPr/>
            <p:nvPr/>
          </p:nvGrpSpPr>
          <p:grpSpPr>
            <a:xfrm>
              <a:off x="6551612" y="4114800"/>
              <a:ext cx="3810000" cy="457200"/>
              <a:chOff x="6551612" y="4419600"/>
              <a:chExt cx="3810000" cy="457200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51612" y="1828800"/>
              <a:ext cx="3810000" cy="457200"/>
              <a:chOff x="6551612" y="2133600"/>
              <a:chExt cx="3810000" cy="457200"/>
            </a:xfrm>
          </p:grpSpPr>
          <p:sp>
            <p:nvSpPr>
              <p:cNvPr id="52" name="Rectangle 51"/>
              <p:cNvSpPr/>
              <p:nvPr/>
            </p:nvSpPr>
            <p:spPr>
              <a:xfrm flipH="1">
                <a:off x="7694612" y="2133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Accounting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6551612" y="2133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18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51612" y="3200400"/>
              <a:ext cx="3810000" cy="457200"/>
              <a:chOff x="6551612" y="4419600"/>
              <a:chExt cx="3810000" cy="457200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827212" y="2743200"/>
            <a:ext cx="8534400" cy="2743200"/>
            <a:chOff x="1827212" y="2743200"/>
            <a:chExt cx="8534400" cy="2743200"/>
          </a:xfrm>
        </p:grpSpPr>
        <p:grpSp>
          <p:nvGrpSpPr>
            <p:cNvPr id="32" name="Group 31"/>
            <p:cNvGrpSpPr/>
            <p:nvPr/>
          </p:nvGrpSpPr>
          <p:grpSpPr>
            <a:xfrm>
              <a:off x="1827212" y="2743200"/>
              <a:ext cx="3276600" cy="457200"/>
              <a:chOff x="1827212" y="3048000"/>
              <a:chExt cx="3276600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27212" y="3048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John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960812" y="3048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827212" y="3657600"/>
              <a:ext cx="3276600" cy="457200"/>
              <a:chOff x="1827212" y="3962400"/>
              <a:chExt cx="3276600" cy="457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Michael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551612" y="2743200"/>
              <a:ext cx="3810000" cy="457200"/>
              <a:chOff x="6551612" y="3048000"/>
              <a:chExt cx="3810000" cy="457200"/>
            </a:xfrm>
          </p:grpSpPr>
          <p:sp>
            <p:nvSpPr>
              <p:cNvPr id="16" name="Rectangle 15"/>
              <p:cNvSpPr/>
              <p:nvPr/>
            </p:nvSpPr>
            <p:spPr>
              <a:xfrm flipH="1">
                <a:off x="7694612" y="30480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Marketing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6551612" y="3048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551612" y="3657600"/>
              <a:ext cx="3810000" cy="457200"/>
              <a:chOff x="6551612" y="3962400"/>
              <a:chExt cx="3810000" cy="457200"/>
            </a:xfrm>
          </p:grpSpPr>
          <p:sp>
            <p:nvSpPr>
              <p:cNvPr id="17" name="Rectangle 16"/>
              <p:cNvSpPr/>
              <p:nvPr/>
            </p:nvSpPr>
            <p:spPr>
              <a:xfrm flipH="1">
                <a:off x="7694612" y="39624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Engineering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65516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22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51612" y="5029200"/>
              <a:ext cx="3810000" cy="457200"/>
              <a:chOff x="6551612" y="4876800"/>
              <a:chExt cx="3810000" cy="457200"/>
            </a:xfrm>
          </p:grpSpPr>
          <p:sp>
            <p:nvSpPr>
              <p:cNvPr id="19" name="Rectangle 18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Executive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827212" y="5029200"/>
              <a:ext cx="3276600" cy="457200"/>
              <a:chOff x="1827212" y="4876800"/>
              <a:chExt cx="3276600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Robin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332412" y="2971800"/>
              <a:ext cx="1066800" cy="2286000"/>
              <a:chOff x="5332412" y="2971800"/>
              <a:chExt cx="1066800" cy="2286000"/>
            </a:xfrm>
          </p:grpSpPr>
          <p:cxnSp>
            <p:nvCxnSpPr>
              <p:cNvPr id="27" name="Straight Arrow Connector 26"/>
              <p:cNvCxnSpPr>
                <a:cxnSpLocks/>
              </p:cNvCxnSpPr>
              <p:nvPr/>
            </p:nvCxnSpPr>
            <p:spPr>
              <a:xfrm>
                <a:off x="5332412" y="29718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cxnSpLocks/>
              </p:cNvCxnSpPr>
              <p:nvPr/>
            </p:nvCxnSpPr>
            <p:spPr>
              <a:xfrm>
                <a:off x="5332412" y="38862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cxnSpLocks/>
              </p:cNvCxnSpPr>
              <p:nvPr/>
            </p:nvCxnSpPr>
            <p:spPr>
              <a:xfrm>
                <a:off x="5332412" y="52578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/>
          <p:cNvGrpSpPr/>
          <p:nvPr/>
        </p:nvGrpSpPr>
        <p:grpSpPr>
          <a:xfrm>
            <a:off x="6551612" y="2286000"/>
            <a:ext cx="3810000" cy="3657600"/>
            <a:chOff x="6551612" y="2286000"/>
            <a:chExt cx="3810000" cy="3657600"/>
          </a:xfrm>
        </p:grpSpPr>
        <p:grpSp>
          <p:nvGrpSpPr>
            <p:cNvPr id="69" name="Group 68"/>
            <p:cNvGrpSpPr/>
            <p:nvPr/>
          </p:nvGrpSpPr>
          <p:grpSpPr>
            <a:xfrm>
              <a:off x="6551612" y="2286000"/>
              <a:ext cx="3810000" cy="457200"/>
              <a:chOff x="6551612" y="4876800"/>
              <a:chExt cx="3810000" cy="457200"/>
            </a:xfrm>
          </p:grpSpPr>
          <p:sp>
            <p:nvSpPr>
              <p:cNvPr id="76" name="Rectangle 75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551612" y="4572000"/>
              <a:ext cx="3810000" cy="457200"/>
              <a:chOff x="6551612" y="4876800"/>
              <a:chExt cx="3810000" cy="457200"/>
            </a:xfrm>
          </p:grpSpPr>
          <p:sp>
            <p:nvSpPr>
              <p:cNvPr id="74" name="Rectangle 73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551612" y="5486400"/>
              <a:ext cx="3810000" cy="457200"/>
              <a:chOff x="6551612" y="4876800"/>
              <a:chExt cx="3810000" cy="457200"/>
            </a:xfrm>
          </p:grpSpPr>
          <p:sp>
            <p:nvSpPr>
              <p:cNvPr id="72" name="Rectangle 71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sp>
        <p:nvSpPr>
          <p:cNvPr id="61" name="Slide Number Placeholder">
            <a:extLst>
              <a:ext uri="{FF2B5EF4-FFF2-40B4-BE49-F238E27FC236}">
                <a16:creationId xmlns:a16="http://schemas.microsoft.com/office/drawing/2014/main" id="{B85C9C5B-87B1-4E6A-B771-712643BA3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Negated Right Outer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7212" y="2286000"/>
            <a:ext cx="3276600" cy="3657600"/>
            <a:chOff x="1827212" y="2286000"/>
            <a:chExt cx="3276600" cy="3657600"/>
          </a:xfrm>
        </p:grpSpPr>
        <p:grpSp>
          <p:nvGrpSpPr>
            <p:cNvPr id="31" name="Group 30"/>
            <p:cNvGrpSpPr/>
            <p:nvPr/>
          </p:nvGrpSpPr>
          <p:grpSpPr>
            <a:xfrm>
              <a:off x="1827212" y="2286000"/>
              <a:ext cx="3276600" cy="457200"/>
              <a:chOff x="1827212" y="2590800"/>
              <a:chExt cx="3276600" cy="45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27212" y="2590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Sally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12" y="2590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27212" y="4572000"/>
              <a:ext cx="3276600" cy="457200"/>
              <a:chOff x="1827212" y="4876800"/>
              <a:chExt cx="3276600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27212" y="5486400"/>
              <a:ext cx="3276600" cy="457200"/>
              <a:chOff x="1827212" y="5334000"/>
              <a:chExt cx="3276600" cy="457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27212" y="5334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Jessica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60812" y="5334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15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551612" y="41148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52" name="Rectangle 5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32004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7212" y="2743200"/>
            <a:ext cx="8534400" cy="2743200"/>
            <a:chOff x="1827212" y="2743200"/>
            <a:chExt cx="8534400" cy="2743200"/>
          </a:xfrm>
        </p:grpSpPr>
        <p:grpSp>
          <p:nvGrpSpPr>
            <p:cNvPr id="32" name="Group 31"/>
            <p:cNvGrpSpPr/>
            <p:nvPr/>
          </p:nvGrpSpPr>
          <p:grpSpPr>
            <a:xfrm>
              <a:off x="1827212" y="2743200"/>
              <a:ext cx="3276600" cy="457200"/>
              <a:chOff x="1827212" y="3048000"/>
              <a:chExt cx="3276600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27212" y="3048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John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960812" y="3048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827212" y="3657600"/>
              <a:ext cx="3276600" cy="457200"/>
              <a:chOff x="1827212" y="3962400"/>
              <a:chExt cx="3276600" cy="457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Michael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551612" y="2743200"/>
              <a:ext cx="3810000" cy="457200"/>
              <a:chOff x="6551612" y="3048000"/>
              <a:chExt cx="3810000" cy="457200"/>
            </a:xfrm>
          </p:grpSpPr>
          <p:sp>
            <p:nvSpPr>
              <p:cNvPr id="16" name="Rectangle 15"/>
              <p:cNvSpPr/>
              <p:nvPr/>
            </p:nvSpPr>
            <p:spPr>
              <a:xfrm flipH="1">
                <a:off x="7694612" y="30480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Marketing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6551612" y="3048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551612" y="3657600"/>
              <a:ext cx="3810000" cy="457200"/>
              <a:chOff x="6551612" y="3962400"/>
              <a:chExt cx="3810000" cy="457200"/>
            </a:xfrm>
          </p:grpSpPr>
          <p:sp>
            <p:nvSpPr>
              <p:cNvPr id="17" name="Rectangle 16"/>
              <p:cNvSpPr/>
              <p:nvPr/>
            </p:nvSpPr>
            <p:spPr>
              <a:xfrm flipH="1">
                <a:off x="7694612" y="39624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Engineering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65516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22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51612" y="5029200"/>
              <a:ext cx="3810000" cy="457200"/>
              <a:chOff x="6551612" y="4876800"/>
              <a:chExt cx="3810000" cy="457200"/>
            </a:xfrm>
          </p:grpSpPr>
          <p:sp>
            <p:nvSpPr>
              <p:cNvPr id="19" name="Rectangle 18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Executive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827212" y="5029200"/>
              <a:ext cx="3276600" cy="457200"/>
              <a:chOff x="1827212" y="4876800"/>
              <a:chExt cx="3276600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Robin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332412" y="2971800"/>
              <a:ext cx="1066800" cy="2286000"/>
              <a:chOff x="5332412" y="2971800"/>
              <a:chExt cx="1066800" cy="2286000"/>
            </a:xfrm>
          </p:grpSpPr>
          <p:cxnSp>
            <p:nvCxnSpPr>
              <p:cNvPr id="42" name="Straight Arrow Connector 41"/>
              <p:cNvCxnSpPr>
                <a:cxnSpLocks/>
              </p:cNvCxnSpPr>
              <p:nvPr/>
            </p:nvCxnSpPr>
            <p:spPr>
              <a:xfrm>
                <a:off x="5332412" y="29718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cxnSpLocks/>
              </p:cNvCxnSpPr>
              <p:nvPr/>
            </p:nvCxnSpPr>
            <p:spPr>
              <a:xfrm>
                <a:off x="5332412" y="38862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cxnSpLocks/>
              </p:cNvCxnSpPr>
              <p:nvPr/>
            </p:nvCxnSpPr>
            <p:spPr>
              <a:xfrm>
                <a:off x="5332412" y="52578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1827212" y="1828800"/>
            <a:ext cx="3276600" cy="2743197"/>
            <a:chOff x="1827212" y="1828800"/>
            <a:chExt cx="3276600" cy="2743197"/>
          </a:xfrm>
        </p:grpSpPr>
        <p:grpSp>
          <p:nvGrpSpPr>
            <p:cNvPr id="47" name="Group 46"/>
            <p:cNvGrpSpPr/>
            <p:nvPr/>
          </p:nvGrpSpPr>
          <p:grpSpPr>
            <a:xfrm>
              <a:off x="1827212" y="1828800"/>
              <a:ext cx="3276600" cy="457200"/>
              <a:chOff x="1827212" y="3962400"/>
              <a:chExt cx="3276600" cy="4572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827212" y="3200397"/>
              <a:ext cx="3276600" cy="457200"/>
              <a:chOff x="1827212" y="3962400"/>
              <a:chExt cx="3276600" cy="457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827212" y="4114797"/>
              <a:ext cx="3276600" cy="457200"/>
              <a:chOff x="1827212" y="3962400"/>
              <a:chExt cx="3276600" cy="4572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sp>
        <p:nvSpPr>
          <p:cNvPr id="65" name="Slide Number Placeholder">
            <a:extLst>
              <a:ext uri="{FF2B5EF4-FFF2-40B4-BE49-F238E27FC236}">
                <a16:creationId xmlns:a16="http://schemas.microsoft.com/office/drawing/2014/main" id="{698B7A75-4D3C-4044-B0E6-858F3F331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Negated Outer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827212" y="22860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45720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54864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51612" y="1828800"/>
            <a:ext cx="3810000" cy="2743200"/>
            <a:chOff x="6551612" y="1828800"/>
            <a:chExt cx="3810000" cy="2743200"/>
          </a:xfrm>
        </p:grpSpPr>
        <p:grpSp>
          <p:nvGrpSpPr>
            <p:cNvPr id="39" name="Group 38"/>
            <p:cNvGrpSpPr/>
            <p:nvPr/>
          </p:nvGrpSpPr>
          <p:grpSpPr>
            <a:xfrm>
              <a:off x="6551612" y="4114800"/>
              <a:ext cx="3810000" cy="457200"/>
              <a:chOff x="6551612" y="4419600"/>
              <a:chExt cx="3810000" cy="457200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51612" y="1828800"/>
              <a:ext cx="3810000" cy="457200"/>
              <a:chOff x="6551612" y="2133600"/>
              <a:chExt cx="3810000" cy="457200"/>
            </a:xfrm>
          </p:grpSpPr>
          <p:sp>
            <p:nvSpPr>
              <p:cNvPr id="52" name="Rectangle 51"/>
              <p:cNvSpPr/>
              <p:nvPr/>
            </p:nvSpPr>
            <p:spPr>
              <a:xfrm flipH="1">
                <a:off x="7694612" y="2133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Accounting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6551612" y="2133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18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51612" y="3200400"/>
              <a:ext cx="3810000" cy="457200"/>
              <a:chOff x="6551612" y="4419600"/>
              <a:chExt cx="3810000" cy="457200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827212" y="2743200"/>
            <a:ext cx="8534400" cy="2743200"/>
            <a:chOff x="1827212" y="2743200"/>
            <a:chExt cx="8534400" cy="2743200"/>
          </a:xfrm>
        </p:grpSpPr>
        <p:grpSp>
          <p:nvGrpSpPr>
            <p:cNvPr id="32" name="Group 31"/>
            <p:cNvGrpSpPr/>
            <p:nvPr/>
          </p:nvGrpSpPr>
          <p:grpSpPr>
            <a:xfrm>
              <a:off x="1827212" y="2743200"/>
              <a:ext cx="3276600" cy="457200"/>
              <a:chOff x="1827212" y="3048000"/>
              <a:chExt cx="3276600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27212" y="3048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John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960812" y="3048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827212" y="3657600"/>
              <a:ext cx="3276600" cy="457200"/>
              <a:chOff x="1827212" y="3962400"/>
              <a:chExt cx="3276600" cy="457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Michael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551612" y="2743200"/>
              <a:ext cx="3810000" cy="457200"/>
              <a:chOff x="6551612" y="3048000"/>
              <a:chExt cx="3810000" cy="457200"/>
            </a:xfrm>
          </p:grpSpPr>
          <p:sp>
            <p:nvSpPr>
              <p:cNvPr id="16" name="Rectangle 15"/>
              <p:cNvSpPr/>
              <p:nvPr/>
            </p:nvSpPr>
            <p:spPr>
              <a:xfrm flipH="1">
                <a:off x="7694612" y="30480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Marketing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6551612" y="3048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551612" y="3657600"/>
              <a:ext cx="3810000" cy="457200"/>
              <a:chOff x="6551612" y="3962400"/>
              <a:chExt cx="3810000" cy="457200"/>
            </a:xfrm>
          </p:grpSpPr>
          <p:sp>
            <p:nvSpPr>
              <p:cNvPr id="17" name="Rectangle 16"/>
              <p:cNvSpPr/>
              <p:nvPr/>
            </p:nvSpPr>
            <p:spPr>
              <a:xfrm flipH="1">
                <a:off x="7694612" y="39624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Engineering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65516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22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51612" y="5029200"/>
              <a:ext cx="3810000" cy="457200"/>
              <a:chOff x="6551612" y="4876800"/>
              <a:chExt cx="3810000" cy="457200"/>
            </a:xfrm>
          </p:grpSpPr>
          <p:sp>
            <p:nvSpPr>
              <p:cNvPr id="19" name="Rectangle 18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Executive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827212" y="5029200"/>
              <a:ext cx="3276600" cy="457200"/>
              <a:chOff x="1827212" y="4876800"/>
              <a:chExt cx="3276600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Robin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332412" y="2971800"/>
              <a:ext cx="1066800" cy="2286000"/>
              <a:chOff x="5332412" y="2971800"/>
              <a:chExt cx="1066800" cy="2286000"/>
            </a:xfrm>
          </p:grpSpPr>
          <p:cxnSp>
            <p:nvCxnSpPr>
              <p:cNvPr id="42" name="Straight Arrow Connector 41"/>
              <p:cNvCxnSpPr>
                <a:cxnSpLocks/>
              </p:cNvCxnSpPr>
              <p:nvPr/>
            </p:nvCxnSpPr>
            <p:spPr>
              <a:xfrm>
                <a:off x="5332412" y="29718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cxnSpLocks/>
              </p:cNvCxnSpPr>
              <p:nvPr/>
            </p:nvCxnSpPr>
            <p:spPr>
              <a:xfrm>
                <a:off x="5332412" y="38862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cxnSpLocks/>
              </p:cNvCxnSpPr>
              <p:nvPr/>
            </p:nvCxnSpPr>
            <p:spPr>
              <a:xfrm>
                <a:off x="5332412" y="5257800"/>
                <a:ext cx="1066800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6551612" y="2286000"/>
            <a:ext cx="3810000" cy="3657600"/>
            <a:chOff x="6551612" y="2286000"/>
            <a:chExt cx="3810000" cy="3657600"/>
          </a:xfrm>
        </p:grpSpPr>
        <p:grpSp>
          <p:nvGrpSpPr>
            <p:cNvPr id="46" name="Group 45"/>
            <p:cNvGrpSpPr/>
            <p:nvPr/>
          </p:nvGrpSpPr>
          <p:grpSpPr>
            <a:xfrm>
              <a:off x="6551612" y="2286000"/>
              <a:ext cx="3810000" cy="457200"/>
              <a:chOff x="6551612" y="4876800"/>
              <a:chExt cx="3810000" cy="457200"/>
            </a:xfrm>
          </p:grpSpPr>
          <p:sp>
            <p:nvSpPr>
              <p:cNvPr id="47" name="Rectangle 46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551612" y="4572000"/>
              <a:ext cx="3810000" cy="457200"/>
              <a:chOff x="6551612" y="4876800"/>
              <a:chExt cx="3810000" cy="457200"/>
            </a:xfrm>
          </p:grpSpPr>
          <p:sp>
            <p:nvSpPr>
              <p:cNvPr id="50" name="Rectangle 49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551612" y="5486400"/>
              <a:ext cx="3810000" cy="457200"/>
              <a:chOff x="6551612" y="4876800"/>
              <a:chExt cx="3810000" cy="457200"/>
            </a:xfrm>
          </p:grpSpPr>
          <p:sp>
            <p:nvSpPr>
              <p:cNvPr id="62" name="Rectangle 61"/>
              <p:cNvSpPr/>
              <p:nvPr/>
            </p:nvSpPr>
            <p:spPr>
              <a:xfrm flipH="1">
                <a:off x="7694612" y="48768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 flipH="1">
                <a:off x="65516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1827212" y="1828800"/>
            <a:ext cx="3276600" cy="2743197"/>
            <a:chOff x="1827212" y="1828800"/>
            <a:chExt cx="3276600" cy="2743197"/>
          </a:xfrm>
        </p:grpSpPr>
        <p:grpSp>
          <p:nvGrpSpPr>
            <p:cNvPr id="65" name="Group 64"/>
            <p:cNvGrpSpPr/>
            <p:nvPr/>
          </p:nvGrpSpPr>
          <p:grpSpPr>
            <a:xfrm>
              <a:off x="1827212" y="1828800"/>
              <a:ext cx="3276600" cy="457200"/>
              <a:chOff x="1827212" y="3962400"/>
              <a:chExt cx="3276600" cy="457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827212" y="3200397"/>
              <a:ext cx="3276600" cy="457200"/>
              <a:chOff x="1827212" y="3962400"/>
              <a:chExt cx="3276600" cy="4572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827212" y="4114797"/>
              <a:ext cx="3276600" cy="457200"/>
              <a:chOff x="1827212" y="3962400"/>
              <a:chExt cx="3276600" cy="4572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827212" y="39624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60812" y="39624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accent1"/>
                    </a:solidFill>
                  </a:rPr>
                  <a:t>NULL</a:t>
                </a:r>
              </a:p>
            </p:txBody>
          </p:sp>
        </p:grpSp>
      </p:grpSp>
      <p:sp>
        <p:nvSpPr>
          <p:cNvPr id="74" name="Slide Number Placeholder">
            <a:extLst>
              <a:ext uri="{FF2B5EF4-FFF2-40B4-BE49-F238E27FC236}">
                <a16:creationId xmlns:a16="http://schemas.microsoft.com/office/drawing/2014/main" id="{90CD08D4-EA77-4A20-9DA7-955D258E0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Full Join </a:t>
            </a:r>
            <a:r>
              <a:rPr lang="bg-BG" sz="3200" dirty="0"/>
              <a:t>обединява </a:t>
            </a:r>
            <a:r>
              <a:rPr lang="en-US" sz="3200" b="1" dirty="0">
                <a:solidFill>
                  <a:schemeClr val="accent1"/>
                </a:solidFill>
              </a:rPr>
              <a:t>LEFT JOIN </a:t>
            </a:r>
            <a:r>
              <a:rPr lang="bg-BG" sz="3200" dirty="0"/>
              <a:t>и </a:t>
            </a:r>
            <a:br>
              <a:rPr lang="bg-BG" sz="3200" dirty="0"/>
            </a:br>
            <a:r>
              <a:rPr lang="en-US" sz="3200" b="1" dirty="0">
                <a:solidFill>
                  <a:schemeClr val="accent1"/>
                </a:solidFill>
              </a:rPr>
              <a:t>RIGHT JOIN</a:t>
            </a:r>
            <a:endParaRPr lang="bg-BG" sz="3200" b="1" dirty="0">
              <a:solidFill>
                <a:schemeClr val="accent1"/>
              </a:solidFill>
            </a:endParaRP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CROSS JOIN </a:t>
            </a:r>
            <a:r>
              <a:rPr lang="bg-BG" sz="3200" dirty="0"/>
              <a:t>комбинира</a:t>
            </a:r>
            <a:r>
              <a:rPr lang="en-US" sz="3200" dirty="0"/>
              <a:t> </a:t>
            </a:r>
            <a:r>
              <a:rPr lang="bg-BG" sz="3200" dirty="0">
                <a:solidFill>
                  <a:srgbClr val="F3BE60"/>
                </a:solidFill>
              </a:rPr>
              <a:t>всеки</a:t>
            </a:r>
            <a:r>
              <a:rPr lang="bg-BG" sz="3200" dirty="0"/>
              <a:t> ред </a:t>
            </a:r>
            <a:br>
              <a:rPr lang="bg-BG" sz="3200" dirty="0"/>
            </a:br>
            <a:r>
              <a:rPr lang="bg-BG" sz="3200" dirty="0"/>
              <a:t>от </a:t>
            </a:r>
            <a:r>
              <a:rPr lang="bg-BG" sz="3200" dirty="0">
                <a:solidFill>
                  <a:srgbClr val="F3BE60"/>
                </a:solidFill>
              </a:rPr>
              <a:t>първата</a:t>
            </a:r>
            <a:r>
              <a:rPr lang="bg-BG" sz="3200" dirty="0"/>
              <a:t> таблица с </a:t>
            </a:r>
            <a:r>
              <a:rPr lang="bg-BG" sz="3200" dirty="0">
                <a:solidFill>
                  <a:srgbClr val="F3BE60"/>
                </a:solidFill>
              </a:rPr>
              <a:t>всеки</a:t>
            </a:r>
            <a:r>
              <a:rPr lang="bg-BG" sz="3200" dirty="0"/>
              <a:t> ред от </a:t>
            </a:r>
            <a:br>
              <a:rPr lang="bg-BG" sz="3200" dirty="0"/>
            </a:br>
            <a:r>
              <a:rPr lang="bg-BG" sz="3200" dirty="0">
                <a:solidFill>
                  <a:srgbClr val="F3BE60"/>
                </a:solidFill>
              </a:rPr>
              <a:t>втората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Има и други видове връзки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10" y="1446647"/>
            <a:ext cx="3791856" cy="28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8422626" y="4716282"/>
            <a:ext cx="3081986" cy="1628125"/>
            <a:chOff x="998778" y="2709000"/>
            <a:chExt cx="7687634" cy="35107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</a:p>
          </p:txBody>
        </p:sp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25C6BC4-02DA-4CD4-88CD-63E064DB8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g-BG" dirty="0"/>
              <a:t>Други видове връзки между таблици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3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3BA893E-3B5E-41BB-A419-F8AE49E7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3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Full join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Cross join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Други типове връзки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5B625C0-3E34-4120-9B51-5466189F2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Join</a:t>
            </a:r>
            <a:endParaRPr lang="bg-B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2608"/>
              </p:ext>
            </p:extLst>
          </p:nvPr>
        </p:nvGraphicFramePr>
        <p:xfrm>
          <a:off x="760410" y="1659755"/>
          <a:ext cx="3962402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1474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230928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DepartmentID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4976376" y="2302176"/>
            <a:ext cx="1593285" cy="0"/>
          </a:xfrm>
          <a:prstGeom prst="straightConnector1">
            <a:avLst/>
          </a:prstGeom>
          <a:ln w="476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5948" y="1115205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Employees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04961"/>
              </p:ext>
            </p:extLst>
          </p:nvPr>
        </p:nvGraphicFramePr>
        <p:xfrm>
          <a:off x="6811529" y="1638425"/>
          <a:ext cx="4722815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534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577474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0" noProof="1"/>
                        <a:t>DepartmentID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/>
                        <a:t>DepartmentName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535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7378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23212" y="1066800"/>
            <a:ext cx="21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Departments</a:t>
            </a:r>
          </a:p>
        </p:txBody>
      </p:sp>
      <p:cxnSp>
        <p:nvCxnSpPr>
          <p:cNvPr id="10" name="Straight Arrow Connector 9"/>
          <p:cNvCxnSpPr>
            <a:endCxn id="12" idx="3"/>
          </p:cNvCxnSpPr>
          <p:nvPr/>
        </p:nvCxnSpPr>
        <p:spPr>
          <a:xfrm flipH="1">
            <a:off x="6019048" y="2759376"/>
            <a:ext cx="550614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7212" y="249776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91026"/>
              </p:ext>
            </p:extLst>
          </p:nvPr>
        </p:nvGraphicFramePr>
        <p:xfrm>
          <a:off x="1645948" y="4196996"/>
          <a:ext cx="8763348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949">
                  <a:extLst>
                    <a:ext uri="{9D8B030D-6E8A-4147-A177-3AD203B41FA5}">
                      <a16:colId xmlns:a16="http://schemas.microsoft.com/office/drawing/2014/main" val="18728556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48557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74347793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17193060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DepartmentID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/>
                        <a:t>DepartmentID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/>
                        <a:t>DepartmentName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531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325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873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3273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51254" y="3673776"/>
            <a:ext cx="147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Резултат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endCxn id="19" idx="3"/>
          </p:cNvCxnSpPr>
          <p:nvPr/>
        </p:nvCxnSpPr>
        <p:spPr>
          <a:xfrm flipH="1">
            <a:off x="6019048" y="3268090"/>
            <a:ext cx="550614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7212" y="30064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2" name="Straight Arrow Connector 21"/>
          <p:cNvCxnSpPr>
            <a:endCxn id="12" idx="1"/>
          </p:cNvCxnSpPr>
          <p:nvPr/>
        </p:nvCxnSpPr>
        <p:spPr>
          <a:xfrm>
            <a:off x="4976375" y="2759376"/>
            <a:ext cx="660837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EA947134-7082-42C5-8CC4-8DA46867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46106" y="1066800"/>
            <a:ext cx="113872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/>
              <a:t>Тази връзка </a:t>
            </a:r>
            <a:r>
              <a:rPr lang="ru-RU" sz="3200" dirty="0"/>
              <a:t>връща записите, </a:t>
            </a:r>
            <a:r>
              <a:rPr lang="ru-RU" sz="3200" dirty="0">
                <a:solidFill>
                  <a:schemeClr val="accent1"/>
                </a:solidFill>
              </a:rPr>
              <a:t>отговарящи</a:t>
            </a:r>
            <a:r>
              <a:rPr lang="ru-RU" sz="3200" dirty="0"/>
              <a:t> на свързващото условие и също така </a:t>
            </a:r>
            <a:r>
              <a:rPr lang="bg-BG" sz="3200" dirty="0" err="1">
                <a:solidFill>
                  <a:schemeClr val="accent1"/>
                </a:solidFill>
              </a:rPr>
              <a:t>несъвпадащите</a:t>
            </a:r>
            <a:r>
              <a:rPr lang="bg-BG" sz="3200" dirty="0">
                <a:solidFill>
                  <a:schemeClr val="accent1"/>
                </a:solidFill>
              </a:rPr>
              <a:t> </a:t>
            </a:r>
            <a:r>
              <a:rPr lang="bg-BG" sz="3200" dirty="0"/>
              <a:t>записи от </a:t>
            </a:r>
            <a:r>
              <a:rPr lang="bg-BG" sz="3000" dirty="0">
                <a:solidFill>
                  <a:schemeClr val="accent1"/>
                </a:solidFill>
              </a:rPr>
              <a:t>лявата </a:t>
            </a:r>
            <a:r>
              <a:rPr lang="bg-BG" sz="3000" dirty="0"/>
              <a:t>и от</a:t>
            </a:r>
            <a:br>
              <a:rPr lang="bg-BG" sz="3000" dirty="0"/>
            </a:br>
            <a:r>
              <a:rPr lang="bg-BG" sz="3000" dirty="0">
                <a:solidFill>
                  <a:schemeClr val="accent1"/>
                </a:solidFill>
              </a:rPr>
              <a:t>дясната</a:t>
            </a:r>
            <a:r>
              <a:rPr lang="bg-BG" sz="3000" dirty="0"/>
              <a:t> таблица</a:t>
            </a:r>
            <a:endParaRPr lang="bg-BG" sz="3200" dirty="0"/>
          </a:p>
          <a:p>
            <a:pPr marL="0" indent="0">
              <a:lnSpc>
                <a:spcPct val="100000"/>
              </a:lnSpc>
              <a:buNone/>
            </a:pPr>
            <a:br>
              <a:rPr lang="ru-RU" dirty="0"/>
            </a:b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1843" y="3257563"/>
            <a:ext cx="10439400" cy="16954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pPr marL="0" lvl="2"/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SELECT * FROM employees AS e</a:t>
            </a:r>
          </a:p>
          <a:p>
            <a:pPr marL="0" lvl="2"/>
            <a:r>
              <a:rPr lang="en-US" sz="3200" b="1" noProof="1">
                <a:solidFill>
                  <a:schemeClr val="accent1"/>
                </a:solidFill>
                <a:latin typeface="Consolas" panose="020B0609020204030204" pitchFamily="49" charset="0"/>
              </a:rPr>
              <a:t>FULL OUTER JOIN 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departments AS d</a:t>
            </a:r>
          </a:p>
          <a:p>
            <a:pPr marL="0" lvl="2"/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ON e.department_id=d.department_id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Join – </a:t>
            </a:r>
            <a:r>
              <a:rPr lang="ru-RU"/>
              <a:t>синтаксис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129792" y="3149757"/>
            <a:ext cx="3436620" cy="558485"/>
          </a:xfrm>
          <a:prstGeom prst="wedgeRoundRectCallout">
            <a:avLst>
              <a:gd name="adj1" fmla="val -50368"/>
              <a:gd name="adj2" fmla="val 8637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Depatments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561012" y="2465091"/>
            <a:ext cx="3268980" cy="558485"/>
          </a:xfrm>
          <a:prstGeom prst="wedgeRoundRectCallout">
            <a:avLst>
              <a:gd name="adj1" fmla="val -54874"/>
              <a:gd name="adj2" fmla="val 11724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Employees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119803" y="5174546"/>
            <a:ext cx="1762106" cy="577994"/>
          </a:xfrm>
          <a:prstGeom prst="wedgeRoundRectCallout">
            <a:avLst>
              <a:gd name="adj1" fmla="val -5409"/>
              <a:gd name="adj2" fmla="val -19109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noProof="1">
                <a:solidFill>
                  <a:srgbClr val="FFFFFF"/>
                </a:solidFill>
              </a:rPr>
              <a:t>Full Join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9450537" y="3879923"/>
            <a:ext cx="2160861" cy="901396"/>
          </a:xfrm>
          <a:prstGeom prst="wedgeRoundRectCallout">
            <a:avLst>
              <a:gd name="adj1" fmla="val -69587"/>
              <a:gd name="adj2" fmla="val 289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свързващо условие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06519E9-95E1-4E1F-9A44-0A966039B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AE3AE0-7AE5-43AE-A70C-013A891899E8}"/>
              </a:ext>
            </a:extLst>
          </p:cNvPr>
          <p:cNvSpPr/>
          <p:nvPr/>
        </p:nvSpPr>
        <p:spPr>
          <a:xfrm>
            <a:off x="6072457" y="304800"/>
            <a:ext cx="5736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https://w3schools.com/sql/sql_join_full.asp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JOIN</a:t>
            </a:r>
            <a:endParaRPr lang="bg-B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93795"/>
              </p:ext>
            </p:extLst>
          </p:nvPr>
        </p:nvGraphicFramePr>
        <p:xfrm>
          <a:off x="379412" y="1458950"/>
          <a:ext cx="43434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796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445439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976375" y="2152651"/>
            <a:ext cx="1593286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5948" y="914400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Employees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38310"/>
              </p:ext>
            </p:extLst>
          </p:nvPr>
        </p:nvGraphicFramePr>
        <p:xfrm>
          <a:off x="6811529" y="1409825"/>
          <a:ext cx="4722815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534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577474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535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7378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23212" y="838200"/>
            <a:ext cx="21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Departments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37749"/>
              </p:ext>
            </p:extLst>
          </p:nvPr>
        </p:nvGraphicFramePr>
        <p:xfrm>
          <a:off x="1903412" y="3581400"/>
          <a:ext cx="8763000" cy="31083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59665">
                  <a:extLst>
                    <a:ext uri="{9D8B030D-6E8A-4147-A177-3AD203B41FA5}">
                      <a16:colId xmlns:a16="http://schemas.microsoft.com/office/drawing/2014/main" val="187285565"/>
                    </a:ext>
                  </a:extLst>
                </a:gridCol>
                <a:gridCol w="2127084">
                  <a:extLst>
                    <a:ext uri="{9D8B030D-6E8A-4147-A177-3AD203B41FA5}">
                      <a16:colId xmlns:a16="http://schemas.microsoft.com/office/drawing/2014/main" val="184855798"/>
                    </a:ext>
                  </a:extLst>
                </a:gridCol>
                <a:gridCol w="2127084">
                  <a:extLst>
                    <a:ext uri="{9D8B030D-6E8A-4147-A177-3AD203B41FA5}">
                      <a16:colId xmlns:a16="http://schemas.microsoft.com/office/drawing/2014/main" val="1774347793"/>
                    </a:ext>
                  </a:extLst>
                </a:gridCol>
                <a:gridCol w="2549167">
                  <a:extLst>
                    <a:ext uri="{9D8B030D-6E8A-4147-A177-3AD203B41FA5}">
                      <a16:colId xmlns:a16="http://schemas.microsoft.com/office/drawing/2014/main" val="1719306019"/>
                    </a:ext>
                  </a:extLst>
                </a:gridCol>
              </a:tblGrid>
              <a:tr h="444046">
                <a:tc>
                  <a:txBody>
                    <a:bodyPr/>
                    <a:lstStyle/>
                    <a:p>
                      <a:r>
                        <a:rPr lang="en-US" sz="2400" noProof="1">
                          <a:solidFill>
                            <a:schemeClr val="tx1"/>
                          </a:solidFill>
                        </a:rPr>
                        <a:t>employee_id</a:t>
                      </a:r>
                    </a:p>
                  </a:txBody>
                  <a:tcPr marL="78285" marR="78285" marT="39143" marB="39143"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 marL="78285" marR="78285" marT="39143" marB="39143"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 marL="78285" marR="78285" marT="39143" marB="39143"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noProof="1">
                          <a:solidFill>
                            <a:schemeClr val="tx1"/>
                          </a:solidFill>
                        </a:rPr>
                        <a:t>department_name</a:t>
                      </a:r>
                    </a:p>
                  </a:txBody>
                  <a:tcPr marL="78285" marR="78285" marT="39143" marB="39143"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53151"/>
                  </a:ext>
                </a:extLst>
              </a:tr>
              <a:tr h="4440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32538"/>
                  </a:ext>
                </a:extLst>
              </a:tr>
              <a:tr h="4440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32188"/>
                  </a:ext>
                </a:extLst>
              </a:tr>
              <a:tr h="4440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87398"/>
                  </a:ext>
                </a:extLst>
              </a:tr>
              <a:tr h="4440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32737"/>
                  </a:ext>
                </a:extLst>
              </a:tr>
              <a:tr h="4440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39950"/>
                  </a:ext>
                </a:extLst>
              </a:tr>
              <a:tr h="4440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bg-BG" sz="240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78285" marR="78285" marT="39143" marB="39143">
                    <a:solidFill>
                      <a:srgbClr val="F3BE6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1098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03238" y="3048000"/>
            <a:ext cx="147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Резултат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76375" y="2152651"/>
            <a:ext cx="1593286" cy="38100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60317" y="2152651"/>
            <a:ext cx="1609344" cy="83820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91270" y="2152650"/>
            <a:ext cx="1834418" cy="419102"/>
          </a:xfrm>
          <a:prstGeom prst="straightConnector1">
            <a:avLst/>
          </a:prstGeom>
          <a:ln w="47625">
            <a:solidFill>
              <a:srgbClr val="F3B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91270" y="2571752"/>
            <a:ext cx="1838781" cy="19048"/>
          </a:xfrm>
          <a:prstGeom prst="straightConnector1">
            <a:avLst/>
          </a:prstGeom>
          <a:ln w="47625">
            <a:solidFill>
              <a:srgbClr val="F3B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5212" y="2571752"/>
            <a:ext cx="1854839" cy="476248"/>
          </a:xfrm>
          <a:prstGeom prst="straightConnector1">
            <a:avLst/>
          </a:prstGeom>
          <a:ln w="47625">
            <a:solidFill>
              <a:srgbClr val="F3B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6B1794EA-6A60-4C10-9C5E-F307645C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446106" y="1151124"/>
            <a:ext cx="113872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/>
              <a:t>При тази връзка </a:t>
            </a:r>
            <a:r>
              <a:rPr lang="bg-BG" sz="3200" dirty="0">
                <a:solidFill>
                  <a:srgbClr val="F3BE60"/>
                </a:solidFill>
              </a:rPr>
              <a:t>всеки</a:t>
            </a:r>
            <a:r>
              <a:rPr lang="bg-BG" sz="3200" dirty="0"/>
              <a:t> ред от </a:t>
            </a:r>
            <a:r>
              <a:rPr lang="bg-BG" sz="3200" dirty="0">
                <a:solidFill>
                  <a:srgbClr val="F3BE60"/>
                </a:solidFill>
              </a:rPr>
              <a:t>първата </a:t>
            </a:r>
            <a:r>
              <a:rPr lang="bg-BG" sz="3200" dirty="0"/>
              <a:t>таблица е комбиниран</a:t>
            </a:r>
            <a:br>
              <a:rPr lang="bg-BG" sz="3200" dirty="0"/>
            </a:br>
            <a:r>
              <a:rPr lang="bg-BG" sz="3200" dirty="0"/>
              <a:t>с </a:t>
            </a:r>
            <a:r>
              <a:rPr lang="bg-BG" sz="3200" dirty="0">
                <a:solidFill>
                  <a:srgbClr val="F3BE60"/>
                </a:solidFill>
              </a:rPr>
              <a:t>всеки</a:t>
            </a:r>
            <a:r>
              <a:rPr lang="bg-BG" sz="3200" dirty="0"/>
              <a:t> ред от </a:t>
            </a:r>
            <a:r>
              <a:rPr lang="bg-BG" sz="3200" dirty="0">
                <a:solidFill>
                  <a:srgbClr val="F3BE60"/>
                </a:solidFill>
              </a:rPr>
              <a:t>втората</a:t>
            </a:r>
            <a:br>
              <a:rPr lang="ru-RU" dirty="0"/>
            </a:b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17612" y="3036458"/>
            <a:ext cx="9674224" cy="16954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pPr marL="0" lvl="2"/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SELECT * FROM employees AS e</a:t>
            </a:r>
          </a:p>
          <a:p>
            <a:pPr marL="0" lvl="2"/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CROSS JOIN </a:t>
            </a:r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departments AS d;</a:t>
            </a:r>
          </a:p>
          <a:p>
            <a:pPr marL="0" lvl="2"/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endParaRPr lang="en-GB" sz="32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 JOIN – </a:t>
            </a:r>
            <a:r>
              <a:rPr lang="ru-RU"/>
              <a:t>синтаксис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325974" y="3325689"/>
            <a:ext cx="3548575" cy="558487"/>
          </a:xfrm>
          <a:prstGeom prst="wedgeRoundRectCallout">
            <a:avLst>
              <a:gd name="adj1" fmla="val -63083"/>
              <a:gd name="adj2" fmla="val 458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Depatments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657429" y="2289621"/>
            <a:ext cx="3268980" cy="558485"/>
          </a:xfrm>
          <a:prstGeom prst="wedgeRoundRectCallout">
            <a:avLst>
              <a:gd name="adj1" fmla="val -48101"/>
              <a:gd name="adj2" fmla="val 1140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Employees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054724" y="4901309"/>
            <a:ext cx="4542501" cy="508891"/>
          </a:xfrm>
          <a:prstGeom prst="wedgeRoundRectCallout">
            <a:avLst>
              <a:gd name="adj1" fmla="val -65097"/>
              <a:gd name="adj2" fmla="val -16946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Липсва свързващо условие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18490" y="4353631"/>
            <a:ext cx="1127722" cy="925942"/>
          </a:xfrm>
          <a:prstGeom prst="wedgeRoundRectCallout">
            <a:avLst>
              <a:gd name="adj1" fmla="val 75077"/>
              <a:gd name="adj2" fmla="val -684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noProof="1">
                <a:solidFill>
                  <a:srgbClr val="FFFFFF"/>
                </a:solidFill>
              </a:rPr>
              <a:t>Cross </a:t>
            </a:r>
            <a:br>
              <a:rPr lang="en-US" sz="2800" noProof="1">
                <a:solidFill>
                  <a:srgbClr val="FFFFFF"/>
                </a:solidFill>
              </a:rPr>
            </a:br>
            <a:r>
              <a:rPr lang="en-US" sz="2800" noProof="1">
                <a:solidFill>
                  <a:srgbClr val="FFFFFF"/>
                </a:solidFill>
              </a:rPr>
              <a:t>Join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7A2AE0B-CA15-4AB8-9EA2-F33A2F307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2860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18288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27432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32004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41148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2860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2004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51612" y="36576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41148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42" name="Connector: Elbow 41"/>
          <p:cNvCxnSpPr>
            <a:cxnSpLocks/>
          </p:cNvCxnSpPr>
          <p:nvPr/>
        </p:nvCxnSpPr>
        <p:spPr>
          <a:xfrm rot="16200000" flipH="1">
            <a:off x="5827712" y="3282951"/>
            <a:ext cx="12700" cy="2590800"/>
          </a:xfrm>
          <a:prstGeom prst="bentConnector3">
            <a:avLst>
              <a:gd name="adj1" fmla="val 4538031"/>
            </a:avLst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09249" y="5237491"/>
            <a:ext cx="1449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dirty="0"/>
              <a:t>Релация</a:t>
            </a:r>
            <a:endParaRPr lang="en-US" sz="28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827212" y="36576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27432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62" name="Rectangle 6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sp>
        <p:nvSpPr>
          <p:cNvPr id="43" name="Slide Number Placeholder">
            <a:extLst>
              <a:ext uri="{FF2B5EF4-FFF2-40B4-BE49-F238E27FC236}">
                <a16:creationId xmlns:a16="http://schemas.microsoft.com/office/drawing/2014/main" id="{46F450EC-B992-4F40-A54F-3542762A5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3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22860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45720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54864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51612" y="41148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52" name="Rectangle 5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32004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41" name="Slide Number Placeholder">
            <a:extLst>
              <a:ext uri="{FF2B5EF4-FFF2-40B4-BE49-F238E27FC236}">
                <a16:creationId xmlns:a16="http://schemas.microsoft.com/office/drawing/2014/main" id="{BF2D3A77-87AC-4DDB-BAC4-104F169F4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27212" y="1828800"/>
            <a:ext cx="8534400" cy="4114800"/>
            <a:chOff x="1827212" y="1828800"/>
            <a:chExt cx="8534400" cy="4114800"/>
          </a:xfrm>
        </p:grpSpPr>
        <p:grpSp>
          <p:nvGrpSpPr>
            <p:cNvPr id="31" name="Group 30"/>
            <p:cNvGrpSpPr/>
            <p:nvPr/>
          </p:nvGrpSpPr>
          <p:grpSpPr>
            <a:xfrm>
              <a:off x="1827212" y="2286000"/>
              <a:ext cx="3276600" cy="457200"/>
              <a:chOff x="1827212" y="2590800"/>
              <a:chExt cx="3276600" cy="45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27212" y="2590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Sally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12" y="2590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27212" y="4572000"/>
              <a:ext cx="3276600" cy="457200"/>
              <a:chOff x="1827212" y="4876800"/>
              <a:chExt cx="3276600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27212" y="5486400"/>
              <a:ext cx="3276600" cy="457200"/>
              <a:chOff x="1827212" y="5334000"/>
              <a:chExt cx="3276600" cy="457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27212" y="5334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Jessica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60812" y="5334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15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51612" y="4114800"/>
              <a:ext cx="3810000" cy="457200"/>
              <a:chOff x="6551612" y="4419600"/>
              <a:chExt cx="3810000" cy="457200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51612" y="1828800"/>
              <a:ext cx="3810000" cy="457200"/>
              <a:chOff x="6551612" y="2133600"/>
              <a:chExt cx="3810000" cy="457200"/>
            </a:xfrm>
          </p:grpSpPr>
          <p:sp>
            <p:nvSpPr>
              <p:cNvPr id="52" name="Rectangle 51"/>
              <p:cNvSpPr/>
              <p:nvPr/>
            </p:nvSpPr>
            <p:spPr>
              <a:xfrm flipH="1">
                <a:off x="7694612" y="2133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Accounting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6551612" y="2133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18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51612" y="3200400"/>
              <a:ext cx="3810000" cy="457200"/>
              <a:chOff x="6551612" y="4419600"/>
              <a:chExt cx="3810000" cy="457200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332412" y="2971800"/>
            <a:ext cx="1066800" cy="2286000"/>
            <a:chOff x="5332412" y="2971800"/>
            <a:chExt cx="1066800" cy="2286000"/>
          </a:xfrm>
        </p:grpSpPr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2412" y="2971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</p:cNvCxnSpPr>
            <p:nvPr/>
          </p:nvCxnSpPr>
          <p:spPr>
            <a:xfrm>
              <a:off x="5332412" y="38862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>
              <a:off x="5332412" y="5257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">
            <a:extLst>
              <a:ext uri="{FF2B5EF4-FFF2-40B4-BE49-F238E27FC236}">
                <a16:creationId xmlns:a16="http://schemas.microsoft.com/office/drawing/2014/main" id="{82E6DA2B-0540-4989-BBC2-579D56ED1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7185</TotalTime>
  <Words>1003</Words>
  <Application>Microsoft Office PowerPoint</Application>
  <PresentationFormat>Custom</PresentationFormat>
  <Paragraphs>453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Full Join</vt:lpstr>
      <vt:lpstr>Full Join – синтаксис</vt:lpstr>
      <vt:lpstr>CROSS JOIN</vt:lpstr>
      <vt:lpstr>CROSS JOIN – синтаксис</vt:lpstr>
      <vt:lpstr>Онагледяване на JOIN клаузите</vt:lpstr>
      <vt:lpstr>Онагледяване на JOIN клаузите</vt:lpstr>
      <vt:lpstr>Онагледяване на JOIN клаузите</vt:lpstr>
      <vt:lpstr>Онагледяване на JOIN клаузите</vt:lpstr>
      <vt:lpstr>Онагледяване на JOIN клаузите</vt:lpstr>
      <vt:lpstr>Онагледяване на JOIN клаузите</vt:lpstr>
      <vt:lpstr>Онагледяване на JOIN клаузите</vt:lpstr>
      <vt:lpstr>Онагледяване на JOIN клаузите</vt:lpstr>
      <vt:lpstr>Онагледяване на JOIN клаузите</vt:lpstr>
      <vt:lpstr>Обобщение</vt:lpstr>
      <vt:lpstr>Други видове връзки между таблици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Joins; Subquries; CTE and Indices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2019-12-17T11:24:15Z</dcterms:modified>
  <cp:category>DB Basics Course @ SoftUni - https://softuni.bg/courses/databases-basics-ms-sql-server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