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10"/>
  </p:notesMasterIdLst>
  <p:handoutMasterIdLst>
    <p:handoutMasterId r:id="rId11"/>
  </p:handoutMasterIdLst>
  <p:sldIdLst>
    <p:sldId id="394" r:id="rId3"/>
    <p:sldId id="602" r:id="rId4"/>
    <p:sldId id="603" r:id="rId5"/>
    <p:sldId id="604" r:id="rId6"/>
    <p:sldId id="605" r:id="rId7"/>
    <p:sldId id="594" r:id="rId8"/>
    <p:sldId id="481" r:id="rId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325959A-0057-4FB2-9369-8AD0B61F8413}">
          <p14:sldIdLst>
            <p14:sldId id="394"/>
            <p14:sldId id="602"/>
            <p14:sldId id="603"/>
            <p14:sldId id="604"/>
            <p14:sldId id="605"/>
          </p14:sldIdLst>
        </p14:section>
        <p14:section name="Conclusion" id="{6B6E9227-402A-44D9-8448-A3B3C36E285F}">
          <p14:sldIdLst>
            <p14:sldId id="594"/>
            <p14:sldId id="481"/>
          </p14:sldIdLst>
        </p14:section>
      </p14:sectionLst>
    </p:ex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16-Dec-19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16-Dec-19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a:extLst>
              <a:ext uri="{FF2B5EF4-FFF2-40B4-BE49-F238E27FC236}">
                <a16:creationId xmlns:a16="http://schemas.microsoft.com/office/drawing/2014/main" id="{C7158038-961E-4FA1-95BE-47D570DA88BB}"/>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96609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The</a:t>
            </a:r>
            <a:r>
              <a:rPr lang="en-US" baseline="0" dirty="0"/>
              <a:t> HAVING clause is used to filter data based on aggregate values. This means that we cannot use it without grouping before that. Unlike HAVING, the WHERE clause filters rows before the aggregation happens.</a:t>
            </a:r>
            <a:endParaRPr lang="en-US" dirty="0"/>
          </a:p>
          <a:p>
            <a:endParaRPr lang="en-US" dirty="0"/>
          </a:p>
        </p:txBody>
      </p:sp>
      <p:sp>
        <p:nvSpPr>
          <p:cNvPr id="5" name="Контейнер за номер на слайда 4"/>
          <p:cNvSpPr>
            <a:spLocks noGrp="1"/>
          </p:cNvSpPr>
          <p:nvPr>
            <p:ph type="sldNum" sz="quarter" idx="11"/>
          </p:nvPr>
        </p:nvSpPr>
        <p:spPr/>
        <p:txBody>
          <a:bodyPr/>
          <a:lstStyle/>
          <a:p>
            <a:fld id="{3EBA5BD7-F043-4D1B-AA17-CD412FC534DE}" type="slidenum">
              <a:rPr lang="en-US" smtClean="0"/>
              <a:pPr/>
              <a:t>2</a:t>
            </a:fld>
            <a:endParaRPr lang="en-US" dirty="0"/>
          </a:p>
        </p:txBody>
      </p:sp>
      <p:sp>
        <p:nvSpPr>
          <p:cNvPr id="6" name="Footer Placeholder">
            <a:extLst>
              <a:ext uri="{FF2B5EF4-FFF2-40B4-BE49-F238E27FC236}">
                <a16:creationId xmlns:a16="http://schemas.microsoft.com/office/drawing/2014/main" id="{174D30B8-FFEB-4481-9121-53E22312242A}"/>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628923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3</a:t>
            </a:fld>
            <a:endParaRPr lang="en-US" dirty="0"/>
          </a:p>
        </p:txBody>
      </p:sp>
      <p:sp>
        <p:nvSpPr>
          <p:cNvPr id="6" name="Footer Placeholder">
            <a:extLst>
              <a:ext uri="{FF2B5EF4-FFF2-40B4-BE49-F238E27FC236}">
                <a16:creationId xmlns:a16="http://schemas.microsoft.com/office/drawing/2014/main" id="{E617731B-B6C8-4C66-9A10-4AD0A93A54B1}"/>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61134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4</a:t>
            </a:fld>
            <a:endParaRPr lang="en-US" dirty="0"/>
          </a:p>
        </p:txBody>
      </p:sp>
      <p:sp>
        <p:nvSpPr>
          <p:cNvPr id="6" name="Footer Placeholder">
            <a:extLst>
              <a:ext uri="{FF2B5EF4-FFF2-40B4-BE49-F238E27FC236}">
                <a16:creationId xmlns:a16="http://schemas.microsoft.com/office/drawing/2014/main" id="{A0CA4221-283E-485C-B149-DEEF914BF3DE}"/>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25219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5</a:t>
            </a:fld>
            <a:endParaRPr lang="en-US" dirty="0"/>
          </a:p>
        </p:txBody>
      </p:sp>
      <p:sp>
        <p:nvSpPr>
          <p:cNvPr id="6" name="Footer Placeholder">
            <a:extLst>
              <a:ext uri="{FF2B5EF4-FFF2-40B4-BE49-F238E27FC236}">
                <a16:creationId xmlns:a16="http://schemas.microsoft.com/office/drawing/2014/main" id="{0239E618-29D9-472D-803A-24DBAF098F17}"/>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4458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t>6</a:t>
            </a:fld>
            <a:endParaRPr lang="en-US" dirty="0">
              <a:solidFill>
                <a:prstClr val="black"/>
              </a:solidFill>
            </a:endParaRPr>
          </a:p>
        </p:txBody>
      </p:sp>
      <p:sp>
        <p:nvSpPr>
          <p:cNvPr id="6" name="Footer Placeholder">
            <a:extLst>
              <a:ext uri="{FF2B5EF4-FFF2-40B4-BE49-F238E27FC236}">
                <a16:creationId xmlns:a16="http://schemas.microsoft.com/office/drawing/2014/main" id="{7C35338E-D195-4D96-B18D-87E405D76730}"/>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75551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7</a:t>
            </a:fld>
            <a:endParaRPr lang="en-US" dirty="0"/>
          </a:p>
        </p:txBody>
      </p:sp>
      <p:sp>
        <p:nvSpPr>
          <p:cNvPr id="6" name="Footer Placeholder">
            <a:extLst>
              <a:ext uri="{FF2B5EF4-FFF2-40B4-BE49-F238E27FC236}">
                <a16:creationId xmlns:a16="http://schemas.microsoft.com/office/drawing/2014/main" id="{0D7C4709-A154-4A79-A78F-026A15707C20}"/>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773231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t-kariera.mon.bg/e-learning/" TargetMode="External"/><Relationship Id="rId5" Type="http://schemas.openxmlformats.org/officeDocument/2006/relationships/image" Target="../media/image7.png"/><Relationship Id="rId4"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t-kariera.mon.bg/e-learning/"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creativecommons.org/licenses/by-nc-sa/4.0" TargetMode="External"/><Relationship Id="rId7" Type="http://schemas.openxmlformats.org/officeDocument/2006/relationships/hyperlink" Target="https://mon.b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softuni.foundation/" TargetMode="External"/><Relationship Id="rId10" Type="http://schemas.openxmlformats.org/officeDocument/2006/relationships/image" Target="../media/image14.jpeg"/><Relationship Id="rId4" Type="http://schemas.openxmlformats.org/officeDocument/2006/relationships/image" Target="../media/image11.png"/><Relationship Id="rId9" Type="http://schemas.openxmlformats.org/officeDocument/2006/relationships/hyperlink" Target="https://it-kariera.mon.bg/e-lea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txBox="1">
            <a:spLocks/>
          </p:cNvSpPr>
          <p:nvPr/>
        </p:nvSpPr>
        <p:spPr>
          <a:xfrm>
            <a:off x="3351212" y="762000"/>
            <a:ext cx="8215099" cy="1171552"/>
          </a:xfrm>
          <a:prstGeom prst="rect">
            <a:avLst/>
          </a:prstGeom>
        </p:spPr>
        <p:txBody>
          <a:bodyPr vert="horz" lIns="0" tIns="0" rIns="0" bIns="0" rtlCol="0" anchor="ctr" anchorCtr="0">
            <a:normAutofit/>
          </a:bodyPr>
          <a:lstStyle>
            <a:lvl1pPr algn="r" defTabSz="1218987" rtl="0" eaLnBrk="1" latinLnBrk="0" hangingPunct="1">
              <a:lnSpc>
                <a:spcPct val="90000"/>
              </a:lnSpc>
              <a:spcBef>
                <a:spcPct val="0"/>
              </a:spcBef>
              <a:buNone/>
              <a:defRPr sz="5400" b="1" kern="1200">
                <a:solidFill>
                  <a:srgbClr val="F6D18E"/>
                </a:solidFill>
                <a:latin typeface="+mj-lt"/>
                <a:ea typeface="+mj-ea"/>
                <a:cs typeface="+mj-cs"/>
              </a:defRPr>
            </a:lvl1pPr>
          </a:lstStyle>
          <a:p>
            <a:r>
              <a:rPr lang="bg-BG" dirty="0"/>
              <a:t>Филтър при групирането</a:t>
            </a:r>
            <a:endParaRPr lang="en-US" dirty="0"/>
          </a:p>
        </p:txBody>
      </p:sp>
      <p:sp>
        <p:nvSpPr>
          <p:cNvPr id="22" name="Subtitle 5"/>
          <p:cNvSpPr txBox="1">
            <a:spLocks/>
          </p:cNvSpPr>
          <p:nvPr/>
        </p:nvSpPr>
        <p:spPr>
          <a:xfrm>
            <a:off x="3503612" y="1915602"/>
            <a:ext cx="8062699" cy="1335052"/>
          </a:xfrm>
          <a:prstGeom prst="rect">
            <a:avLst/>
          </a:prstGeom>
        </p:spPr>
        <p:txBody>
          <a:bodyPr vert="horz" lIns="0" tIns="0" rIns="0" bIns="0" rtlCol="0">
            <a:normAutofit/>
          </a:bodyPr>
          <a:lstStyle>
            <a:lvl1pPr marL="0" indent="0" algn="r" defTabSz="1218987" rtl="0" eaLnBrk="1" latinLnBrk="0" hangingPunct="1">
              <a:lnSpc>
                <a:spcPct val="105000"/>
              </a:lnSpc>
              <a:spcBef>
                <a:spcPts val="0"/>
              </a:spcBef>
              <a:spcAft>
                <a:spcPts val="600"/>
              </a:spcAft>
              <a:buClr>
                <a:srgbClr val="F2B254"/>
              </a:buClr>
              <a:buSzPct val="100000"/>
              <a:buFont typeface="Wingdings" panose="05000000000000000000" pitchFamily="2" charset="2"/>
              <a:buNone/>
              <a:defRPr sz="4000" b="0" kern="1200" cap="none" spc="200" baseline="0">
                <a:solidFill>
                  <a:schemeClr val="accent1"/>
                </a:solidFill>
                <a:latin typeface="+mn-lt"/>
                <a:ea typeface="+mn-ea"/>
                <a:cs typeface="+mn-cs"/>
              </a:defRPr>
            </a:lvl1pPr>
            <a:lvl2pPr marL="609493" indent="0" algn="ctr"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3200" b="0" kern="1200">
                <a:solidFill>
                  <a:schemeClr val="tx1">
                    <a:tint val="75000"/>
                  </a:schemeClr>
                </a:solidFill>
                <a:latin typeface="+mn-lt"/>
                <a:ea typeface="+mn-ea"/>
                <a:cs typeface="+mn-cs"/>
              </a:defRPr>
            </a:lvl2pPr>
            <a:lvl3pPr marL="1218987" indent="0" algn="ctr"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None/>
              <a:defRPr sz="3000" b="0" kern="1200">
                <a:solidFill>
                  <a:schemeClr val="tx1">
                    <a:tint val="75000"/>
                  </a:schemeClr>
                </a:solidFill>
                <a:latin typeface="+mn-lt"/>
                <a:ea typeface="+mn-ea"/>
                <a:cs typeface="+mn-cs"/>
              </a:defRPr>
            </a:lvl3pPr>
            <a:lvl4pPr marL="1828480" indent="0" algn="ctr"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None/>
              <a:defRPr sz="2800" b="0" kern="1200">
                <a:solidFill>
                  <a:schemeClr val="tx1">
                    <a:tint val="75000"/>
                  </a:schemeClr>
                </a:solidFill>
                <a:latin typeface="+mn-lt"/>
                <a:ea typeface="+mn-ea"/>
                <a:cs typeface="+mn-cs"/>
              </a:defRPr>
            </a:lvl4pPr>
            <a:lvl5pPr marL="2437972" indent="0" algn="ctr"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None/>
              <a:defRPr sz="2600" b="0" kern="1200">
                <a:solidFill>
                  <a:schemeClr val="tx1">
                    <a:tint val="75000"/>
                  </a:schemeClr>
                </a:solidFill>
                <a:latin typeface="+mn-lt"/>
                <a:ea typeface="+mn-ea"/>
                <a:cs typeface="+mn-cs"/>
              </a:defRPr>
            </a:lvl5pPr>
            <a:lvl6pPr marL="3047466"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pPr>
              <a:lnSpc>
                <a:spcPct val="110000"/>
              </a:lnSpc>
            </a:pPr>
            <a:endParaRPr lang="en-US" dirty="0"/>
          </a:p>
        </p:txBody>
      </p:sp>
      <p:grpSp>
        <p:nvGrpSpPr>
          <p:cNvPr id="23" name="Group 22">
            <a:extLst>
              <a:ext uri="{FF2B5EF4-FFF2-40B4-BE49-F238E27FC236}">
                <a16:creationId xmlns:a16="http://schemas.microsoft.com/office/drawing/2014/main" id="{A0ADD6E4-664D-4B27-BE61-5A56E60D9702}"/>
              </a:ext>
            </a:extLst>
          </p:cNvPr>
          <p:cNvGrpSpPr/>
          <p:nvPr/>
        </p:nvGrpSpPr>
        <p:grpSpPr>
          <a:xfrm>
            <a:off x="745783" y="3624633"/>
            <a:ext cx="5818045" cy="2524722"/>
            <a:chOff x="745783" y="3624633"/>
            <a:chExt cx="5818045" cy="2524722"/>
          </a:xfrm>
        </p:grpSpPr>
        <p:pic>
          <p:nvPicPr>
            <p:cNvPr id="24" name="Picture 23" descr="http://softuni.bg">
              <a:extLst>
                <a:ext uri="{FF2B5EF4-FFF2-40B4-BE49-F238E27FC236}">
                  <a16:creationId xmlns:a16="http://schemas.microsoft.com/office/drawing/2014/main" id="{09FAB067-40A6-4A38-93D1-07FB4AB7C7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60812" y="3624633"/>
              <a:ext cx="1828798" cy="2006988"/>
            </a:xfrm>
            <a:prstGeom prst="rect">
              <a:avLst/>
            </a:prstGeom>
          </p:spPr>
        </p:pic>
        <p:sp>
          <p:nvSpPr>
            <p:cNvPr id="25" name="TextBox 24">
              <a:extLst>
                <a:ext uri="{FF2B5EF4-FFF2-40B4-BE49-F238E27FC236}">
                  <a16:creationId xmlns:a16="http://schemas.microsoft.com/office/drawing/2014/main" id="{4F5A4366-F5D6-4393-BD7A-141ED3660C17}"/>
                </a:ext>
              </a:extLst>
            </p:cNvPr>
            <p:cNvSpPr txBox="1"/>
            <p:nvPr/>
          </p:nvSpPr>
          <p:spPr>
            <a:xfrm rot="576164">
              <a:off x="5015006" y="3706052"/>
              <a:ext cx="1548822" cy="356251"/>
            </a:xfrm>
            <a:prstGeom prst="rect">
              <a:avLst/>
            </a:prstGeom>
            <a:noFill/>
          </p:spPr>
          <p:txBody>
            <a:bodyPr wrap="none" rtlCol="0">
              <a:spAutoFit/>
            </a:bodyPr>
            <a:lstStyle/>
            <a:p>
              <a:pPr algn="ctr">
                <a:lnSpc>
                  <a:spcPct val="85000"/>
                </a:lnSpc>
              </a:pPr>
              <a:r>
                <a:rPr lang="bg-BG" sz="2000" b="1" spc="50" dirty="0">
                  <a:ln w="9525" cmpd="sng">
                    <a:solidFill>
                      <a:srgbClr val="FFA72A"/>
                    </a:solidFill>
                    <a:prstDash val="solid"/>
                  </a:ln>
                  <a:solidFill>
                    <a:srgbClr val="FFF0D9"/>
                  </a:solidFill>
                  <a:effectLst>
                    <a:glow rad="38100">
                      <a:srgbClr val="F0A22E">
                        <a:alpha val="40000"/>
                      </a:srgbClr>
                    </a:glow>
                  </a:effectLst>
                </a:rPr>
                <a:t>Бази Данни</a:t>
              </a:r>
              <a:endParaRPr lang="en-US" sz="2000" b="1" spc="50" dirty="0">
                <a:ln w="9525" cmpd="sng">
                  <a:solidFill>
                    <a:srgbClr val="FFA72A"/>
                  </a:solidFill>
                  <a:prstDash val="solid"/>
                </a:ln>
                <a:solidFill>
                  <a:srgbClr val="FFF0D9"/>
                </a:solidFill>
                <a:effectLst>
                  <a:glow rad="38100">
                    <a:srgbClr val="F0A22E">
                      <a:alpha val="40000"/>
                    </a:srgbClr>
                  </a:glow>
                </a:effectLst>
              </a:endParaRPr>
            </a:p>
          </p:txBody>
        </p:sp>
        <p:pic>
          <p:nvPicPr>
            <p:cNvPr id="26" name="Picture 4" title="CC-BY-NC-SA License">
              <a:hlinkClick r:id="rId4" tooltip="This work is licensed under the &quot;Creative Commons Attribution-NonCommercial-ShareAlike 4.0 International&quot; license"/>
              <a:extLst>
                <a:ext uri="{FF2B5EF4-FFF2-40B4-BE49-F238E27FC236}">
                  <a16:creationId xmlns:a16="http://schemas.microsoft.com/office/drawing/2014/main" id="{56E2204D-C57C-439A-9210-E0B131EC6C08}"/>
                </a:ext>
              </a:extLst>
            </p:cNvPr>
            <p:cNvPicPr>
              <a:picLocks noChangeAspect="1" noChangeArrowheads="1"/>
            </p:cNvPicPr>
            <p:nvPr/>
          </p:nvPicPr>
          <p:blipFill>
            <a:blip r:embed="rId5"/>
            <a:srcRect/>
            <a:stretch>
              <a:fillRect/>
            </a:stretch>
          </p:blipFill>
          <p:spPr bwMode="auto">
            <a:xfrm>
              <a:off x="745783" y="4076772"/>
              <a:ext cx="2175525" cy="761165"/>
            </a:xfrm>
            <a:prstGeom prst="roundRect">
              <a:avLst>
                <a:gd name="adj" fmla="val 3940"/>
              </a:avLst>
            </a:prstGeom>
            <a:solidFill>
              <a:srgbClr val="231F20">
                <a:alpha val="50000"/>
              </a:srgbClr>
            </a:solidFill>
            <a:ln>
              <a:solidFill>
                <a:schemeClr val="accent1">
                  <a:lumMod val="75000"/>
                  <a:alpha val="50000"/>
                </a:schemeClr>
              </a:solidFill>
            </a:ln>
          </p:spPr>
        </p:pic>
        <p:sp>
          <p:nvSpPr>
            <p:cNvPr id="27" name="Text Placeholder 7">
              <a:extLst>
                <a:ext uri="{FF2B5EF4-FFF2-40B4-BE49-F238E27FC236}">
                  <a16:creationId xmlns:a16="http://schemas.microsoft.com/office/drawing/2014/main" id="{DEC0E384-8CE2-4278-814B-20BBC04E2118}"/>
                </a:ext>
              </a:extLst>
            </p:cNvPr>
            <p:cNvSpPr txBox="1">
              <a:spLocks/>
            </p:cNvSpPr>
            <p:nvPr/>
          </p:nvSpPr>
          <p:spPr bwMode="auto">
            <a:xfrm>
              <a:off x="760413" y="4998598"/>
              <a:ext cx="3187614" cy="444343"/>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300" b="1" kern="1200" dirty="0" smtClean="0">
                  <a:solidFill>
                    <a:srgbClr val="F4B36C"/>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noProof="1"/>
                <a:t>Учителски</a:t>
              </a:r>
              <a:r>
                <a:rPr lang="bg-BG"/>
                <a:t> екип</a:t>
              </a:r>
            </a:p>
          </p:txBody>
        </p:sp>
        <p:sp>
          <p:nvSpPr>
            <p:cNvPr id="28" name="Text Placeholder 10">
              <a:extLst>
                <a:ext uri="{FF2B5EF4-FFF2-40B4-BE49-F238E27FC236}">
                  <a16:creationId xmlns:a16="http://schemas.microsoft.com/office/drawing/2014/main" id="{6B9D00F6-6C28-4C4E-8777-DB21EB7CFB3A}"/>
                </a:ext>
              </a:extLst>
            </p:cNvPr>
            <p:cNvSpPr txBox="1">
              <a:spLocks/>
            </p:cNvSpPr>
            <p:nvPr/>
          </p:nvSpPr>
          <p:spPr bwMode="auto">
            <a:xfrm>
              <a:off x="760412" y="5403725"/>
              <a:ext cx="3187613" cy="382788"/>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000" b="1" kern="1200" dirty="0" smtClean="0">
                  <a:solidFill>
                    <a:schemeClr val="accent1">
                      <a:lumMod val="40000"/>
                      <a:lumOff val="60000"/>
                    </a:schemeClr>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a:t>Обучение за ИТ кариера</a:t>
              </a:r>
            </a:p>
          </p:txBody>
        </p:sp>
        <p:sp>
          <p:nvSpPr>
            <p:cNvPr id="29" name="Text Placeholder 11">
              <a:extLst>
                <a:ext uri="{FF2B5EF4-FFF2-40B4-BE49-F238E27FC236}">
                  <a16:creationId xmlns:a16="http://schemas.microsoft.com/office/drawing/2014/main" id="{F4228145-6F82-4534-95DE-2617A32E17BF}"/>
                </a:ext>
              </a:extLst>
            </p:cNvPr>
            <p:cNvSpPr txBox="1">
              <a:spLocks/>
            </p:cNvSpPr>
            <p:nvPr/>
          </p:nvSpPr>
          <p:spPr bwMode="auto">
            <a:xfrm>
              <a:off x="760412" y="5690893"/>
              <a:ext cx="3810000" cy="458462"/>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1800" b="1" kern="1200" dirty="0" smtClean="0">
                  <a:solidFill>
                    <a:srgbClr val="F27A44"/>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GB">
                  <a:hlinkClick r:id="rId6"/>
                </a:rPr>
                <a:t>https://it-kariera.mon.bg/e-learning/</a:t>
              </a:r>
              <a:endParaRPr lang="en-GB"/>
            </a:p>
          </p:txBody>
        </p:sp>
      </p:grpSp>
      <p:pic>
        <p:nvPicPr>
          <p:cNvPr id="1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2748" y="3353217"/>
            <a:ext cx="3363639" cy="2663564"/>
          </a:xfrm>
          <a:prstGeom prst="rect">
            <a:avLst/>
          </a:prstGeom>
        </p:spPr>
      </p:pic>
      <p:pic>
        <p:nvPicPr>
          <p:cNvPr id="13" name="Picture 2" descr="database, storage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13143" y="3760536"/>
            <a:ext cx="2450807" cy="245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114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75540" y="4876800"/>
            <a:ext cx="8938472" cy="820600"/>
          </a:xfrm>
        </p:spPr>
        <p:txBody>
          <a:bodyPr/>
          <a:lstStyle/>
          <a:p>
            <a:r>
              <a:rPr lang="en-US" dirty="0"/>
              <a:t>Having</a:t>
            </a:r>
          </a:p>
        </p:txBody>
      </p:sp>
      <p:sp>
        <p:nvSpPr>
          <p:cNvPr id="6" name="Text Placeholder 5"/>
          <p:cNvSpPr>
            <a:spLocks noGrp="1"/>
          </p:cNvSpPr>
          <p:nvPr>
            <p:ph type="body" idx="1"/>
          </p:nvPr>
        </p:nvSpPr>
        <p:spPr>
          <a:xfrm>
            <a:off x="760412" y="5754968"/>
            <a:ext cx="10568728" cy="1365365"/>
          </a:xfrm>
        </p:spPr>
        <p:txBody>
          <a:bodyPr/>
          <a:lstStyle/>
          <a:p>
            <a:r>
              <a:rPr lang="bg-BG" dirty="0"/>
              <a:t>Използване на филтър при групирането</a:t>
            </a:r>
            <a:endParaRPr lang="en-US" dirty="0"/>
          </a:p>
        </p:txBody>
      </p:sp>
      <p:pic>
        <p:nvPicPr>
          <p:cNvPr id="1028" name="Picture 4" descr="Image result for fun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775" y="1477099"/>
            <a:ext cx="3810001" cy="381000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a:extLst>
              <a:ext uri="{FF2B5EF4-FFF2-40B4-BE49-F238E27FC236}">
                <a16:creationId xmlns:a16="http://schemas.microsoft.com/office/drawing/2014/main" id="{69CC1E51-877E-4FC8-9C49-DF5BBEF6AD98}"/>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316404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190413" y="1135245"/>
            <a:ext cx="11804822" cy="5570355"/>
          </a:xfrm>
        </p:spPr>
        <p:txBody>
          <a:bodyPr/>
          <a:lstStyle/>
          <a:p>
            <a:pPr>
              <a:lnSpc>
                <a:spcPct val="100000"/>
              </a:lnSpc>
            </a:pPr>
            <a:r>
              <a:rPr lang="en-US" sz="3200" b="1" dirty="0">
                <a:solidFill>
                  <a:schemeClr val="tx2">
                    <a:lumMod val="75000"/>
                  </a:schemeClr>
                </a:solidFill>
              </a:rPr>
              <a:t>HAVING</a:t>
            </a:r>
            <a:r>
              <a:rPr lang="en-US" sz="3200" dirty="0"/>
              <a:t> </a:t>
            </a:r>
            <a:r>
              <a:rPr lang="bg-BG" sz="3200" dirty="0"/>
              <a:t>се използва, за да се филтрира информация според стойностите от </a:t>
            </a:r>
            <a:r>
              <a:rPr lang="bg-BG" sz="3200" dirty="0">
                <a:solidFill>
                  <a:schemeClr val="accent1"/>
                </a:solidFill>
              </a:rPr>
              <a:t>агрегирането</a:t>
            </a:r>
            <a:r>
              <a:rPr lang="en-US" sz="3200" dirty="0"/>
              <a:t>. </a:t>
            </a:r>
          </a:p>
          <a:p>
            <a:pPr lvl="1">
              <a:lnSpc>
                <a:spcPct val="100000"/>
              </a:lnSpc>
            </a:pPr>
            <a:r>
              <a:rPr lang="bg-BG" sz="3000" dirty="0"/>
              <a:t>Това значи, че не можем да използваме </a:t>
            </a:r>
            <a:r>
              <a:rPr lang="en-US" sz="3000" dirty="0"/>
              <a:t>HAVING </a:t>
            </a:r>
            <a:r>
              <a:rPr lang="bg-BG" sz="3000" dirty="0"/>
              <a:t>без да сме извършили групиране преди това.</a:t>
            </a:r>
            <a:endParaRPr lang="en-US" sz="3000" dirty="0"/>
          </a:p>
          <a:p>
            <a:pPr>
              <a:lnSpc>
                <a:spcPct val="100000"/>
              </a:lnSpc>
            </a:pPr>
            <a:r>
              <a:rPr lang="bg-BG" sz="3200" dirty="0"/>
              <a:t>Всички агрегиращи функции</a:t>
            </a:r>
            <a:r>
              <a:rPr lang="en-US" sz="3200" dirty="0"/>
              <a:t>  (</a:t>
            </a:r>
            <a:r>
              <a:rPr lang="bg-BG" sz="3200" dirty="0"/>
              <a:t>като</a:t>
            </a:r>
            <a:r>
              <a:rPr lang="en-US" sz="3200" dirty="0"/>
              <a:t> </a:t>
            </a:r>
            <a:r>
              <a:rPr lang="en-US" sz="3200" b="1" dirty="0">
                <a:solidFill>
                  <a:schemeClr val="tx2">
                    <a:lumMod val="75000"/>
                  </a:schemeClr>
                </a:solidFill>
              </a:rPr>
              <a:t>MIN</a:t>
            </a:r>
            <a:r>
              <a:rPr lang="en-US" sz="3200" dirty="0"/>
              <a:t>, </a:t>
            </a:r>
            <a:r>
              <a:rPr lang="en-US" sz="3200" b="1" dirty="0">
                <a:solidFill>
                  <a:schemeClr val="tx2">
                    <a:lumMod val="75000"/>
                  </a:schemeClr>
                </a:solidFill>
              </a:rPr>
              <a:t>MAX</a:t>
            </a:r>
            <a:r>
              <a:rPr lang="en-US" sz="3200" dirty="0"/>
              <a:t>, </a:t>
            </a:r>
            <a:r>
              <a:rPr lang="en-US" sz="3200" b="1" dirty="0">
                <a:solidFill>
                  <a:schemeClr val="tx2">
                    <a:lumMod val="75000"/>
                  </a:schemeClr>
                </a:solidFill>
              </a:rPr>
              <a:t>SUM</a:t>
            </a:r>
            <a:r>
              <a:rPr lang="en-US" sz="3200" dirty="0"/>
              <a:t> </a:t>
            </a:r>
            <a:r>
              <a:rPr lang="bg-BG" sz="3200" dirty="0"/>
              <a:t>и т.н</a:t>
            </a:r>
            <a:r>
              <a:rPr lang="en-US" sz="3200" dirty="0"/>
              <a:t>.) </a:t>
            </a:r>
            <a:r>
              <a:rPr lang="bg-BG" sz="3200" dirty="0"/>
              <a:t>използвани едновремено и в</a:t>
            </a:r>
            <a:r>
              <a:rPr lang="en-US" sz="3200" dirty="0"/>
              <a:t> "HAVING" </a:t>
            </a:r>
            <a:r>
              <a:rPr lang="bg-BG" sz="3200" dirty="0"/>
              <a:t>и в </a:t>
            </a:r>
            <a:r>
              <a:rPr lang="en-US" sz="3200" dirty="0"/>
              <a:t>SELECT</a:t>
            </a:r>
            <a:r>
              <a:rPr lang="bg-BG" sz="3200" dirty="0"/>
              <a:t> се изпълняват само веднъж</a:t>
            </a:r>
            <a:r>
              <a:rPr lang="en-US" sz="3200" dirty="0"/>
              <a:t>.</a:t>
            </a:r>
          </a:p>
          <a:p>
            <a:pPr>
              <a:lnSpc>
                <a:spcPct val="100000"/>
              </a:lnSpc>
            </a:pPr>
            <a:r>
              <a:rPr lang="bg-BG" sz="3200" dirty="0"/>
              <a:t>За разлика от</a:t>
            </a:r>
            <a:r>
              <a:rPr lang="en-US" sz="3200" dirty="0"/>
              <a:t> </a:t>
            </a:r>
            <a:r>
              <a:rPr lang="en-US" sz="3200" b="1" dirty="0">
                <a:solidFill>
                  <a:schemeClr val="tx2">
                    <a:lumMod val="75000"/>
                  </a:schemeClr>
                </a:solidFill>
              </a:rPr>
              <a:t>HAVING</a:t>
            </a:r>
            <a:r>
              <a:rPr lang="en-US" sz="3200" dirty="0"/>
              <a:t>, </a:t>
            </a:r>
            <a:r>
              <a:rPr lang="en-US" sz="3200" b="1" dirty="0">
                <a:solidFill>
                  <a:schemeClr val="tx2">
                    <a:lumMod val="75000"/>
                  </a:schemeClr>
                </a:solidFill>
              </a:rPr>
              <a:t>WHERE</a:t>
            </a:r>
            <a:r>
              <a:rPr lang="en-US" sz="3200" dirty="0"/>
              <a:t> </a:t>
            </a:r>
            <a:r>
              <a:rPr lang="bg-BG" sz="3200" dirty="0"/>
              <a:t>извършва филтриране</a:t>
            </a:r>
            <a:r>
              <a:rPr lang="en-US" sz="3200" dirty="0"/>
              <a:t> </a:t>
            </a:r>
            <a:r>
              <a:rPr lang="bg-BG" sz="3200" dirty="0">
                <a:solidFill>
                  <a:schemeClr val="tx2">
                    <a:lumMod val="75000"/>
                  </a:schemeClr>
                </a:solidFill>
              </a:rPr>
              <a:t>преди</a:t>
            </a:r>
            <a:r>
              <a:rPr lang="en-US" sz="3200" dirty="0"/>
              <a:t> </a:t>
            </a:r>
            <a:r>
              <a:rPr lang="bg-BG" sz="3200" dirty="0"/>
              <a:t>да се случи агрегирането.</a:t>
            </a:r>
            <a:endParaRPr lang="en-US" sz="3200" dirty="0"/>
          </a:p>
          <a:p>
            <a:pPr>
              <a:lnSpc>
                <a:spcPct val="100000"/>
              </a:lnSpc>
            </a:pPr>
            <a:endParaRPr lang="en-US" sz="3100" dirty="0"/>
          </a:p>
        </p:txBody>
      </p:sp>
      <p:sp>
        <p:nvSpPr>
          <p:cNvPr id="465922" name="Rectangle 2"/>
          <p:cNvSpPr>
            <a:spLocks noGrp="1" noChangeArrowheads="1"/>
          </p:cNvSpPr>
          <p:nvPr>
            <p:ph type="title"/>
          </p:nvPr>
        </p:nvSpPr>
        <p:spPr/>
        <p:txBody>
          <a:bodyPr/>
          <a:lstStyle/>
          <a:p>
            <a:r>
              <a:rPr lang="en-US" dirty="0"/>
              <a:t>Having</a:t>
            </a:r>
            <a:endParaRPr lang="bg-BG" dirty="0"/>
          </a:p>
        </p:txBody>
      </p:sp>
      <p:sp>
        <p:nvSpPr>
          <p:cNvPr id="6" name="Slide Number Placeholder">
            <a:extLst>
              <a:ext uri="{FF2B5EF4-FFF2-40B4-BE49-F238E27FC236}">
                <a16:creationId xmlns:a16="http://schemas.microsoft.com/office/drawing/2014/main" id="{8E0F2FB5-DF91-4C9E-A04D-FDAA6C6CD046}"/>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13101011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190413" y="1135245"/>
            <a:ext cx="11804822" cy="5570355"/>
          </a:xfrm>
        </p:spPr>
        <p:txBody>
          <a:bodyPr/>
          <a:lstStyle/>
          <a:p>
            <a:pPr>
              <a:lnSpc>
                <a:spcPct val="100000"/>
              </a:lnSpc>
            </a:pPr>
            <a:r>
              <a:rPr lang="bg-BG" sz="3100" dirty="0"/>
              <a:t>Филтрирайте департаментите които имат </a:t>
            </a:r>
            <a:r>
              <a:rPr lang="bg-BG" sz="3100" dirty="0">
                <a:solidFill>
                  <a:schemeClr val="accent1"/>
                </a:solidFill>
              </a:rPr>
              <a:t>обща</a:t>
            </a:r>
            <a:r>
              <a:rPr lang="en-US" sz="3100" dirty="0"/>
              <a:t> </a:t>
            </a:r>
            <a:r>
              <a:rPr lang="bg-BG" sz="3100" dirty="0"/>
              <a:t>заплата от </a:t>
            </a:r>
            <a:r>
              <a:rPr lang="en-US" sz="3100" dirty="0"/>
              <a:t> </a:t>
            </a:r>
            <a:r>
              <a:rPr lang="bg-BG" sz="3100" dirty="0">
                <a:solidFill>
                  <a:schemeClr val="tx2">
                    <a:lumMod val="75000"/>
                  </a:schemeClr>
                </a:solidFill>
              </a:rPr>
              <a:t>поне</a:t>
            </a:r>
            <a:r>
              <a:rPr lang="en-US" sz="3100" dirty="0">
                <a:solidFill>
                  <a:schemeClr val="tx2">
                    <a:lumMod val="75000"/>
                  </a:schemeClr>
                </a:solidFill>
              </a:rPr>
              <a:t> </a:t>
            </a:r>
            <a:r>
              <a:rPr lang="en-US" sz="3100" dirty="0"/>
              <a:t>15,000.</a:t>
            </a:r>
          </a:p>
        </p:txBody>
      </p:sp>
      <p:graphicFrame>
        <p:nvGraphicFramePr>
          <p:cNvPr id="6" name="Table 5"/>
          <p:cNvGraphicFramePr>
            <a:graphicFrameLocks noGrp="1"/>
          </p:cNvGraphicFramePr>
          <p:nvPr/>
        </p:nvGraphicFramePr>
        <p:xfrm>
          <a:off x="7466012" y="3505200"/>
          <a:ext cx="4375786" cy="1371600"/>
        </p:xfrm>
        <a:graphic>
          <a:graphicData uri="http://schemas.openxmlformats.org/drawingml/2006/table">
            <a:tbl>
              <a:tblPr firstRow="1" bandRow="1">
                <a:tableStyleId>{7DF18680-E054-41AD-8BC1-D1AEF772440D}</a:tableStyleId>
              </a:tblPr>
              <a:tblGrid>
                <a:gridCol w="2687379">
                  <a:extLst>
                    <a:ext uri="{9D8B030D-6E8A-4147-A177-3AD203B41FA5}">
                      <a16:colId xmlns:a16="http://schemas.microsoft.com/office/drawing/2014/main" val="1444822382"/>
                    </a:ext>
                  </a:extLst>
                </a:gridCol>
                <a:gridCol w="1688407">
                  <a:extLst>
                    <a:ext uri="{9D8B030D-6E8A-4147-A177-3AD203B41FA5}">
                      <a16:colId xmlns:a16="http://schemas.microsoft.com/office/drawing/2014/main" val="1109817519"/>
                    </a:ext>
                  </a:extLst>
                </a:gridCol>
              </a:tblGrid>
              <a:tr h="457200">
                <a:tc>
                  <a:txBody>
                    <a:bodyPr/>
                    <a:lstStyle/>
                    <a:p>
                      <a:r>
                        <a:rPr lang="en-US" dirty="0" err="1"/>
                        <a:t>department_name</a:t>
                      </a:r>
                      <a:endParaRPr lang="en-US" dirty="0"/>
                    </a:p>
                  </a:txBody>
                  <a:tcPr/>
                </a:tc>
                <a:tc>
                  <a:txBody>
                    <a:bodyPr/>
                    <a:lstStyle/>
                    <a:p>
                      <a:r>
                        <a:rPr lang="en-US" dirty="0"/>
                        <a:t>TotalSalary</a:t>
                      </a:r>
                    </a:p>
                  </a:txBody>
                  <a:tcPr/>
                </a:tc>
                <a:extLst>
                  <a:ext uri="{0D108BD9-81ED-4DB2-BD59-A6C34878D82A}">
                    <a16:rowId xmlns:a16="http://schemas.microsoft.com/office/drawing/2014/main" val="3449101239"/>
                  </a:ext>
                </a:extLst>
              </a:tr>
              <a:tr h="457200">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solidFill>
                            <a:schemeClr val="tx1"/>
                          </a:solidFill>
                        </a:rPr>
                        <a:t>Database Support</a:t>
                      </a:r>
                    </a:p>
                  </a:txBody>
                  <a:tcPr>
                    <a:solidFill>
                      <a:srgbClr val="00B050">
                        <a:alpha val="50000"/>
                      </a:srgbClr>
                    </a:solidFill>
                  </a:tcPr>
                </a:tc>
                <a:tc>
                  <a:txBody>
                    <a:bodyPr/>
                    <a:lstStyle/>
                    <a:p>
                      <a:r>
                        <a:rPr lang="en-US" dirty="0">
                          <a:solidFill>
                            <a:schemeClr val="tx1"/>
                          </a:solidFill>
                        </a:rPr>
                        <a:t>20,000</a:t>
                      </a:r>
                    </a:p>
                  </a:txBody>
                  <a:tcPr>
                    <a:solidFill>
                      <a:srgbClr val="00B050">
                        <a:alpha val="50000"/>
                      </a:srgbClr>
                    </a:solidFill>
                  </a:tcPr>
                </a:tc>
                <a:extLst>
                  <a:ext uri="{0D108BD9-81ED-4DB2-BD59-A6C34878D82A}">
                    <a16:rowId xmlns:a16="http://schemas.microsoft.com/office/drawing/2014/main" val="2908875595"/>
                  </a:ext>
                </a:extLst>
              </a:tr>
              <a:tr h="457200">
                <a:tc>
                  <a:txBody>
                    <a:bodyPr/>
                    <a:lstStyle/>
                    <a:p>
                      <a:r>
                        <a:rPr lang="en-US" dirty="0">
                          <a:solidFill>
                            <a:schemeClr val="tx1"/>
                          </a:solidFill>
                        </a:rPr>
                        <a:t>Software Support</a:t>
                      </a:r>
                    </a:p>
                  </a:txBody>
                  <a:tcPr>
                    <a:solidFill>
                      <a:srgbClr val="F3BE60">
                        <a:alpha val="50000"/>
                      </a:srgbClr>
                    </a:solidFill>
                  </a:tcPr>
                </a:tc>
                <a:tc>
                  <a:txBody>
                    <a:bodyPr/>
                    <a:lstStyle/>
                    <a:p>
                      <a:r>
                        <a:rPr lang="en-US" dirty="0">
                          <a:solidFill>
                            <a:schemeClr val="tx1"/>
                          </a:solidFill>
                        </a:rPr>
                        <a:t>15,000</a:t>
                      </a:r>
                    </a:p>
                  </a:txBody>
                  <a:tcPr>
                    <a:solidFill>
                      <a:srgbClr val="F3BE60">
                        <a:alpha val="50000"/>
                      </a:srgbClr>
                    </a:solidFill>
                  </a:tcPr>
                </a:tc>
                <a:extLst>
                  <a:ext uri="{0D108BD9-81ED-4DB2-BD59-A6C34878D82A}">
                    <a16:rowId xmlns:a16="http://schemas.microsoft.com/office/drawing/2014/main" val="3347448364"/>
                  </a:ext>
                </a:extLst>
              </a:tr>
            </a:tbl>
          </a:graphicData>
        </a:graphic>
      </p:graphicFrame>
      <p:sp>
        <p:nvSpPr>
          <p:cNvPr id="465922" name="Rectangle 2"/>
          <p:cNvSpPr>
            <a:spLocks noGrp="1" noChangeArrowheads="1"/>
          </p:cNvSpPr>
          <p:nvPr>
            <p:ph type="title"/>
          </p:nvPr>
        </p:nvSpPr>
        <p:spPr/>
        <p:txBody>
          <a:bodyPr/>
          <a:lstStyle/>
          <a:p>
            <a:r>
              <a:rPr lang="en-US" dirty="0"/>
              <a:t>Having Clause: </a:t>
            </a:r>
            <a:r>
              <a:rPr lang="bg-BG" dirty="0"/>
              <a:t>Пример</a:t>
            </a:r>
          </a:p>
        </p:txBody>
      </p:sp>
      <p:graphicFrame>
        <p:nvGraphicFramePr>
          <p:cNvPr id="4" name="Table 3"/>
          <p:cNvGraphicFramePr>
            <a:graphicFrameLocks noGrp="1"/>
          </p:cNvGraphicFramePr>
          <p:nvPr/>
        </p:nvGraphicFramePr>
        <p:xfrm>
          <a:off x="379411" y="2743200"/>
          <a:ext cx="5300536" cy="3200400"/>
        </p:xfrm>
        <a:graphic>
          <a:graphicData uri="http://schemas.openxmlformats.org/drawingml/2006/table">
            <a:tbl>
              <a:tblPr firstRow="1" bandRow="1">
                <a:tableStyleId>{7DF18680-E054-41AD-8BC1-D1AEF772440D}</a:tableStyleId>
              </a:tblPr>
              <a:tblGrid>
                <a:gridCol w="1496886">
                  <a:extLst>
                    <a:ext uri="{9D8B030D-6E8A-4147-A177-3AD203B41FA5}">
                      <a16:colId xmlns:a16="http://schemas.microsoft.com/office/drawing/2014/main" val="3180040124"/>
                    </a:ext>
                  </a:extLst>
                </a:gridCol>
                <a:gridCol w="2706370">
                  <a:extLst>
                    <a:ext uri="{9D8B030D-6E8A-4147-A177-3AD203B41FA5}">
                      <a16:colId xmlns:a16="http://schemas.microsoft.com/office/drawing/2014/main" val="3141524875"/>
                    </a:ext>
                  </a:extLst>
                </a:gridCol>
                <a:gridCol w="1097280">
                  <a:extLst>
                    <a:ext uri="{9D8B030D-6E8A-4147-A177-3AD203B41FA5}">
                      <a16:colId xmlns:a16="http://schemas.microsoft.com/office/drawing/2014/main" val="1915661299"/>
                    </a:ext>
                  </a:extLst>
                </a:gridCol>
              </a:tblGrid>
              <a:tr h="457200">
                <a:tc>
                  <a:txBody>
                    <a:bodyPr/>
                    <a:lstStyle/>
                    <a:p>
                      <a:r>
                        <a:rPr lang="en-US" dirty="0"/>
                        <a:t>employee</a:t>
                      </a:r>
                    </a:p>
                  </a:txBody>
                  <a:tcPr/>
                </a:tc>
                <a:tc>
                  <a:txBody>
                    <a:bodyPr/>
                    <a:lstStyle/>
                    <a:p>
                      <a:r>
                        <a:rPr lang="en-US" dirty="0" err="1"/>
                        <a:t>department_name</a:t>
                      </a:r>
                      <a:endParaRPr lang="en-US" dirty="0"/>
                    </a:p>
                  </a:txBody>
                  <a:tcPr/>
                </a:tc>
                <a:tc>
                  <a:txBody>
                    <a:bodyPr/>
                    <a:lstStyle/>
                    <a:p>
                      <a:r>
                        <a:rPr lang="en-US" dirty="0"/>
                        <a:t>salary</a:t>
                      </a:r>
                    </a:p>
                  </a:txBody>
                  <a:tcPr/>
                </a:tc>
                <a:extLst>
                  <a:ext uri="{0D108BD9-81ED-4DB2-BD59-A6C34878D82A}">
                    <a16:rowId xmlns:a16="http://schemas.microsoft.com/office/drawing/2014/main" val="247495740"/>
                  </a:ext>
                </a:extLst>
              </a:tr>
              <a:tr h="457200">
                <a:tc>
                  <a:txBody>
                    <a:bodyPr/>
                    <a:lstStyle/>
                    <a:p>
                      <a:r>
                        <a:rPr lang="en-US" dirty="0">
                          <a:solidFill>
                            <a:schemeClr val="tx1"/>
                          </a:solidFill>
                        </a:rPr>
                        <a:t>Adam</a:t>
                      </a:r>
                    </a:p>
                  </a:txBody>
                  <a:tcPr>
                    <a:solidFill>
                      <a:srgbClr val="00B050">
                        <a:alpha val="50000"/>
                      </a:srgbClr>
                    </a:solidFill>
                  </a:tcPr>
                </a:tc>
                <a:tc>
                  <a:txBody>
                    <a:bodyPr/>
                    <a:lstStyle/>
                    <a:p>
                      <a:r>
                        <a:rPr lang="en-US" dirty="0">
                          <a:solidFill>
                            <a:schemeClr val="tx1"/>
                          </a:solidFill>
                        </a:rPr>
                        <a:t>Database Support</a:t>
                      </a:r>
                    </a:p>
                  </a:txBody>
                  <a:tcPr>
                    <a:solidFill>
                      <a:srgbClr val="00B050">
                        <a:alpha val="50000"/>
                      </a:srgbClr>
                    </a:solidFill>
                  </a:tcPr>
                </a:tc>
                <a:tc>
                  <a:txBody>
                    <a:bodyPr/>
                    <a:lstStyle/>
                    <a:p>
                      <a:r>
                        <a:rPr lang="en-US" dirty="0">
                          <a:solidFill>
                            <a:schemeClr val="tx1"/>
                          </a:solidFill>
                        </a:rPr>
                        <a:t>5,000</a:t>
                      </a:r>
                    </a:p>
                  </a:txBody>
                  <a:tcPr>
                    <a:solidFill>
                      <a:srgbClr val="00B050">
                        <a:alpha val="50000"/>
                      </a:srgbClr>
                    </a:solidFill>
                  </a:tcPr>
                </a:tc>
                <a:extLst>
                  <a:ext uri="{0D108BD9-81ED-4DB2-BD59-A6C34878D82A}">
                    <a16:rowId xmlns:a16="http://schemas.microsoft.com/office/drawing/2014/main" val="3609066432"/>
                  </a:ext>
                </a:extLst>
              </a:tr>
              <a:tr h="457200">
                <a:tc>
                  <a:txBody>
                    <a:bodyPr/>
                    <a:lstStyle/>
                    <a:p>
                      <a:r>
                        <a:rPr lang="en-US" dirty="0">
                          <a:solidFill>
                            <a:schemeClr val="tx1"/>
                          </a:solidFill>
                        </a:rPr>
                        <a:t>John</a:t>
                      </a:r>
                    </a:p>
                  </a:txBody>
                  <a:tcPr>
                    <a:solidFill>
                      <a:srgbClr val="00B050">
                        <a:alpha val="50000"/>
                      </a:srgbClr>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solidFill>
                            <a:schemeClr val="tx1"/>
                          </a:solidFill>
                        </a:rPr>
                        <a:t>Database Support</a:t>
                      </a:r>
                    </a:p>
                  </a:txBody>
                  <a:tcPr>
                    <a:solidFill>
                      <a:srgbClr val="00B050">
                        <a:alpha val="50000"/>
                      </a:srgbClr>
                    </a:solidFill>
                  </a:tcPr>
                </a:tc>
                <a:tc>
                  <a:txBody>
                    <a:bodyPr/>
                    <a:lstStyle/>
                    <a:p>
                      <a:r>
                        <a:rPr lang="en-US" dirty="0">
                          <a:solidFill>
                            <a:schemeClr val="tx1"/>
                          </a:solidFill>
                        </a:rPr>
                        <a:t>15,000</a:t>
                      </a:r>
                    </a:p>
                  </a:txBody>
                  <a:tcPr>
                    <a:solidFill>
                      <a:srgbClr val="00B050">
                        <a:alpha val="50000"/>
                      </a:srgbClr>
                    </a:solidFill>
                  </a:tcPr>
                </a:tc>
                <a:extLst>
                  <a:ext uri="{0D108BD9-81ED-4DB2-BD59-A6C34878D82A}">
                    <a16:rowId xmlns:a16="http://schemas.microsoft.com/office/drawing/2014/main" val="1287682195"/>
                  </a:ext>
                </a:extLst>
              </a:tr>
              <a:tr h="457200">
                <a:tc>
                  <a:txBody>
                    <a:bodyPr/>
                    <a:lstStyle/>
                    <a:p>
                      <a:r>
                        <a:rPr lang="en-US" dirty="0">
                          <a:solidFill>
                            <a:schemeClr val="tx1"/>
                          </a:solidFill>
                        </a:rPr>
                        <a:t>Jane</a:t>
                      </a:r>
                    </a:p>
                  </a:txBody>
                  <a:tcPr>
                    <a:solidFill>
                      <a:srgbClr val="00B0F0">
                        <a:alpha val="50000"/>
                      </a:srgbClr>
                    </a:solidFill>
                  </a:tcPr>
                </a:tc>
                <a:tc>
                  <a:txBody>
                    <a:bodyPr/>
                    <a:lstStyle/>
                    <a:p>
                      <a:r>
                        <a:rPr lang="en-US" dirty="0">
                          <a:solidFill>
                            <a:schemeClr val="tx1"/>
                          </a:solidFill>
                        </a:rPr>
                        <a:t>Application Support</a:t>
                      </a:r>
                    </a:p>
                  </a:txBody>
                  <a:tcPr>
                    <a:solidFill>
                      <a:srgbClr val="00B0F0">
                        <a:alpha val="50000"/>
                      </a:srgbClr>
                    </a:solidFill>
                  </a:tcPr>
                </a:tc>
                <a:tc>
                  <a:txBody>
                    <a:bodyPr/>
                    <a:lstStyle/>
                    <a:p>
                      <a:r>
                        <a:rPr lang="en-US" dirty="0">
                          <a:solidFill>
                            <a:schemeClr val="tx1"/>
                          </a:solidFill>
                        </a:rPr>
                        <a:t>10,000</a:t>
                      </a:r>
                    </a:p>
                  </a:txBody>
                  <a:tcPr>
                    <a:solidFill>
                      <a:srgbClr val="00B0F0">
                        <a:alpha val="50000"/>
                      </a:srgbClr>
                    </a:solidFill>
                  </a:tcPr>
                </a:tc>
                <a:extLst>
                  <a:ext uri="{0D108BD9-81ED-4DB2-BD59-A6C34878D82A}">
                    <a16:rowId xmlns:a16="http://schemas.microsoft.com/office/drawing/2014/main" val="1053813033"/>
                  </a:ext>
                </a:extLst>
              </a:tr>
              <a:tr h="457200">
                <a:tc>
                  <a:txBody>
                    <a:bodyPr/>
                    <a:lstStyle/>
                    <a:p>
                      <a:r>
                        <a:rPr lang="en-US" dirty="0">
                          <a:solidFill>
                            <a:schemeClr val="tx1"/>
                          </a:solidFill>
                        </a:rPr>
                        <a:t>George</a:t>
                      </a:r>
                    </a:p>
                  </a:txBody>
                  <a:tcPr>
                    <a:solidFill>
                      <a:srgbClr val="00B0F0">
                        <a:alpha val="50000"/>
                      </a:srgbClr>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solidFill>
                            <a:schemeClr val="tx1"/>
                          </a:solidFill>
                        </a:rPr>
                        <a:t>Application Support</a:t>
                      </a:r>
                    </a:p>
                  </a:txBody>
                  <a:tcPr>
                    <a:solidFill>
                      <a:srgbClr val="00B0F0">
                        <a:alpha val="50000"/>
                      </a:srgbClr>
                    </a:solidFill>
                  </a:tcPr>
                </a:tc>
                <a:tc>
                  <a:txBody>
                    <a:bodyPr/>
                    <a:lstStyle/>
                    <a:p>
                      <a:r>
                        <a:rPr lang="en-US" dirty="0">
                          <a:solidFill>
                            <a:schemeClr val="tx1"/>
                          </a:solidFill>
                        </a:rPr>
                        <a:t>15,000</a:t>
                      </a:r>
                    </a:p>
                  </a:txBody>
                  <a:tcPr>
                    <a:solidFill>
                      <a:srgbClr val="00B0F0">
                        <a:alpha val="50000"/>
                      </a:srgbClr>
                    </a:solidFill>
                  </a:tcPr>
                </a:tc>
                <a:extLst>
                  <a:ext uri="{0D108BD9-81ED-4DB2-BD59-A6C34878D82A}">
                    <a16:rowId xmlns:a16="http://schemas.microsoft.com/office/drawing/2014/main" val="2640231826"/>
                  </a:ext>
                </a:extLst>
              </a:tr>
              <a:tr h="457200">
                <a:tc>
                  <a:txBody>
                    <a:bodyPr/>
                    <a:lstStyle/>
                    <a:p>
                      <a:r>
                        <a:rPr lang="en-US" dirty="0">
                          <a:solidFill>
                            <a:schemeClr val="tx1"/>
                          </a:solidFill>
                        </a:rPr>
                        <a:t>Lila</a:t>
                      </a:r>
                    </a:p>
                  </a:txBody>
                  <a:tcPr>
                    <a:solidFill>
                      <a:srgbClr val="00B0F0">
                        <a:alpha val="50000"/>
                      </a:srgbClr>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solidFill>
                            <a:schemeClr val="tx1"/>
                          </a:solidFill>
                        </a:rPr>
                        <a:t>Application Support</a:t>
                      </a:r>
                    </a:p>
                  </a:txBody>
                  <a:tcPr>
                    <a:solidFill>
                      <a:srgbClr val="00B0F0">
                        <a:alpha val="50000"/>
                      </a:srgbClr>
                    </a:solidFill>
                  </a:tcPr>
                </a:tc>
                <a:tc>
                  <a:txBody>
                    <a:bodyPr/>
                    <a:lstStyle/>
                    <a:p>
                      <a:r>
                        <a:rPr lang="en-US" dirty="0">
                          <a:solidFill>
                            <a:schemeClr val="tx1"/>
                          </a:solidFill>
                        </a:rPr>
                        <a:t>5,000</a:t>
                      </a:r>
                    </a:p>
                  </a:txBody>
                  <a:tcPr>
                    <a:solidFill>
                      <a:srgbClr val="00B0F0">
                        <a:alpha val="50000"/>
                      </a:srgbClr>
                    </a:solidFill>
                  </a:tcPr>
                </a:tc>
                <a:extLst>
                  <a:ext uri="{0D108BD9-81ED-4DB2-BD59-A6C34878D82A}">
                    <a16:rowId xmlns:a16="http://schemas.microsoft.com/office/drawing/2014/main" val="1267294716"/>
                  </a:ext>
                </a:extLst>
              </a:tr>
              <a:tr h="457200">
                <a:tc>
                  <a:txBody>
                    <a:bodyPr/>
                    <a:lstStyle/>
                    <a:p>
                      <a:r>
                        <a:rPr lang="en-US" dirty="0">
                          <a:solidFill>
                            <a:schemeClr val="tx1"/>
                          </a:solidFill>
                        </a:rPr>
                        <a:t>Fred</a:t>
                      </a:r>
                    </a:p>
                  </a:txBody>
                  <a:tcPr>
                    <a:solidFill>
                      <a:srgbClr val="F3BE60">
                        <a:alpha val="50000"/>
                      </a:srgbClr>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solidFill>
                            <a:schemeClr val="tx1"/>
                          </a:solidFill>
                        </a:rPr>
                        <a:t>Software Support</a:t>
                      </a:r>
                    </a:p>
                  </a:txBody>
                  <a:tcPr>
                    <a:solidFill>
                      <a:srgbClr val="F3BE60">
                        <a:alpha val="50000"/>
                      </a:srgbClr>
                    </a:solidFill>
                  </a:tcPr>
                </a:tc>
                <a:tc>
                  <a:txBody>
                    <a:bodyPr/>
                    <a:lstStyle/>
                    <a:p>
                      <a:r>
                        <a:rPr lang="en-US" dirty="0">
                          <a:solidFill>
                            <a:schemeClr val="tx1"/>
                          </a:solidFill>
                        </a:rPr>
                        <a:t>15,000</a:t>
                      </a:r>
                    </a:p>
                  </a:txBody>
                  <a:tcPr>
                    <a:solidFill>
                      <a:srgbClr val="F3BE60">
                        <a:alpha val="50000"/>
                      </a:srgbClr>
                    </a:solidFill>
                  </a:tcPr>
                </a:tc>
                <a:extLst>
                  <a:ext uri="{0D108BD9-81ED-4DB2-BD59-A6C34878D82A}">
                    <a16:rowId xmlns:a16="http://schemas.microsoft.com/office/drawing/2014/main" val="934848964"/>
                  </a:ext>
                </a:extLst>
              </a:tr>
            </a:tbl>
          </a:graphicData>
        </a:graphic>
      </p:graphicFrame>
      <p:graphicFrame>
        <p:nvGraphicFramePr>
          <p:cNvPr id="8" name="Table 7"/>
          <p:cNvGraphicFramePr>
            <a:graphicFrameLocks noGrp="1"/>
          </p:cNvGraphicFramePr>
          <p:nvPr/>
        </p:nvGraphicFramePr>
        <p:xfrm>
          <a:off x="5679947" y="2743200"/>
          <a:ext cx="1616138" cy="3200400"/>
        </p:xfrm>
        <a:graphic>
          <a:graphicData uri="http://schemas.openxmlformats.org/drawingml/2006/table">
            <a:tbl>
              <a:tblPr firstRow="1" bandRow="1">
                <a:tableStyleId>{7DF18680-E054-41AD-8BC1-D1AEF772440D}</a:tableStyleId>
              </a:tblPr>
              <a:tblGrid>
                <a:gridCol w="1616138">
                  <a:extLst>
                    <a:ext uri="{9D8B030D-6E8A-4147-A177-3AD203B41FA5}">
                      <a16:colId xmlns:a16="http://schemas.microsoft.com/office/drawing/2014/main" val="2274113953"/>
                    </a:ext>
                  </a:extLst>
                </a:gridCol>
              </a:tblGrid>
              <a:tr h="457200">
                <a:tc>
                  <a:txBody>
                    <a:bodyPr/>
                    <a:lstStyle/>
                    <a:p>
                      <a:r>
                        <a:rPr lang="en-US" noProof="1"/>
                        <a:t>TotalSalary</a:t>
                      </a:r>
                    </a:p>
                  </a:txBody>
                  <a:tcPr/>
                </a:tc>
                <a:extLst>
                  <a:ext uri="{0D108BD9-81ED-4DB2-BD59-A6C34878D82A}">
                    <a16:rowId xmlns:a16="http://schemas.microsoft.com/office/drawing/2014/main" val="247495740"/>
                  </a:ext>
                </a:extLst>
              </a:tr>
              <a:tr h="914400">
                <a:tc>
                  <a:txBody>
                    <a:bodyPr/>
                    <a:lstStyle/>
                    <a:p>
                      <a:r>
                        <a:rPr lang="en-US" dirty="0">
                          <a:solidFill>
                            <a:schemeClr val="tx1"/>
                          </a:solidFill>
                        </a:rPr>
                        <a:t>20,000</a:t>
                      </a:r>
                    </a:p>
                  </a:txBody>
                  <a:tcPr anchor="ctr">
                    <a:solidFill>
                      <a:srgbClr val="00B050">
                        <a:alpha val="50000"/>
                      </a:srgbClr>
                    </a:solidFill>
                  </a:tcPr>
                </a:tc>
                <a:extLst>
                  <a:ext uri="{0D108BD9-81ED-4DB2-BD59-A6C34878D82A}">
                    <a16:rowId xmlns:a16="http://schemas.microsoft.com/office/drawing/2014/main" val="3609066432"/>
                  </a:ext>
                </a:extLst>
              </a:tr>
              <a:tr h="1371600">
                <a:tc>
                  <a:txBody>
                    <a:bodyPr/>
                    <a:lstStyle/>
                    <a:p>
                      <a:r>
                        <a:rPr lang="en-US" dirty="0">
                          <a:solidFill>
                            <a:schemeClr val="tx1"/>
                          </a:solidFill>
                        </a:rPr>
                        <a:t>10,000</a:t>
                      </a:r>
                    </a:p>
                  </a:txBody>
                  <a:tcPr anchor="ctr">
                    <a:solidFill>
                      <a:srgbClr val="00B0F0">
                        <a:alpha val="50000"/>
                      </a:srgbClr>
                    </a:solidFill>
                  </a:tcPr>
                </a:tc>
                <a:extLst>
                  <a:ext uri="{0D108BD9-81ED-4DB2-BD59-A6C34878D82A}">
                    <a16:rowId xmlns:a16="http://schemas.microsoft.com/office/drawing/2014/main" val="1053813033"/>
                  </a:ext>
                </a:extLst>
              </a:tr>
              <a:tr h="457200">
                <a:tc>
                  <a:txBody>
                    <a:bodyPr/>
                    <a:lstStyle/>
                    <a:p>
                      <a:r>
                        <a:rPr lang="en-US" dirty="0">
                          <a:solidFill>
                            <a:schemeClr val="tx1"/>
                          </a:solidFill>
                        </a:rPr>
                        <a:t>15,000</a:t>
                      </a:r>
                    </a:p>
                  </a:txBody>
                  <a:tcPr>
                    <a:solidFill>
                      <a:srgbClr val="F3BE60">
                        <a:alpha val="50000"/>
                      </a:srgbClr>
                    </a:solidFill>
                  </a:tcPr>
                </a:tc>
                <a:extLst>
                  <a:ext uri="{0D108BD9-81ED-4DB2-BD59-A6C34878D82A}">
                    <a16:rowId xmlns:a16="http://schemas.microsoft.com/office/drawing/2014/main" val="934848964"/>
                  </a:ext>
                </a:extLst>
              </a:tr>
            </a:tbl>
          </a:graphicData>
        </a:graphic>
      </p:graphicFrame>
      <p:sp>
        <p:nvSpPr>
          <p:cNvPr id="7" name="AutoShape 7"/>
          <p:cNvSpPr>
            <a:spLocks noChangeArrowheads="1"/>
          </p:cNvSpPr>
          <p:nvPr/>
        </p:nvSpPr>
        <p:spPr bwMode="auto">
          <a:xfrm>
            <a:off x="6704012" y="1949771"/>
            <a:ext cx="3704276" cy="592508"/>
          </a:xfrm>
          <a:prstGeom prst="wedgeRoundRectCallout">
            <a:avLst>
              <a:gd name="adj1" fmla="val -43610"/>
              <a:gd name="adj2" fmla="val 101802"/>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rgbClr val="FFFFFF"/>
                </a:solidFill>
              </a:rPr>
              <a:t>Агрегирана стойност</a:t>
            </a:r>
            <a:endParaRPr lang="en-US" sz="2800" noProof="1">
              <a:solidFill>
                <a:srgbClr val="FFFFFF"/>
              </a:solidFill>
            </a:endParaRPr>
          </a:p>
        </p:txBody>
      </p:sp>
      <p:sp>
        <p:nvSpPr>
          <p:cNvPr id="9" name="Slide Number Placeholder">
            <a:extLst>
              <a:ext uri="{FF2B5EF4-FFF2-40B4-BE49-F238E27FC236}">
                <a16:creationId xmlns:a16="http://schemas.microsoft.com/office/drawing/2014/main" id="{522C3478-B00F-4774-869E-200EAEA654ED}"/>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3629012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836612" y="2579224"/>
            <a:ext cx="10556817" cy="2680322"/>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p>
            <a:r>
              <a:rPr lang="en-US" sz="3200" b="1" dirty="0">
                <a:solidFill>
                  <a:schemeClr val="tx2"/>
                </a:solidFill>
                <a:latin typeface="Consolas" panose="020B0609020204030204" pitchFamily="49" charset="0"/>
              </a:rPr>
              <a:t>SELECT</a:t>
            </a:r>
            <a:r>
              <a:rPr lang="en-US" sz="3200" dirty="0">
                <a:solidFill>
                  <a:schemeClr val="tx2"/>
                </a:solidFill>
                <a:latin typeface="Consolas" panose="020B0609020204030204" pitchFamily="49" charset="0"/>
              </a:rPr>
              <a:t> </a:t>
            </a:r>
            <a:r>
              <a:rPr lang="en-US" sz="3200" noProof="1">
                <a:solidFill>
                  <a:schemeClr val="tx2"/>
                </a:solidFill>
                <a:latin typeface="Consolas" panose="020B0609020204030204" pitchFamily="49" charset="0"/>
              </a:rPr>
              <a:t>e.`department_id`,</a:t>
            </a:r>
            <a:br>
              <a:rPr lang="en-US" sz="3200" noProof="1">
                <a:solidFill>
                  <a:schemeClr val="tx2"/>
                </a:solidFill>
                <a:latin typeface="Consolas" panose="020B0609020204030204" pitchFamily="49" charset="0"/>
              </a:rPr>
            </a:br>
            <a:r>
              <a:rPr lang="en-US" sz="3200" dirty="0">
                <a:solidFill>
                  <a:schemeClr val="tx2"/>
                </a:solidFill>
                <a:latin typeface="Consolas" panose="020B0609020204030204" pitchFamily="49" charset="0"/>
              </a:rPr>
              <a:t>  </a:t>
            </a:r>
            <a:r>
              <a:rPr lang="en-US" sz="3200" b="1" dirty="0">
                <a:solidFill>
                  <a:srgbClr val="F3BE60"/>
                </a:solidFill>
                <a:latin typeface="Consolas" panose="020B0609020204030204" pitchFamily="49" charset="0"/>
              </a:rPr>
              <a:t>SUM</a:t>
            </a:r>
            <a:r>
              <a:rPr lang="en-US" sz="3200" dirty="0">
                <a:solidFill>
                  <a:schemeClr val="tx2"/>
                </a:solidFill>
                <a:latin typeface="Consolas" panose="020B0609020204030204" pitchFamily="49" charset="0"/>
              </a:rPr>
              <a:t>(</a:t>
            </a:r>
            <a:r>
              <a:rPr lang="en-US" sz="3200" dirty="0" err="1">
                <a:solidFill>
                  <a:schemeClr val="tx2"/>
                </a:solidFill>
                <a:latin typeface="Consolas" panose="020B0609020204030204" pitchFamily="49" charset="0"/>
              </a:rPr>
              <a:t>e.salary</a:t>
            </a:r>
            <a:r>
              <a:rPr lang="en-US" sz="3200" dirty="0">
                <a:solidFill>
                  <a:schemeClr val="tx2"/>
                </a:solidFill>
                <a:latin typeface="Consolas" panose="020B0609020204030204" pitchFamily="49" charset="0"/>
              </a:rPr>
              <a:t>) </a:t>
            </a:r>
            <a:r>
              <a:rPr lang="en-US" sz="3200" b="1" dirty="0">
                <a:solidFill>
                  <a:schemeClr val="tx2"/>
                </a:solidFill>
                <a:latin typeface="Consolas" panose="020B0609020204030204" pitchFamily="49" charset="0"/>
              </a:rPr>
              <a:t>AS</a:t>
            </a:r>
            <a:r>
              <a:rPr lang="en-US" sz="3200" dirty="0">
                <a:solidFill>
                  <a:schemeClr val="tx2"/>
                </a:solidFill>
                <a:latin typeface="Consolas" panose="020B0609020204030204" pitchFamily="49" charset="0"/>
              </a:rPr>
              <a:t> 'TotalSalary'</a:t>
            </a:r>
          </a:p>
          <a:p>
            <a:r>
              <a:rPr lang="en-GB" sz="3200" b="1" dirty="0">
                <a:solidFill>
                  <a:schemeClr val="tx2"/>
                </a:solidFill>
                <a:latin typeface="Consolas" panose="020B0609020204030204" pitchFamily="49" charset="0"/>
              </a:rPr>
              <a:t>FROM</a:t>
            </a:r>
            <a:r>
              <a:rPr lang="en-GB" sz="3200" dirty="0">
                <a:solidFill>
                  <a:schemeClr val="tx2"/>
                </a:solidFill>
                <a:latin typeface="Consolas" panose="020B0609020204030204" pitchFamily="49" charset="0"/>
              </a:rPr>
              <a:t> `employees` </a:t>
            </a:r>
            <a:r>
              <a:rPr lang="en-GB" sz="3200" b="1" dirty="0">
                <a:solidFill>
                  <a:schemeClr val="tx2"/>
                </a:solidFill>
                <a:latin typeface="Consolas" panose="020B0609020204030204" pitchFamily="49" charset="0"/>
              </a:rPr>
              <a:t>AS</a:t>
            </a:r>
            <a:r>
              <a:rPr lang="en-GB" sz="3200" dirty="0">
                <a:solidFill>
                  <a:schemeClr val="tx2"/>
                </a:solidFill>
                <a:latin typeface="Consolas" panose="020B0609020204030204" pitchFamily="49" charset="0"/>
              </a:rPr>
              <a:t> e</a:t>
            </a:r>
          </a:p>
          <a:p>
            <a:r>
              <a:rPr lang="en-GB" sz="3200" b="1" dirty="0">
                <a:solidFill>
                  <a:schemeClr val="tx2"/>
                </a:solidFill>
                <a:latin typeface="Consolas" panose="020B0609020204030204" pitchFamily="49" charset="0"/>
              </a:rPr>
              <a:t>GROUP</a:t>
            </a:r>
            <a:r>
              <a:rPr lang="en-GB" sz="3200" dirty="0">
                <a:solidFill>
                  <a:schemeClr val="tx2"/>
                </a:solidFill>
                <a:latin typeface="Consolas" panose="020B0609020204030204" pitchFamily="49" charset="0"/>
              </a:rPr>
              <a:t> </a:t>
            </a:r>
            <a:r>
              <a:rPr lang="en-GB" sz="3200" b="1" dirty="0">
                <a:solidFill>
                  <a:schemeClr val="tx2"/>
                </a:solidFill>
                <a:latin typeface="Consolas" panose="020B0609020204030204" pitchFamily="49" charset="0"/>
              </a:rPr>
              <a:t>BY</a:t>
            </a:r>
            <a:r>
              <a:rPr lang="en-GB" sz="3200" dirty="0">
                <a:solidFill>
                  <a:schemeClr val="tx2"/>
                </a:solidFill>
                <a:latin typeface="Consolas" panose="020B0609020204030204" pitchFamily="49" charset="0"/>
              </a:rPr>
              <a:t> </a:t>
            </a:r>
            <a:r>
              <a:rPr lang="en-US" sz="3200" dirty="0">
                <a:solidFill>
                  <a:schemeClr val="tx2"/>
                </a:solidFill>
                <a:latin typeface="Consolas" panose="020B0609020204030204" pitchFamily="49" charset="0"/>
              </a:rPr>
              <a:t>e.`</a:t>
            </a:r>
            <a:r>
              <a:rPr lang="en-US" sz="3200" noProof="1">
                <a:solidFill>
                  <a:schemeClr val="tx2"/>
                </a:solidFill>
                <a:latin typeface="Consolas" panose="020B0609020204030204" pitchFamily="49" charset="0"/>
              </a:rPr>
              <a:t>department_id`</a:t>
            </a:r>
          </a:p>
          <a:p>
            <a:r>
              <a:rPr lang="en-GB" sz="3200" b="1" dirty="0">
                <a:solidFill>
                  <a:schemeClr val="tx2"/>
                </a:solidFill>
                <a:latin typeface="Consolas" panose="020B0609020204030204" pitchFamily="49" charset="0"/>
              </a:rPr>
              <a:t>HAVING</a:t>
            </a:r>
            <a:r>
              <a:rPr lang="en-GB" sz="3200" dirty="0">
                <a:solidFill>
                  <a:schemeClr val="tx2"/>
                </a:solidFill>
                <a:latin typeface="Consolas" panose="020B0609020204030204" pitchFamily="49" charset="0"/>
              </a:rPr>
              <a:t> </a:t>
            </a:r>
            <a:r>
              <a:rPr lang="en-GB" sz="3200" b="1" dirty="0">
                <a:solidFill>
                  <a:srgbClr val="F3BE60"/>
                </a:solidFill>
                <a:latin typeface="Consolas" panose="020B0609020204030204" pitchFamily="49" charset="0"/>
              </a:rPr>
              <a:t>`</a:t>
            </a:r>
            <a:r>
              <a:rPr lang="en-GB" sz="3200" b="1" dirty="0" err="1">
                <a:solidFill>
                  <a:srgbClr val="F3BE60"/>
                </a:solidFill>
                <a:latin typeface="Consolas" panose="020B0609020204030204" pitchFamily="49" charset="0"/>
              </a:rPr>
              <a:t>TotalSalary</a:t>
            </a:r>
            <a:r>
              <a:rPr lang="en-GB" sz="3200" b="1" dirty="0">
                <a:solidFill>
                  <a:srgbClr val="F3BE60"/>
                </a:solidFill>
                <a:latin typeface="Consolas" panose="020B0609020204030204" pitchFamily="49" charset="0"/>
              </a:rPr>
              <a:t>`</a:t>
            </a:r>
            <a:r>
              <a:rPr lang="en-GB" sz="3200" dirty="0">
                <a:solidFill>
                  <a:schemeClr val="tx2"/>
                </a:solidFill>
                <a:latin typeface="Consolas" panose="020B0609020204030204" pitchFamily="49" charset="0"/>
              </a:rPr>
              <a:t>&lt; 250000;</a:t>
            </a:r>
          </a:p>
        </p:txBody>
      </p:sp>
      <p:sp>
        <p:nvSpPr>
          <p:cNvPr id="465922" name="Rectangle 2"/>
          <p:cNvSpPr>
            <a:spLocks noGrp="1" noChangeArrowheads="1"/>
          </p:cNvSpPr>
          <p:nvPr>
            <p:ph type="title"/>
          </p:nvPr>
        </p:nvSpPr>
        <p:spPr/>
        <p:txBody>
          <a:bodyPr/>
          <a:lstStyle/>
          <a:p>
            <a:r>
              <a:rPr lang="bg-BG" dirty="0"/>
              <a:t>Синтаксис на </a:t>
            </a:r>
            <a:r>
              <a:rPr lang="en-US" dirty="0"/>
              <a:t>HAVING</a:t>
            </a:r>
            <a:endParaRPr lang="bg-BG" dirty="0"/>
          </a:p>
        </p:txBody>
      </p:sp>
      <p:sp>
        <p:nvSpPr>
          <p:cNvPr id="8" name="AutoShape 7"/>
          <p:cNvSpPr>
            <a:spLocks noChangeArrowheads="1"/>
          </p:cNvSpPr>
          <p:nvPr/>
        </p:nvSpPr>
        <p:spPr bwMode="auto">
          <a:xfrm>
            <a:off x="3455633" y="1295400"/>
            <a:ext cx="2229557" cy="953805"/>
          </a:xfrm>
          <a:prstGeom prst="wedgeRoundRectCallout">
            <a:avLst>
              <a:gd name="adj1" fmla="val -43610"/>
              <a:gd name="adj2" fmla="val 101802"/>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rgbClr val="FFFFFF"/>
                </a:solidFill>
              </a:rPr>
              <a:t>Групираща колона</a:t>
            </a:r>
            <a:endParaRPr lang="en-US" sz="2800" noProof="1">
              <a:solidFill>
                <a:srgbClr val="FFFFFF"/>
              </a:solidFill>
            </a:endParaRPr>
          </a:p>
        </p:txBody>
      </p:sp>
      <p:sp>
        <p:nvSpPr>
          <p:cNvPr id="9" name="AutoShape 7"/>
          <p:cNvSpPr>
            <a:spLocks noChangeArrowheads="1"/>
          </p:cNvSpPr>
          <p:nvPr/>
        </p:nvSpPr>
        <p:spPr bwMode="auto">
          <a:xfrm>
            <a:off x="6885936" y="1772303"/>
            <a:ext cx="2229557" cy="953805"/>
          </a:xfrm>
          <a:prstGeom prst="wedgeRoundRectCallout">
            <a:avLst>
              <a:gd name="adj1" fmla="val -43610"/>
              <a:gd name="adj2" fmla="val 101802"/>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rgbClr val="FFFFFF"/>
                </a:solidFill>
              </a:rPr>
              <a:t>Агрегираща функция</a:t>
            </a:r>
            <a:endParaRPr lang="en-US" sz="2800" noProof="1">
              <a:solidFill>
                <a:srgbClr val="FFFFFF"/>
              </a:solidFill>
            </a:endParaRPr>
          </a:p>
        </p:txBody>
      </p:sp>
      <p:sp>
        <p:nvSpPr>
          <p:cNvPr id="12" name="AutoShape 7"/>
          <p:cNvSpPr>
            <a:spLocks noChangeArrowheads="1"/>
          </p:cNvSpPr>
          <p:nvPr/>
        </p:nvSpPr>
        <p:spPr bwMode="auto">
          <a:xfrm>
            <a:off x="7629435" y="4350249"/>
            <a:ext cx="2229557" cy="953805"/>
          </a:xfrm>
          <a:prstGeom prst="wedgeRoundRectCallout">
            <a:avLst>
              <a:gd name="adj1" fmla="val -76872"/>
              <a:gd name="adj2" fmla="val -42072"/>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rgbClr val="FFFFFF"/>
                </a:solidFill>
              </a:rPr>
              <a:t>Групиращи колони</a:t>
            </a:r>
            <a:endParaRPr lang="en-US" sz="2800" noProof="1">
              <a:solidFill>
                <a:srgbClr val="FFFFFF"/>
              </a:solidFill>
            </a:endParaRPr>
          </a:p>
        </p:txBody>
      </p:sp>
      <p:sp>
        <p:nvSpPr>
          <p:cNvPr id="13" name="AutoShape 7"/>
          <p:cNvSpPr>
            <a:spLocks noChangeArrowheads="1"/>
          </p:cNvSpPr>
          <p:nvPr/>
        </p:nvSpPr>
        <p:spPr bwMode="auto">
          <a:xfrm>
            <a:off x="9074756" y="2872992"/>
            <a:ext cx="2920478" cy="829992"/>
          </a:xfrm>
          <a:prstGeom prst="wedgeRoundRectCallout">
            <a:avLst>
              <a:gd name="adj1" fmla="val -89626"/>
              <a:gd name="adj2" fmla="val 16208"/>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rgbClr val="FFFFFF"/>
                </a:solidFill>
              </a:rPr>
              <a:t>Ново име за групирането</a:t>
            </a:r>
            <a:endParaRPr lang="en-US" sz="2800" noProof="1">
              <a:solidFill>
                <a:srgbClr val="FFFFFF"/>
              </a:solidFill>
            </a:endParaRPr>
          </a:p>
        </p:txBody>
      </p:sp>
      <p:sp>
        <p:nvSpPr>
          <p:cNvPr id="14" name="AutoShape 7"/>
          <p:cNvSpPr>
            <a:spLocks noChangeArrowheads="1"/>
          </p:cNvSpPr>
          <p:nvPr/>
        </p:nvSpPr>
        <p:spPr bwMode="auto">
          <a:xfrm>
            <a:off x="4570412" y="5543662"/>
            <a:ext cx="2229557" cy="953805"/>
          </a:xfrm>
          <a:prstGeom prst="wedgeRoundRectCallout">
            <a:avLst>
              <a:gd name="adj1" fmla="val -38754"/>
              <a:gd name="adj2" fmla="val -84931"/>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noProof="1">
                <a:solidFill>
                  <a:srgbClr val="FFFFFF"/>
                </a:solidFill>
              </a:rPr>
              <a:t>Having</a:t>
            </a:r>
            <a:r>
              <a:rPr lang="bg-BG" sz="2800" noProof="1">
                <a:solidFill>
                  <a:srgbClr val="FFFFFF"/>
                </a:solidFill>
              </a:rPr>
              <a:t> условие</a:t>
            </a:r>
            <a:endParaRPr lang="en-US" sz="2800" noProof="1">
              <a:solidFill>
                <a:srgbClr val="FFFFFF"/>
              </a:solidFill>
            </a:endParaRPr>
          </a:p>
        </p:txBody>
      </p:sp>
      <p:sp>
        <p:nvSpPr>
          <p:cNvPr id="11" name="Slide Number Placeholder">
            <a:extLst>
              <a:ext uri="{FF2B5EF4-FFF2-40B4-BE49-F238E27FC236}">
                <a16:creationId xmlns:a16="http://schemas.microsoft.com/office/drawing/2014/main" id="{5CD79F1B-C5D0-4C3C-AE1C-F9104BABF17B}"/>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2848605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bg-BG"/>
              <a:t>Филтър при групиране</a:t>
            </a:r>
            <a:endParaRPr lang="en-US" dirty="0"/>
          </a:p>
        </p:txBody>
      </p:sp>
      <p:sp>
        <p:nvSpPr>
          <p:cNvPr id="3" name="Text Placeholder 2"/>
          <p:cNvSpPr>
            <a:spLocks noGrp="1"/>
          </p:cNvSpPr>
          <p:nvPr>
            <p:ph type="body" sz="quarter" idx="10"/>
          </p:nvPr>
        </p:nvSpPr>
        <p:spPr>
          <a:xfrm>
            <a:off x="1529384" y="6400802"/>
            <a:ext cx="10482604" cy="363552"/>
          </a:xfrm>
        </p:spPr>
        <p:txBody>
          <a:bodyPr/>
          <a:lstStyle/>
          <a:p>
            <a:r>
              <a:rPr lang="en-US" dirty="0">
                <a:hlinkClick r:id="rId3"/>
              </a:rPr>
              <a:t>https://it-kariera.mon.bg/e-learning/</a:t>
            </a:r>
            <a:endParaRPr lang="en-US" dirty="0"/>
          </a:p>
        </p:txBody>
      </p:sp>
    </p:spTree>
    <p:extLst>
      <p:ext uri="{BB962C8B-B14F-4D97-AF65-F5344CB8AC3E}">
        <p14:creationId xmlns:p14="http://schemas.microsoft.com/office/powerpoint/2010/main" val="74575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066799"/>
            <a:ext cx="11891975" cy="5654677"/>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bg-BG" sz="2900" dirty="0"/>
          </a:p>
          <a:p>
            <a:r>
              <a:rPr lang="bg-BG" sz="2900" dirty="0"/>
              <a:t>Курсът е базиран на учебно съдържание и методика, предоставени от </a:t>
            </a:r>
            <a:r>
              <a:rPr lang="bg-BG" sz="2900" b="1" dirty="0">
                <a:solidFill>
                  <a:schemeClr val="tx2">
                    <a:lumMod val="75000"/>
                  </a:schemeClr>
                </a:solidFill>
              </a:rPr>
              <a:t>фондация "Софтуерен университет" </a:t>
            </a:r>
            <a:r>
              <a:rPr lang="bg-BG" sz="2900" dirty="0"/>
              <a:t>и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grpSp>
        <p:nvGrpSpPr>
          <p:cNvPr id="6" name="Group Logos">
            <a:extLst>
              <a:ext uri="{FF2B5EF4-FFF2-40B4-BE49-F238E27FC236}">
                <a16:creationId xmlns:a16="http://schemas.microsoft.com/office/drawing/2014/main" id="{40A26E2B-FAAA-4165-9B90-2760644E8132}"/>
              </a:ext>
            </a:extLst>
          </p:cNvPr>
          <p:cNvGrpSpPr/>
          <p:nvPr/>
        </p:nvGrpSpPr>
        <p:grpSpPr>
          <a:xfrm>
            <a:off x="2970212" y="5553269"/>
            <a:ext cx="6016452" cy="873381"/>
            <a:chOff x="2970212" y="5562600"/>
            <a:chExt cx="6016452" cy="873381"/>
          </a:xfrm>
        </p:grpSpPr>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6551612" y="5562600"/>
              <a:ext cx="2435052" cy="873380"/>
            </a:xfrm>
            <a:prstGeom prst="rect">
              <a:avLst/>
            </a:prstGeom>
          </p:spPr>
        </p:pic>
        <p:pic>
          <p:nvPicPr>
            <p:cNvPr id="20" name="Logo SoftUni Foundation" descr="A picture containing plate, drawing&#10;&#10;Description automatically generated">
              <a:hlinkClick r:id="rId5"/>
              <a:extLst>
                <a:ext uri="{FF2B5EF4-FFF2-40B4-BE49-F238E27FC236}">
                  <a16:creationId xmlns:a16="http://schemas.microsoft.com/office/drawing/2014/main" id="{99622D04-ADD1-4DB1-A02F-2D61BE27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212" y="5562600"/>
              <a:ext cx="3121158" cy="873381"/>
            </a:xfrm>
            <a:prstGeom prst="roundRect">
              <a:avLst>
                <a:gd name="adj" fmla="val 4326"/>
              </a:avLst>
            </a:prstGeom>
            <a:noFill/>
            <a:ln>
              <a:solidFill>
                <a:schemeClr val="accent2">
                  <a:lumMod val="75000"/>
                </a:schemeClr>
              </a:solidFill>
            </a:ln>
          </p:spPr>
        </p:pic>
      </p:grpSp>
      <p:grpSp>
        <p:nvGrpSpPr>
          <p:cNvPr id="5" name="Group Logos">
            <a:extLst>
              <a:ext uri="{FF2B5EF4-FFF2-40B4-BE49-F238E27FC236}">
                <a16:creationId xmlns:a16="http://schemas.microsoft.com/office/drawing/2014/main" id="{0602D838-02AF-4A2B-9E34-F6768ABCBB84}"/>
              </a:ext>
            </a:extLst>
          </p:cNvPr>
          <p:cNvGrpSpPr/>
          <p:nvPr/>
        </p:nvGrpSpPr>
        <p:grpSpPr>
          <a:xfrm>
            <a:off x="3112083" y="2715207"/>
            <a:ext cx="5709475" cy="970203"/>
            <a:chOff x="3112083" y="2705876"/>
            <a:chExt cx="5709475" cy="970203"/>
          </a:xfrm>
        </p:grpSpPr>
        <p:pic>
          <p:nvPicPr>
            <p:cNvPr id="10" name="Logo IT Career" descr="A close up of a logo&#10;&#10;Description automatically generated">
              <a:hlinkClick r:id="rId7"/>
              <a:extLst>
                <a:ext uri="{FF2B5EF4-FFF2-40B4-BE49-F238E27FC236}">
                  <a16:creationId xmlns:a16="http://schemas.microsoft.com/office/drawing/2014/main" id="{C6B4761B-EE8B-460E-A5AF-6A003F2552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2083" y="2705879"/>
              <a:ext cx="2837416" cy="970200"/>
            </a:xfrm>
            <a:prstGeom prst="roundRect">
              <a:avLst>
                <a:gd name="adj" fmla="val 4326"/>
              </a:avLst>
            </a:prstGeom>
            <a:noFill/>
            <a:ln>
              <a:solidFill>
                <a:schemeClr val="accent2">
                  <a:lumMod val="75000"/>
                </a:schemeClr>
              </a:solidFill>
            </a:ln>
          </p:spPr>
        </p:pic>
        <p:pic>
          <p:nvPicPr>
            <p:cNvPr id="12" name="Logo Ministry of Education">
              <a:hlinkClick r:id="rId9"/>
              <a:extLst>
                <a:ext uri="{FF2B5EF4-FFF2-40B4-BE49-F238E27FC236}">
                  <a16:creationId xmlns:a16="http://schemas.microsoft.com/office/drawing/2014/main" id="{E65F853D-4D5F-404D-B9AA-6840D11022F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6718" y="2705876"/>
              <a:ext cx="2104840" cy="970200"/>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0B0EB117-46CB-4973-8AE4-92DBFC7DFCE5}"/>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3991136416"/>
      </p:ext>
    </p:extLst>
  </p:cSld>
  <p:clrMapOvr>
    <a:masterClrMapping/>
  </p:clrMapOvr>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7136</TotalTime>
  <Words>506</Words>
  <Application>Microsoft Office PowerPoint</Application>
  <PresentationFormat>Custom</PresentationFormat>
  <Paragraphs>89</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Consolas</vt:lpstr>
      <vt:lpstr>Wingdings</vt:lpstr>
      <vt:lpstr>Wingdings 2</vt:lpstr>
      <vt:lpstr>SoftUni 16x9</vt:lpstr>
      <vt:lpstr>PowerPoint Presentation</vt:lpstr>
      <vt:lpstr>Having</vt:lpstr>
      <vt:lpstr>Having</vt:lpstr>
      <vt:lpstr>Having Clause: Пример</vt:lpstr>
      <vt:lpstr>Синтаксис на HAVING</vt:lpstr>
      <vt:lpstr>Филтър при групиране</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Classes</dc:title>
  <dc:subject>C# Basics Course</dc:subject>
  <dc:creator>Software University Foundation</dc:creator>
  <cp:keywords>C#; class; object; fields; methods; properties; constructors; static</cp:keywords>
  <dc:description>Фондация "Софтуерен университет" - http://softuni.foundation</dc:description>
  <cp:lastModifiedBy>Svetlin Nakov</cp:lastModifiedBy>
  <cp:revision>295</cp:revision>
  <dcterms:created xsi:type="dcterms:W3CDTF">2014-01-02T17:00:34Z</dcterms:created>
  <dcterms:modified xsi:type="dcterms:W3CDTF">2019-12-16T17:55:10Z</dcterms:modified>
  <cp:category>programming; software engineering; C#; OOP</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