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394" r:id="rId3"/>
    <p:sldId id="595" r:id="rId4"/>
    <p:sldId id="597" r:id="rId5"/>
    <p:sldId id="598" r:id="rId6"/>
    <p:sldId id="599" r:id="rId7"/>
    <p:sldId id="600" r:id="rId8"/>
    <p:sldId id="601" r:id="rId9"/>
    <p:sldId id="602" r:id="rId10"/>
    <p:sldId id="594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E2B12EA-B1DC-4F47-8128-92A96DA85798}">
          <p14:sldIdLst>
            <p14:sldId id="394"/>
            <p14:sldId id="595"/>
            <p14:sldId id="597"/>
            <p14:sldId id="598"/>
            <p14:sldId id="599"/>
            <p14:sldId id="600"/>
            <p14:sldId id="601"/>
            <p14:sldId id="602"/>
          </p14:sldIdLst>
        </p14:section>
        <p14:section name="Conclusion" id="{DF43315E-FF20-4AB9-BBF3-41FAA869E052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02E658B-717C-4CF8-A7D8-3F9453F763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2359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1667F-FAB2-418B-BA59-74B4D39CAB61}" type="slidenum">
              <a:rPr lang="en-US"/>
              <a:pPr/>
              <a:t>2</a:t>
            </a:fld>
            <a:r>
              <a:rPr lang="en-US" dirty="0"/>
              <a:t>##</a:t>
            </a:r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3187573-D96C-45CF-B246-F00CA2FB4E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3076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DCC6351-9F37-4613-8FFD-96A5B150CF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3576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5CF865-F19A-4831-93F0-35265BEC80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0554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7091-1169-4A3F-A158-1ACE5A626F08}" type="slidenum">
              <a:rPr lang="en-US"/>
              <a:pPr/>
              <a:t>6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9E0B3FE-2978-4B4E-A2EB-D483FF4F3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8199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7091-1169-4A3F-A158-1ACE5A626F08}" type="slidenum">
              <a:rPr lang="en-US"/>
              <a:pPr/>
              <a:t>7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C5BD7F8-3F80-4185-B799-EDED0E0A18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5544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7091-1169-4A3F-A158-1ACE5A626F08}" type="slidenum">
              <a:rPr lang="en-US"/>
              <a:pPr/>
              <a:t>8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F67A6B5-6A83-4FD4-AF70-3D7D3CF2E3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0124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69F1999-6972-45AD-80F4-DB2DDFAA64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1116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CBD30DF-4310-4422-AD4F-31FDD4A71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5837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3" y="762000"/>
            <a:ext cx="8001000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Функции</a:t>
            </a:r>
            <a:r>
              <a:rPr lang="en-US" dirty="0"/>
              <a:t> </a:t>
            </a:r>
            <a:r>
              <a:rPr lang="bg-BG" dirty="0"/>
              <a:t>в базата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03" y="3775144"/>
            <a:ext cx="3057854" cy="2421422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806" y="4172793"/>
            <a:ext cx="2228006" cy="22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6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6436403-5DF7-4106-8A14-DBC1E21B3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7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540" y="4813887"/>
            <a:ext cx="11376872" cy="94108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Потребителски-дефинирани функции</a:t>
            </a:r>
          </a:p>
        </p:txBody>
      </p:sp>
      <p:pic>
        <p:nvPicPr>
          <p:cNvPr id="22530" name="Picture 2" descr="http://i.zdnet.com/blogs/frustrated_computer_u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812" y="1636117"/>
            <a:ext cx="3124200" cy="2077594"/>
          </a:xfrm>
          <a:prstGeom prst="roundRect">
            <a:avLst>
              <a:gd name="adj" fmla="val 55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www.icondrawer.com/img/icons_512/User_Delete_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212" y="2849334"/>
            <a:ext cx="3105150" cy="172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B1091B2-3748-49E0-B4F8-620E461927D7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338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 dirty="0"/>
              <a:t>Потребителски-дефинирани функции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371600"/>
            <a:ext cx="11804822" cy="5349876"/>
          </a:xfrm>
        </p:spPr>
        <p:txBody>
          <a:bodyPr/>
          <a:lstStyle/>
          <a:p>
            <a:r>
              <a:rPr lang="bg-BG" dirty="0"/>
              <a:t>Винаги връщат стойност</a:t>
            </a:r>
            <a:endParaRPr lang="en-US" dirty="0"/>
          </a:p>
          <a:p>
            <a:endParaRPr lang="en-US" dirty="0"/>
          </a:p>
          <a:p>
            <a:r>
              <a:rPr lang="bg-BG" dirty="0"/>
              <a:t>Могат да приемат параметри</a:t>
            </a:r>
            <a:endParaRPr lang="en-US" dirty="0"/>
          </a:p>
          <a:p>
            <a:endParaRPr lang="en-US" dirty="0"/>
          </a:p>
          <a:p>
            <a:r>
              <a:rPr lang="bg-BG" dirty="0"/>
              <a:t>Могат да са вложени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C2B0521-E80A-4B5F-A2F1-BA8E06A51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90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Създаване на функции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8815" y="1042913"/>
            <a:ext cx="11925397" cy="381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DELIMITER $$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FUNCTION 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udf_project_weeks (start_date DATETIME, end_date DATETIME)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RETURNS INT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DECLARE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project_weeks INT;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IF(end_date IS NULL) THEN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	SET end_date := NOW();	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END IF;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SET project_weeks := DATEDIFF(DATE(end_date), DATE(start_date)) / 7;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RETURN project_weeks;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 $$</a:t>
            </a:r>
            <a:endParaRPr lang="en-GB" sz="2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418012" y="475713"/>
            <a:ext cx="3290755" cy="476903"/>
          </a:xfrm>
          <a:prstGeom prst="wedgeRoundRectCallout">
            <a:avLst>
              <a:gd name="adj1" fmla="val -44044"/>
              <a:gd name="adj2" fmla="val 14632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 на функцията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854555" y="1915241"/>
            <a:ext cx="3290755" cy="476903"/>
          </a:xfrm>
          <a:prstGeom prst="wedgeRoundRectCallout">
            <a:avLst>
              <a:gd name="adj1" fmla="val -49484"/>
              <a:gd name="adj2" fmla="val -7824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Параметри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408612" y="1812430"/>
            <a:ext cx="3290755" cy="476903"/>
          </a:xfrm>
          <a:prstGeom prst="wedgeRoundRectCallout">
            <a:avLst>
              <a:gd name="adj1" fmla="val -55994"/>
              <a:gd name="adj2" fmla="val 9267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Променлива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442504" y="3148839"/>
            <a:ext cx="3290755" cy="476903"/>
          </a:xfrm>
          <a:prstGeom prst="wedgeRoundRectCallout">
            <a:avLst>
              <a:gd name="adj1" fmla="val -78980"/>
              <a:gd name="adj2" fmla="val -9032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Оператор </a:t>
            </a:r>
            <a:r>
              <a:rPr lang="en-US" sz="2800" noProof="1">
                <a:solidFill>
                  <a:srgbClr val="FFFFFF"/>
                </a:solidFill>
              </a:rPr>
              <a:t>IF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977613" y="4384692"/>
            <a:ext cx="3290755" cy="476903"/>
          </a:xfrm>
          <a:prstGeom prst="wedgeRoundRectCallout">
            <a:avLst>
              <a:gd name="adj1" fmla="val -58799"/>
              <a:gd name="adj2" fmla="val -3624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Връщан резултат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CA3E19B-A81C-4015-9868-074BAF6B0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Изпълнение на функции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7416" y="1185208"/>
            <a:ext cx="11391996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SELECT p.project_id,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DATE(p.start_date) AS 'start_date',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DATE(p.end_date) AS 'end_date',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udf_project_weeks(p.start_date, p.end_date) </a:t>
            </a: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AS 'project_weeks'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FROM projects AS p;</a:t>
            </a:r>
            <a:endParaRPr lang="en-GB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220827"/>
              </p:ext>
            </p:extLst>
          </p:nvPr>
        </p:nvGraphicFramePr>
        <p:xfrm>
          <a:off x="760412" y="3962400"/>
          <a:ext cx="10634420" cy="23945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58605">
                  <a:extLst>
                    <a:ext uri="{9D8B030D-6E8A-4147-A177-3AD203B41FA5}">
                      <a16:colId xmlns:a16="http://schemas.microsoft.com/office/drawing/2014/main" val="359195456"/>
                    </a:ext>
                  </a:extLst>
                </a:gridCol>
                <a:gridCol w="2658605">
                  <a:extLst>
                    <a:ext uri="{9D8B030D-6E8A-4147-A177-3AD203B41FA5}">
                      <a16:colId xmlns:a16="http://schemas.microsoft.com/office/drawing/2014/main" val="491820112"/>
                    </a:ext>
                  </a:extLst>
                </a:gridCol>
                <a:gridCol w="2658605">
                  <a:extLst>
                    <a:ext uri="{9D8B030D-6E8A-4147-A177-3AD203B41FA5}">
                      <a16:colId xmlns:a16="http://schemas.microsoft.com/office/drawing/2014/main" val="3774891810"/>
                    </a:ext>
                  </a:extLst>
                </a:gridCol>
                <a:gridCol w="2658605">
                  <a:extLst>
                    <a:ext uri="{9D8B030D-6E8A-4147-A177-3AD203B41FA5}">
                      <a16:colId xmlns:a16="http://schemas.microsoft.com/office/drawing/2014/main" val="3776866281"/>
                    </a:ext>
                  </a:extLst>
                </a:gridCol>
              </a:tblGrid>
              <a:tr h="598342">
                <a:tc>
                  <a:txBody>
                    <a:bodyPr/>
                    <a:lstStyle/>
                    <a:p>
                      <a:r>
                        <a:rPr lang="en-US" sz="3100" noProof="1">
                          <a:solidFill>
                            <a:schemeClr val="tx1"/>
                          </a:solidFill>
                        </a:rPr>
                        <a:t>project_id</a:t>
                      </a:r>
                    </a:p>
                  </a:txBody>
                  <a:tcPr marL="119668" marR="119668" marT="59835" marB="59835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noProof="1">
                          <a:solidFill>
                            <a:schemeClr val="tx1"/>
                          </a:solidFill>
                        </a:rPr>
                        <a:t>start_date</a:t>
                      </a:r>
                    </a:p>
                  </a:txBody>
                  <a:tcPr marL="119668" marR="119668" marT="59835" marB="59835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noProof="1">
                          <a:solidFill>
                            <a:schemeClr val="tx1"/>
                          </a:solidFill>
                        </a:rPr>
                        <a:t>end_date</a:t>
                      </a:r>
                    </a:p>
                  </a:txBody>
                  <a:tcPr marL="119668" marR="119668" marT="59835" marB="59835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noProof="1">
                          <a:solidFill>
                            <a:schemeClr val="tx1"/>
                          </a:solidFill>
                        </a:rPr>
                        <a:t>project_weeks</a:t>
                      </a:r>
                    </a:p>
                  </a:txBody>
                  <a:tcPr marL="119668" marR="119668" marT="59835" marB="59835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01892"/>
                  </a:ext>
                </a:extLst>
              </a:tr>
              <a:tr h="599571">
                <a:tc>
                  <a:txBody>
                    <a:bodyPr/>
                    <a:lstStyle/>
                    <a:p>
                      <a:r>
                        <a:rPr lang="en-US" sz="31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sz="3100" dirty="0">
                        <a:solidFill>
                          <a:schemeClr val="tx1"/>
                        </a:solidFill>
                      </a:endParaRPr>
                    </a:p>
                  </a:txBody>
                  <a:tcPr marL="119668" marR="119668" marT="59835" marB="59835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en-US" sz="3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2003-06-01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en-US" sz="3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>
                          <a:solidFill>
                            <a:schemeClr val="tx1"/>
                          </a:solidFill>
                        </a:rPr>
                        <a:t>732</a:t>
                      </a:r>
                      <a:endParaRPr lang="bg-BG" sz="3100" dirty="0">
                        <a:solidFill>
                          <a:schemeClr val="tx1"/>
                        </a:solidFill>
                      </a:endParaRPr>
                    </a:p>
                  </a:txBody>
                  <a:tcPr marL="119668" marR="119668" marT="59835" marB="59835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36447"/>
                  </a:ext>
                </a:extLst>
              </a:tr>
              <a:tr h="598342">
                <a:tc>
                  <a:txBody>
                    <a:bodyPr/>
                    <a:lstStyle/>
                    <a:p>
                      <a:r>
                        <a:rPr lang="en-US" sz="31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bg-BG" sz="3100" dirty="0">
                        <a:solidFill>
                          <a:schemeClr val="tx1"/>
                        </a:solidFill>
                      </a:endParaRPr>
                    </a:p>
                  </a:txBody>
                  <a:tcPr marL="119668" marR="119668" marT="59835" marB="59835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en-US" sz="3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2001-06-01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en-US" sz="3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2003-06-01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bg-BG" sz="3100" dirty="0">
                        <a:solidFill>
                          <a:schemeClr val="tx1"/>
                        </a:solidFill>
                      </a:endParaRPr>
                    </a:p>
                  </a:txBody>
                  <a:tcPr marL="119668" marR="119668" marT="59835" marB="59835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75746"/>
                  </a:ext>
                </a:extLst>
              </a:tr>
              <a:tr h="598342">
                <a:tc>
                  <a:txBody>
                    <a:bodyPr/>
                    <a:lstStyle/>
                    <a:p>
                      <a:r>
                        <a:rPr lang="en-US" sz="31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sz="3100" dirty="0">
                        <a:solidFill>
                          <a:schemeClr val="tx1"/>
                        </a:solidFill>
                      </a:endParaRPr>
                    </a:p>
                  </a:txBody>
                  <a:tcPr marL="119668" marR="119668" marT="59835" marB="59835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en-US" sz="3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2002-06-01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en-US" sz="3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2003-06-01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bg-BG" sz="3100" dirty="0">
                        <a:solidFill>
                          <a:schemeClr val="tx1"/>
                        </a:solidFill>
                      </a:endParaRPr>
                    </a:p>
                  </a:txBody>
                  <a:tcPr marL="119668" marR="119668" marT="59835" marB="59835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9"/>
                  </a:ext>
                </a:extLst>
              </a:tr>
            </a:tbl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428023" y="1056695"/>
            <a:ext cx="2619389" cy="949297"/>
          </a:xfrm>
          <a:prstGeom prst="wedgeRoundRectCallout">
            <a:avLst>
              <a:gd name="adj1" fmla="val -71207"/>
              <a:gd name="adj2" fmla="val 6837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Извикване на функция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2DC0F4B-61FA-49A2-BBCF-9AF09FE5E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sz="3200" dirty="0"/>
              <a:t>Напишете функция</a:t>
            </a:r>
            <a:r>
              <a:rPr lang="en-GB" sz="3200" dirty="0"/>
              <a:t> 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</a:rPr>
              <a:t>udf_get_salary_level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(salary DECIMAL(19,4))</a:t>
            </a:r>
            <a:r>
              <a:rPr lang="en-GB" sz="3200" dirty="0"/>
              <a:t> </a:t>
            </a:r>
            <a:r>
              <a:rPr lang="bg-BG" sz="3200" dirty="0"/>
              <a:t>която получава </a:t>
            </a:r>
            <a:r>
              <a:rPr lang="bg-BG" sz="3200" b="1" dirty="0"/>
              <a:t>заплата</a:t>
            </a:r>
            <a:r>
              <a:rPr lang="en-GB" sz="3200" dirty="0"/>
              <a:t> </a:t>
            </a:r>
            <a:r>
              <a:rPr lang="bg-BG" sz="3200" dirty="0"/>
              <a:t>на работник и връща </a:t>
            </a:r>
            <a:r>
              <a:rPr lang="bg-BG" sz="3200" b="1" dirty="0"/>
              <a:t>нивото на заплатата</a:t>
            </a:r>
            <a:r>
              <a:rPr lang="en-GB" sz="3200" dirty="0"/>
              <a:t>.</a:t>
            </a:r>
            <a:endParaRPr lang="en-US" sz="3200" dirty="0"/>
          </a:p>
          <a:p>
            <a:pPr lvl="1"/>
            <a:r>
              <a:rPr lang="bg-BG" sz="2800" dirty="0"/>
              <a:t>Ако заплатата е </a:t>
            </a:r>
            <a:r>
              <a:rPr lang="en-GB" sz="2800" b="1" dirty="0"/>
              <a:t>&lt; 30000</a:t>
            </a:r>
            <a:r>
              <a:rPr lang="en-GB" sz="2800" dirty="0"/>
              <a:t> </a:t>
            </a:r>
            <a:r>
              <a:rPr lang="bg-BG" sz="2800" dirty="0"/>
              <a:t>връща</a:t>
            </a:r>
            <a:r>
              <a:rPr lang="en-GB" sz="2800" dirty="0"/>
              <a:t> </a:t>
            </a:r>
            <a:r>
              <a:rPr lang="en-GB" sz="2800" b="1" dirty="0"/>
              <a:t>"Low"</a:t>
            </a:r>
            <a:endParaRPr lang="en-US" sz="2800" dirty="0"/>
          </a:p>
          <a:p>
            <a:pPr lvl="1"/>
            <a:r>
              <a:rPr lang="bg-BG" sz="2800" dirty="0"/>
              <a:t>Ако заплатата е </a:t>
            </a:r>
            <a:r>
              <a:rPr lang="bg-BG" sz="2800" b="1" dirty="0"/>
              <a:t>между</a:t>
            </a:r>
            <a:r>
              <a:rPr lang="en-GB" sz="2800" b="1" dirty="0"/>
              <a:t> 30000 </a:t>
            </a:r>
            <a:r>
              <a:rPr lang="bg-BG" sz="2800" b="1" dirty="0"/>
              <a:t>и </a:t>
            </a:r>
            <a:r>
              <a:rPr lang="en-GB" sz="2800" b="1" dirty="0"/>
              <a:t>50000 (</a:t>
            </a:r>
            <a:r>
              <a:rPr lang="bg-BG" sz="2800" b="1" dirty="0"/>
              <a:t>вкл</a:t>
            </a:r>
            <a:r>
              <a:rPr lang="en-GB" sz="2800" b="1" dirty="0"/>
              <a:t>)</a:t>
            </a:r>
            <a:r>
              <a:rPr lang="en-GB" sz="2800" dirty="0"/>
              <a:t> </a:t>
            </a:r>
            <a:r>
              <a:rPr lang="bg-BG" sz="2800" dirty="0"/>
              <a:t>връща</a:t>
            </a:r>
            <a:r>
              <a:rPr lang="en-GB" sz="2800" b="1" dirty="0"/>
              <a:t>"Average"</a:t>
            </a:r>
            <a:endParaRPr lang="en-US" sz="2800" dirty="0"/>
          </a:p>
          <a:p>
            <a:pPr lvl="1"/>
            <a:r>
              <a:rPr lang="bg-BG" sz="2800" dirty="0"/>
              <a:t>Ако заплатата е </a:t>
            </a:r>
            <a:r>
              <a:rPr lang="en-GB" sz="2800" b="1" dirty="0"/>
              <a:t>&gt; 50000</a:t>
            </a:r>
            <a:r>
              <a:rPr lang="en-GB" sz="2800" dirty="0"/>
              <a:t> </a:t>
            </a:r>
            <a:r>
              <a:rPr lang="bg-BG" sz="2800" dirty="0"/>
              <a:t>връща </a:t>
            </a:r>
            <a:r>
              <a:rPr lang="en-GB" sz="2800" b="1" dirty="0"/>
              <a:t>"High"</a:t>
            </a:r>
            <a:endParaRPr lang="en-US" sz="2800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Функция за ниво на заплата</a:t>
            </a:r>
            <a:endParaRPr lang="en-US" dirty="0"/>
          </a:p>
        </p:txBody>
      </p:sp>
      <p:pic>
        <p:nvPicPr>
          <p:cNvPr id="9" name="Picture 4" descr="application, desktop, development, programm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170" y="4358072"/>
            <a:ext cx="1744842" cy="17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4722167"/>
            <a:ext cx="7089995" cy="16764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08B01D4-1873-4A9C-96E6-D19F45A5C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Функция за ниво на заплатата</a:t>
            </a:r>
            <a:r>
              <a:rPr lang="en-US" dirty="0"/>
              <a:t> (1)</a:t>
            </a:r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379412" y="2895600"/>
            <a:ext cx="11615822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CREATE FUNCTION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udf_get_salary_level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salary DECIMAL(19,4)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VARCHAR(10)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BEGIN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28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-- Function logic here.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END;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370012" y="1828800"/>
            <a:ext cx="3290755" cy="629303"/>
          </a:xfrm>
          <a:prstGeom prst="wedgeRoundRectCallout">
            <a:avLst>
              <a:gd name="adj1" fmla="val 42510"/>
              <a:gd name="adj2" fmla="val 13162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 на функцията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7923212" y="1810481"/>
            <a:ext cx="3290755" cy="629303"/>
          </a:xfrm>
          <a:prstGeom prst="wedgeRoundRectCallout">
            <a:avLst>
              <a:gd name="adj1" fmla="val -39307"/>
              <a:gd name="adj2" fmla="val 13700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Входни параметри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799012" y="3704332"/>
            <a:ext cx="3290755" cy="629303"/>
          </a:xfrm>
          <a:prstGeom prst="wedgeRoundRectCallout">
            <a:avLst>
              <a:gd name="adj1" fmla="val -62919"/>
              <a:gd name="adj2" fmla="val -7348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Връщан тип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410934" y="4917432"/>
            <a:ext cx="3290755" cy="629303"/>
          </a:xfrm>
          <a:prstGeom prst="wedgeRoundRectCallout">
            <a:avLst>
              <a:gd name="adj1" fmla="val -41365"/>
              <a:gd name="adj2" fmla="val -9170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Тяло на функцията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500F991-0FBC-4664-8A7C-0D33272C3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0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0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Функция за ниво на заплатата</a:t>
            </a:r>
            <a:r>
              <a:rPr lang="en-US" dirty="0"/>
              <a:t> (</a:t>
            </a:r>
            <a:r>
              <a:rPr lang="bg-BG" dirty="0"/>
              <a:t>2</a:t>
            </a:r>
            <a:r>
              <a:rPr lang="en-US" dirty="0"/>
              <a:t>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89012" y="1371600"/>
            <a:ext cx="9991724" cy="39703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DECLARE </a:t>
            </a:r>
            <a:r>
              <a:rPr lang="en-US" sz="2800" b="1" noProof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salary_level 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VARCHAR(10);</a:t>
            </a:r>
            <a:b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IF 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salary 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 30000) THEN</a:t>
            </a:r>
          </a:p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SET </a:t>
            </a:r>
            <a:r>
              <a:rPr lang="en-US" sz="2800" b="1" noProof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salary_level :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'Low';</a:t>
            </a:r>
          </a:p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ELSEIF(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salary 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&gt;= 30000 AND salary &lt;= 50000) THEN</a:t>
            </a:r>
          </a:p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SET </a:t>
            </a:r>
            <a:r>
              <a:rPr lang="en-US" sz="2800" b="1" noProof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salary_level :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'Average';</a:t>
            </a:r>
          </a:p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ELSE</a:t>
            </a:r>
          </a:p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SET </a:t>
            </a:r>
            <a:r>
              <a:rPr lang="en-US" sz="2800" b="1" noProof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salary_level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:= 'High';</a:t>
            </a:r>
            <a:b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END IF;</a:t>
            </a:r>
          </a:p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lang="en-US" sz="2800" b="1" noProof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salary_level;</a:t>
            </a:r>
            <a:endParaRPr lang="en-US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56657" y="1066800"/>
            <a:ext cx="3290755" cy="476903"/>
          </a:xfrm>
          <a:prstGeom prst="wedgeRoundRectCallout">
            <a:avLst>
              <a:gd name="adj1" fmla="val -61022"/>
              <a:gd name="adj2" fmla="val 5067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Променлива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399212" y="2113897"/>
            <a:ext cx="3290755" cy="476903"/>
          </a:xfrm>
          <a:prstGeom prst="wedgeRoundRectCallout">
            <a:avLst>
              <a:gd name="adj1" fmla="val -81440"/>
              <a:gd name="adj2" fmla="val 489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Оператор </a:t>
            </a:r>
            <a:r>
              <a:rPr lang="en-US" sz="2800" noProof="1">
                <a:solidFill>
                  <a:srgbClr val="FFFFFF"/>
                </a:solidFill>
              </a:rPr>
              <a:t>IF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637212" y="5238097"/>
            <a:ext cx="3290755" cy="476903"/>
          </a:xfrm>
          <a:prstGeom prst="wedgeRoundRectCallout">
            <a:avLst>
              <a:gd name="adj1" fmla="val -74574"/>
              <a:gd name="adj2" fmla="val -8910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Връщан резултат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7848C478-EE59-467B-88C6-462FEFE4C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Функции в базата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5945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7145</TotalTime>
  <Words>727</Words>
  <Application>Microsoft Office PowerPoint</Application>
  <PresentationFormat>Custom</PresentationFormat>
  <Paragraphs>120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Потребителски-дефинирани функции</vt:lpstr>
      <vt:lpstr>Потребителски-дефинирани функции</vt:lpstr>
      <vt:lpstr>Създаване на функции</vt:lpstr>
      <vt:lpstr>Изпълнение на функции</vt:lpstr>
      <vt:lpstr>Задача: Функция за ниво на заплата</vt:lpstr>
      <vt:lpstr>Решение: Функция за ниво на заплатата (1)</vt:lpstr>
      <vt:lpstr>Решение: Функция за ниво на заплатата (2)</vt:lpstr>
      <vt:lpstr>Функции в базата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2019-12-17T10:44:19Z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