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1"/>
  </p:notesMasterIdLst>
  <p:handoutMasterIdLst>
    <p:handoutMasterId r:id="rId12"/>
  </p:handoutMasterIdLst>
  <p:sldIdLst>
    <p:sldId id="394" r:id="rId3"/>
    <p:sldId id="607" r:id="rId4"/>
    <p:sldId id="608" r:id="rId5"/>
    <p:sldId id="609" r:id="rId6"/>
    <p:sldId id="610" r:id="rId7"/>
    <p:sldId id="611" r:id="rId8"/>
    <p:sldId id="594" r:id="rId9"/>
    <p:sldId id="481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D323994-6794-457F-9C3C-1D822C090515}">
          <p14:sldIdLst>
            <p14:sldId id="394"/>
            <p14:sldId id="607"/>
            <p14:sldId id="608"/>
            <p14:sldId id="609"/>
            <p14:sldId id="610"/>
            <p14:sldId id="611"/>
          </p14:sldIdLst>
        </p14:section>
        <p14:section name="Conclusion" id="{A4ED4223-79B6-45A8-BDB7-CD6AB3D599F2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70FE593-E407-4D35-A0B7-9C6B3C3881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4946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0D3E7-8228-448E-A71C-FED6D43DF855}" type="slidenum">
              <a:rPr lang="en-US"/>
              <a:pPr/>
              <a:t>2</a:t>
            </a:fld>
            <a:r>
              <a:rPr lang="en-US" dirty="0"/>
              <a:t>##</a:t>
            </a:r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ABF9122-3E07-492D-A454-2C686853D9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8229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types of triggers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After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triggers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Before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triggers</a:t>
            </a:r>
          </a:p>
          <a:p>
            <a:r>
              <a:rPr lang="en-US" dirty="0"/>
              <a:t>Key words for getting data inside them are NEW and OLD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9E8AD79-C83D-4586-A291-31B5481785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2267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382B20D-7FDE-46E4-8C07-13610435A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3263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0312AA1-D185-4D55-B163-502D64A189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8388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5A18358-07EA-4002-8860-7748240128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9589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Тригери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8045" cy="2524722"/>
            <a:chOff x="745783" y="3624633"/>
            <a:chExt cx="5818045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15006" y="3706052"/>
              <a:ext cx="154882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8" y="3353217"/>
            <a:ext cx="3363639" cy="2663564"/>
          </a:xfrm>
          <a:prstGeom prst="rect">
            <a:avLst/>
          </a:prstGeom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43" y="3760536"/>
            <a:ext cx="2450807" cy="24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5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4832518"/>
            <a:ext cx="8938472" cy="94108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Тригери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Спусъци</a:t>
            </a:r>
            <a:endParaRPr lang="en-GB" dirty="0"/>
          </a:p>
        </p:txBody>
      </p:sp>
      <p:pic>
        <p:nvPicPr>
          <p:cNvPr id="28674" name="Picture 2" descr="http://www.pyramydair.com/blog/images/men-triggers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573" y="1523463"/>
            <a:ext cx="4015722" cy="293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E:\Movies\Job Projects\Current Job\2.6. Intro to Transact-SQL\largeCalloutCoachTrigg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2" y="1524000"/>
            <a:ext cx="2930522" cy="293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03BBB05-EFEC-4800-B508-96F662A13D73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03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са тригерите?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Тригерите много приличат на съхранените процедури.</a:t>
            </a:r>
            <a:endParaRPr lang="en-US" dirty="0"/>
          </a:p>
          <a:p>
            <a:pPr lvl="1"/>
            <a:r>
              <a:rPr lang="bg-BG" dirty="0"/>
              <a:t>Извикват се в случай на дадено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събитие</a:t>
            </a:r>
            <a:r>
              <a:rPr lang="bg-BG" dirty="0"/>
              <a:t>.</a:t>
            </a:r>
            <a:endParaRPr lang="en-US" dirty="0"/>
          </a:p>
          <a:p>
            <a:r>
              <a:rPr lang="bg-BG" dirty="0"/>
              <a:t>Не извикваме тригерите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изрично</a:t>
            </a:r>
            <a:r>
              <a:rPr lang="bg-BG" dirty="0"/>
              <a:t>.</a:t>
            </a:r>
            <a:endParaRPr lang="en-US" dirty="0"/>
          </a:p>
          <a:p>
            <a:pPr lvl="1"/>
            <a:r>
              <a:rPr lang="bg-BG" dirty="0"/>
              <a:t>Тригерите се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прикрепят</a:t>
            </a:r>
            <a:r>
              <a:rPr lang="en-US" dirty="0"/>
              <a:t> </a:t>
            </a:r>
            <a:r>
              <a:rPr lang="bg-BG" dirty="0"/>
              <a:t>към таблицата.</a:t>
            </a:r>
            <a:endParaRPr lang="en-US" dirty="0"/>
          </a:p>
          <a:p>
            <a:pPr lvl="1"/>
            <a:r>
              <a:rPr lang="bg-BG" dirty="0"/>
              <a:t>Тригерите се изпълняват, когато определена</a:t>
            </a:r>
            <a:r>
              <a:rPr lang="en-US" dirty="0"/>
              <a:t> SQL </a:t>
            </a:r>
            <a:r>
              <a:rPr lang="bg-BG" dirty="0"/>
              <a:t>заявка се изпълнява върху съдържанието на таблицата.</a:t>
            </a:r>
            <a:endParaRPr lang="en-US" dirty="0"/>
          </a:p>
          <a:p>
            <a:pPr lvl="1"/>
            <a:r>
              <a:rPr lang="bg-BG" dirty="0"/>
              <a:t>Например при добавяне на нов ред в таблицата.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8210576-7990-424D-8446-6391DD24F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12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</a:t>
            </a:r>
            <a:r>
              <a:rPr lang="bg-BG" dirty="0"/>
              <a:t>Тригери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9760" y="1151121"/>
            <a:ext cx="5827799" cy="9824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  <a:tabLst/>
            </a:pPr>
            <a:r>
              <a:rPr lang="bg-BG" sz="4800" b="1" dirty="0">
                <a:solidFill>
                  <a:srgbClr val="F3BE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Преди</a:t>
            </a:r>
            <a:endParaRPr lang="en-US" sz="4000" b="1" dirty="0">
              <a:solidFill>
                <a:srgbClr val="F3BE60"/>
              </a:solidFill>
            </a:endParaRPr>
          </a:p>
          <a:p>
            <a:pPr marL="357188" lvl="1" indent="0">
              <a:lnSpc>
                <a:spcPct val="100000"/>
              </a:lnSpc>
              <a:buNone/>
            </a:pP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70612" y="1604261"/>
            <a:ext cx="0" cy="403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46812" y="1151121"/>
            <a:ext cx="5827799" cy="906280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bg-BG" sz="4800" b="1" dirty="0">
                <a:solidFill>
                  <a:srgbClr val="F3BE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</a:t>
            </a:r>
            <a:endParaRPr lang="en-US" sz="4800" b="1" dirty="0">
              <a:solidFill>
                <a:srgbClr val="F3BE60"/>
              </a:solidFill>
            </a:endParaRPr>
          </a:p>
          <a:p>
            <a:pPr marL="357188" lvl="1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sz="4000" b="1" dirty="0"/>
          </a:p>
          <a:p>
            <a:pPr marL="357188" lvl="1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7755023" y="4646625"/>
            <a:ext cx="1828800" cy="1447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/>
              <a:t>Събитие</a:t>
            </a:r>
            <a:endParaRPr lang="en-US" sz="2800" b="1" dirty="0"/>
          </a:p>
        </p:txBody>
      </p:sp>
      <p:sp>
        <p:nvSpPr>
          <p:cNvPr id="10" name="Cloud 9"/>
          <p:cNvSpPr/>
          <p:nvPr/>
        </p:nvSpPr>
        <p:spPr>
          <a:xfrm>
            <a:off x="8755191" y="2389175"/>
            <a:ext cx="2286000" cy="137159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/>
              <a:t>Тригер</a:t>
            </a:r>
            <a:endParaRPr lang="en-US" sz="2800" b="1" dirty="0"/>
          </a:p>
        </p:txBody>
      </p:sp>
      <p:sp>
        <p:nvSpPr>
          <p:cNvPr id="11" name="Arrow: Down 10"/>
          <p:cNvSpPr/>
          <p:nvPr/>
        </p:nvSpPr>
        <p:spPr>
          <a:xfrm rot="16200000">
            <a:off x="6718240" y="4722825"/>
            <a:ext cx="571597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Arrow: Down 13"/>
          <p:cNvSpPr/>
          <p:nvPr/>
        </p:nvSpPr>
        <p:spPr>
          <a:xfrm rot="10800000">
            <a:off x="9572487" y="3884625"/>
            <a:ext cx="353828" cy="1513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Arrow: Down 14"/>
          <p:cNvSpPr/>
          <p:nvPr/>
        </p:nvSpPr>
        <p:spPr>
          <a:xfrm rot="16200000">
            <a:off x="11026818" y="4584718"/>
            <a:ext cx="571597" cy="1571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Arrow: Down 15"/>
          <p:cNvSpPr/>
          <p:nvPr/>
        </p:nvSpPr>
        <p:spPr>
          <a:xfrm rot="20894067">
            <a:off x="10260373" y="3758952"/>
            <a:ext cx="329848" cy="1373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Oval 23"/>
          <p:cNvSpPr/>
          <p:nvPr/>
        </p:nvSpPr>
        <p:spPr>
          <a:xfrm>
            <a:off x="2297391" y="4646626"/>
            <a:ext cx="1828800" cy="1447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/>
              <a:t>Събитие</a:t>
            </a:r>
            <a:endParaRPr lang="en-US" sz="2800" b="1" dirty="0"/>
          </a:p>
        </p:txBody>
      </p:sp>
      <p:sp>
        <p:nvSpPr>
          <p:cNvPr id="25" name="Cloud 24"/>
          <p:cNvSpPr/>
          <p:nvPr/>
        </p:nvSpPr>
        <p:spPr>
          <a:xfrm>
            <a:off x="1154391" y="2195328"/>
            <a:ext cx="2286000" cy="137159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/>
              <a:t>Тригер</a:t>
            </a:r>
            <a:endParaRPr lang="en-US" sz="2800" b="1" dirty="0"/>
          </a:p>
        </p:txBody>
      </p:sp>
      <p:sp>
        <p:nvSpPr>
          <p:cNvPr id="26" name="Arrow: Down 25"/>
          <p:cNvSpPr/>
          <p:nvPr/>
        </p:nvSpPr>
        <p:spPr>
          <a:xfrm rot="16200000">
            <a:off x="603918" y="4722826"/>
            <a:ext cx="571597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Arrow: Down 26"/>
          <p:cNvSpPr/>
          <p:nvPr/>
        </p:nvSpPr>
        <p:spPr>
          <a:xfrm rot="10800000">
            <a:off x="1575478" y="3701721"/>
            <a:ext cx="353828" cy="1513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Arrow: Down 27"/>
          <p:cNvSpPr/>
          <p:nvPr/>
        </p:nvSpPr>
        <p:spPr>
          <a:xfrm rot="16200000">
            <a:off x="4912496" y="4584719"/>
            <a:ext cx="571597" cy="1571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Arrow: Down 28"/>
          <p:cNvSpPr/>
          <p:nvPr/>
        </p:nvSpPr>
        <p:spPr>
          <a:xfrm rot="20894067">
            <a:off x="2153620" y="3638672"/>
            <a:ext cx="311252" cy="1219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5DA208FB-C701-4B51-97D9-A9C5C83CE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16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Има три различни събития, които могат да се изпълнят в рамките на тригер</a:t>
            </a:r>
            <a:r>
              <a:rPr lang="en-US" dirty="0"/>
              <a:t>:</a:t>
            </a:r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Събития</a:t>
            </a:r>
          </a:p>
        </p:txBody>
      </p:sp>
      <p:sp>
        <p:nvSpPr>
          <p:cNvPr id="12" name="Rectangle: Rounded Corners 31"/>
          <p:cNvSpPr/>
          <p:nvPr/>
        </p:nvSpPr>
        <p:spPr>
          <a:xfrm>
            <a:off x="4701429" y="2743200"/>
            <a:ext cx="2502582" cy="808023"/>
          </a:xfrm>
          <a:prstGeom prst="roundRect">
            <a:avLst>
              <a:gd name="adj" fmla="val 5385"/>
            </a:avLst>
          </a:prstGeom>
          <a:solidFill>
            <a:srgbClr val="F0A22E">
              <a:alpha val="25098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Събития</a:t>
            </a:r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3275012" y="5168857"/>
            <a:ext cx="5638800" cy="517456"/>
            <a:chOff x="568292" y="5426144"/>
            <a:chExt cx="5581701" cy="517456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2469290" y="5426144"/>
              <a:ext cx="1553419" cy="517456"/>
            </a:xfrm>
            <a:prstGeom prst="roundRect">
              <a:avLst>
                <a:gd name="adj" fmla="val 5319"/>
              </a:avLst>
            </a:prstGeom>
            <a:solidFill>
              <a:srgbClr val="F0A22E">
                <a:alpha val="25098"/>
              </a:srgbClr>
            </a:solidFill>
            <a:ln w="38100">
              <a:solidFill>
                <a:srgbClr val="F3CD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Промяна</a:t>
              </a:r>
              <a:endParaRPr lang="en-US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5" name="Rectangle: Rounded Corners 13"/>
            <p:cNvSpPr/>
            <p:nvPr/>
          </p:nvSpPr>
          <p:spPr>
            <a:xfrm>
              <a:off x="568292" y="5426144"/>
              <a:ext cx="1553418" cy="517456"/>
            </a:xfrm>
            <a:prstGeom prst="roundRect">
              <a:avLst>
                <a:gd name="adj" fmla="val 5319"/>
              </a:avLst>
            </a:prstGeom>
            <a:solidFill>
              <a:srgbClr val="F0A22E">
                <a:alpha val="25098"/>
              </a:srgbClr>
            </a:solidFill>
            <a:ln w="38100">
              <a:solidFill>
                <a:srgbClr val="F3CD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Вмъкване</a:t>
              </a:r>
              <a:endParaRPr lang="en-US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6" name="Rectangle: Rounded Corners 13"/>
            <p:cNvSpPr/>
            <p:nvPr/>
          </p:nvSpPr>
          <p:spPr>
            <a:xfrm>
              <a:off x="4370289" y="5426144"/>
              <a:ext cx="1779704" cy="517456"/>
            </a:xfrm>
            <a:prstGeom prst="roundRect">
              <a:avLst>
                <a:gd name="adj" fmla="val 5319"/>
              </a:avLst>
            </a:prstGeom>
            <a:solidFill>
              <a:srgbClr val="F0A22E">
                <a:alpha val="25098"/>
              </a:srgbClr>
            </a:solidFill>
            <a:ln w="38100">
              <a:solidFill>
                <a:srgbClr val="F3CD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Изтриване</a:t>
              </a:r>
              <a:endParaRPr lang="en-US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grpSp>
        <p:nvGrpSpPr>
          <p:cNvPr id="17" name="Group 36"/>
          <p:cNvGrpSpPr/>
          <p:nvPr/>
        </p:nvGrpSpPr>
        <p:grpSpPr>
          <a:xfrm>
            <a:off x="4059667" y="3551223"/>
            <a:ext cx="3955190" cy="1617634"/>
            <a:chOff x="4059667" y="3551223"/>
            <a:chExt cx="3955190" cy="1617634"/>
          </a:xfrm>
        </p:grpSpPr>
        <p:cxnSp>
          <p:nvCxnSpPr>
            <p:cNvPr id="18" name="Straight Connector 37"/>
            <p:cNvCxnSpPr>
              <a:cxnSpLocks/>
              <a:stCxn id="12" idx="2"/>
              <a:endCxn id="15" idx="0"/>
            </p:cNvCxnSpPr>
            <p:nvPr/>
          </p:nvCxnSpPr>
          <p:spPr>
            <a:xfrm flipH="1">
              <a:off x="4059667" y="3551223"/>
              <a:ext cx="1893053" cy="1617634"/>
            </a:xfrm>
            <a:prstGeom prst="line">
              <a:avLst/>
            </a:prstGeom>
            <a:solidFill>
              <a:srgbClr val="F0A22E">
                <a:alpha val="25098"/>
              </a:srgbClr>
            </a:solidFill>
            <a:ln w="57150">
              <a:solidFill>
                <a:srgbClr val="F3CD60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38"/>
            <p:cNvCxnSpPr>
              <a:cxnSpLocks/>
              <a:stCxn id="12" idx="2"/>
              <a:endCxn id="14" idx="0"/>
            </p:cNvCxnSpPr>
            <p:nvPr/>
          </p:nvCxnSpPr>
          <p:spPr>
            <a:xfrm>
              <a:off x="5952720" y="3551223"/>
              <a:ext cx="27392" cy="1617634"/>
            </a:xfrm>
            <a:prstGeom prst="line">
              <a:avLst/>
            </a:prstGeom>
            <a:solidFill>
              <a:srgbClr val="F0A22E">
                <a:alpha val="25098"/>
              </a:srgbClr>
            </a:solidFill>
            <a:ln w="57150">
              <a:solidFill>
                <a:srgbClr val="F3CD60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39"/>
            <p:cNvCxnSpPr>
              <a:stCxn id="12" idx="2"/>
              <a:endCxn id="16" idx="0"/>
            </p:cNvCxnSpPr>
            <p:nvPr/>
          </p:nvCxnSpPr>
          <p:spPr>
            <a:xfrm>
              <a:off x="5952720" y="3551223"/>
              <a:ext cx="2062137" cy="1617634"/>
            </a:xfrm>
            <a:prstGeom prst="line">
              <a:avLst/>
            </a:prstGeom>
            <a:solidFill>
              <a:srgbClr val="F0A22E">
                <a:alpha val="25098"/>
              </a:srgbClr>
            </a:solidFill>
            <a:ln w="57150">
              <a:solidFill>
                <a:srgbClr val="F3CD60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Slide Number Placeholder">
            <a:extLst>
              <a:ext uri="{FF2B5EF4-FFF2-40B4-BE49-F238E27FC236}">
                <a16:creationId xmlns:a16="http://schemas.microsoft.com/office/drawing/2014/main" id="{78001993-F091-4C50-A366-DD68E2583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78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Тригери</a:t>
            </a:r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1293812" y="1876485"/>
            <a:ext cx="9720177" cy="37856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DELIMITER $$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TRIGGER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tr_delete_records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AFTER DELETE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ON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employees_projects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EACH ROW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INSERT INTO employees_projects_history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      (employee_id, project_id)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VALUES(old.employee_id, old.project_id);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 $$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103812" y="1410303"/>
            <a:ext cx="3290755" cy="449080"/>
          </a:xfrm>
          <a:prstGeom prst="wedgeRoundRectCallout">
            <a:avLst>
              <a:gd name="adj1" fmla="val -49809"/>
              <a:gd name="adj2" fmla="val 16044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Име на тригера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760777" y="3618946"/>
            <a:ext cx="3290755" cy="449080"/>
          </a:xfrm>
          <a:prstGeom prst="wedgeRoundRectCallout">
            <a:avLst>
              <a:gd name="adj1" fmla="val -58729"/>
              <a:gd name="adj2" fmla="val -11152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786314" y="2669042"/>
            <a:ext cx="4584698" cy="449080"/>
          </a:xfrm>
          <a:prstGeom prst="wedgeRoundRectCallout">
            <a:avLst>
              <a:gd name="adj1" fmla="val -76846"/>
              <a:gd name="adj2" fmla="val -1610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Вид на тригера + събитие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745715" y="5545593"/>
            <a:ext cx="5930097" cy="449080"/>
          </a:xfrm>
          <a:prstGeom prst="wedgeRoundRectCallout">
            <a:avLst>
              <a:gd name="adj1" fmla="val -45762"/>
              <a:gd name="adj2" fmla="val -11992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Изтриване на информацията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832E101A-DD2A-4D76-BC5D-604F92D58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93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0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Тригери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2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F273D69-D34E-4495-84DA-A543BE70D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2931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7137</TotalTime>
  <Words>422</Words>
  <Application>Microsoft Office PowerPoint</Application>
  <PresentationFormat>Custom</PresentationFormat>
  <Paragraphs>77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Тригери</vt:lpstr>
      <vt:lpstr>Какво са тригерите?</vt:lpstr>
      <vt:lpstr>MySQL Тригери</vt:lpstr>
      <vt:lpstr>Събития</vt:lpstr>
      <vt:lpstr>Тригери</vt:lpstr>
      <vt:lpstr>Тригери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2019-12-17T10:36:11Z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