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8"/>
  </p:notesMasterIdLst>
  <p:handoutMasterIdLst>
    <p:handoutMasterId r:id="rId19"/>
  </p:handoutMasterIdLst>
  <p:sldIdLst>
    <p:sldId id="394" r:id="rId3"/>
    <p:sldId id="595" r:id="rId4"/>
    <p:sldId id="596" r:id="rId5"/>
    <p:sldId id="597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594" r:id="rId16"/>
    <p:sldId id="4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4EACF2C-6E91-4609-B9CA-976EEB9A5E29}">
          <p14:sldIdLst>
            <p14:sldId id="3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</p14:sldIdLst>
        </p14:section>
        <p14:section name="Conclusion" id="{D729BC41-CC5F-47B7-85BA-2B70BBF515F2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4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22633F8-7144-42A6-B166-7309B83A84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0172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A168B-E675-4B5B-A100-7BE280D1D07A}" type="slidenum">
              <a:rPr lang="en-US"/>
              <a:pPr/>
              <a:t>2</a:t>
            </a:fld>
            <a:r>
              <a:rPr lang="en-US" dirty="0"/>
              <a:t>##</a:t>
            </a:r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270ED5A0-BE27-4A48-9205-754E9EB2C9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8103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77010-E72C-43E2-A3EA-4608701522CE}" type="slidenum">
              <a:rPr lang="en-US"/>
              <a:pPr/>
              <a:t>7</a:t>
            </a:fld>
            <a:r>
              <a:rPr lang="en-US" dirty="0"/>
              <a:t>##</a:t>
            </a:r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47A934D4-964D-40E5-826A-4168340F0B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2267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7091-1169-4A3F-A158-1ACE5A626F08}" type="slidenum">
              <a:rPr lang="en-US"/>
              <a:pPr/>
              <a:t>11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3E362FC-382B-4DFE-8B54-0DB2765196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0945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7091-1169-4A3F-A158-1ACE5A626F08}" type="slidenum">
              <a:rPr lang="en-US"/>
              <a:pPr/>
              <a:t>12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72EB18C-DEB6-477B-849F-BB1FC57E5B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4121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7091-1169-4A3F-A158-1ACE5A626F08}" type="slidenum">
              <a:rPr lang="en-US"/>
              <a:pPr/>
              <a:t>13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C2025B6-9BB3-463C-9F8B-ACD6EB5942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7238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7B3291E-C540-4245-9BE8-B804ABA791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7066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27C7A06-E556-462B-B2F9-54E2FDE8C9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9078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Съхранени процедури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18045" cy="2524722"/>
            <a:chOff x="745783" y="3624633"/>
            <a:chExt cx="5818045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15006" y="3706052"/>
              <a:ext cx="154882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8" y="3353217"/>
            <a:ext cx="3363639" cy="2663564"/>
          </a:xfrm>
          <a:prstGeom prst="rect">
            <a:avLst/>
          </a:prstGeom>
        </p:spPr>
      </p:pic>
      <p:pic>
        <p:nvPicPr>
          <p:cNvPr id="13" name="Picture 2" descr="database, storag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143" y="3760536"/>
            <a:ext cx="2450807" cy="24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7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Връщане на стойности чрез </a:t>
            </a:r>
            <a:r>
              <a:rPr lang="en-US" dirty="0"/>
              <a:t>OUTPUT </a:t>
            </a:r>
            <a:r>
              <a:rPr lang="bg-BG" dirty="0"/>
              <a:t>параметри</a:t>
            </a:r>
          </a:p>
        </p:txBody>
      </p:sp>
      <p:sp>
        <p:nvSpPr>
          <p:cNvPr id="483332" name="Rectangle 4"/>
          <p:cNvSpPr>
            <a:spLocks noChangeArrowheads="1"/>
          </p:cNvSpPr>
          <p:nvPr/>
        </p:nvSpPr>
        <p:spPr bwMode="auto">
          <a:xfrm>
            <a:off x="1903412" y="1752600"/>
            <a:ext cx="8458200" cy="476027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PROCEDURE usp_add_numbers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(first_number INT,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second_number INT,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OUT result INT)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BEGIN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SET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result 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first_number + second_number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END $$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DELIMITER 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SET @answer=0;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CALL usp_add_numbers(5, 6,@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answer);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@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answer;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-- 11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008812" y="2270214"/>
            <a:ext cx="4343400" cy="449080"/>
          </a:xfrm>
          <a:prstGeom prst="wedgeRoundRectCallout">
            <a:avLst>
              <a:gd name="adj1" fmla="val -72243"/>
              <a:gd name="adj2" fmla="val 1370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Създаване на процедура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170612" y="4267200"/>
            <a:ext cx="4662355" cy="449080"/>
          </a:xfrm>
          <a:prstGeom prst="wedgeRoundRectCallout">
            <a:avLst>
              <a:gd name="adj1" fmla="val -39112"/>
              <a:gd name="adj2" fmla="val 8027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Изпълнение на процедура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307312" y="6039646"/>
            <a:ext cx="6033955" cy="449080"/>
          </a:xfrm>
          <a:prstGeom prst="wedgeRoundRectCallout">
            <a:avLst>
              <a:gd name="adj1" fmla="val -44990"/>
              <a:gd name="adj2" fmla="val -14292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Изпечатване на резултати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D0908BD-3C13-47E5-9CAE-ABA44ED06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95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3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3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3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3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3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3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33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33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Резултат с изображение за bank clipart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383" y="3581400"/>
            <a:ext cx="1800057" cy="17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Създайте съхранена процедура</a:t>
            </a:r>
            <a:r>
              <a:rPr lang="en-GB" dirty="0"/>
              <a:t> </a:t>
            </a:r>
            <a:r>
              <a:rPr lang="en-GB" b="1" noProof="1"/>
              <a:t>usp_withdraw_money </a:t>
            </a:r>
            <a:br>
              <a:rPr lang="en-GB" b="1" noProof="1"/>
            </a:br>
            <a:r>
              <a:rPr lang="en-GB" noProof="1"/>
              <a:t>(account_id, money_amount) </a:t>
            </a:r>
            <a:r>
              <a:rPr lang="bg-BG" noProof="1"/>
              <a:t>която използва транзакции</a:t>
            </a:r>
            <a:r>
              <a:rPr lang="en-GB" dirty="0"/>
              <a:t>.</a:t>
            </a:r>
          </a:p>
          <a:p>
            <a:pPr lvl="1"/>
            <a:r>
              <a:rPr lang="bg-BG" dirty="0"/>
              <a:t>Влидарайте</a:t>
            </a:r>
            <a:r>
              <a:rPr lang="en-US" dirty="0"/>
              <a:t> </a:t>
            </a:r>
            <a:r>
              <a:rPr lang="bg-BG" b="1" dirty="0"/>
              <a:t>само</a:t>
            </a:r>
            <a:r>
              <a:rPr lang="en-US" dirty="0"/>
              <a:t> </a:t>
            </a:r>
            <a:r>
              <a:rPr lang="bg-BG" dirty="0"/>
              <a:t>ако сметката е съществувана и хвърлете изключение в противен случай.</a:t>
            </a:r>
            <a:endParaRPr lang="en-US" dirty="0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Задача: изтегляне на пари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87" y="3936298"/>
            <a:ext cx="6631237" cy="1439119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B13D278-CF5D-4298-9322-5A4E9C18F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изтегляне на пари </a:t>
            </a:r>
            <a:r>
              <a:rPr lang="en-US" dirty="0"/>
              <a:t>(1)</a:t>
            </a:r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1279051" y="2496799"/>
            <a:ext cx="9539762" cy="20928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b="1" noProof="1">
                <a:latin typeface="Consolas" panose="020B0609020204030204" pitchFamily="49" charset="0"/>
              </a:rPr>
              <a:t>CREATE PROCEDURE usp_withdraw_money </a:t>
            </a:r>
            <a:br>
              <a:rPr lang="en-US" sz="2600" b="1" noProof="1">
                <a:latin typeface="Consolas" panose="020B0609020204030204" pitchFamily="49" charset="0"/>
              </a:rPr>
            </a:br>
            <a:r>
              <a:rPr lang="en-US" sz="2600" b="1" noProof="1">
                <a:latin typeface="Consolas" panose="020B0609020204030204" pitchFamily="49" charset="0"/>
              </a:rPr>
              <a:t>  (account_id INT, money_amount DECIMAL)</a:t>
            </a:r>
          </a:p>
          <a:p>
            <a:r>
              <a:rPr lang="en-US" sz="2600" b="1" noProof="1">
                <a:latin typeface="Consolas" panose="020B0609020204030204" pitchFamily="49" charset="0"/>
              </a:rPr>
              <a:t>BEGIN</a:t>
            </a:r>
          </a:p>
          <a:p>
            <a:r>
              <a:rPr lang="en-US" sz="2600" b="1" i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-- Transaction logic goes here.</a:t>
            </a:r>
          </a:p>
          <a:p>
            <a:r>
              <a:rPr lang="en-US" sz="2600" b="1" noProof="1">
                <a:latin typeface="Consolas" panose="020B0609020204030204" pitchFamily="49" charset="0"/>
              </a:rPr>
              <a:t>END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494212" y="1600200"/>
            <a:ext cx="3931377" cy="577925"/>
          </a:xfrm>
          <a:prstGeom prst="wedgeRoundRectCallout">
            <a:avLst>
              <a:gd name="adj1" fmla="val -39153"/>
              <a:gd name="adj2" fmla="val 10589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Име на процедурата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9142412" y="2159770"/>
            <a:ext cx="2286000" cy="525280"/>
          </a:xfrm>
          <a:prstGeom prst="wedgeRoundRectCallout">
            <a:avLst>
              <a:gd name="adj1" fmla="val -86413"/>
              <a:gd name="adj2" fmla="val 10470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Параметри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C99CBDB-A598-4BA6-9B42-382AFFD2F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0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0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Изтегляне на пари</a:t>
            </a:r>
            <a:r>
              <a:rPr lang="en-US" dirty="0"/>
              <a:t> (2)</a:t>
            </a:r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977017" y="832509"/>
            <a:ext cx="10377961" cy="48936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Consolas" panose="020B0609020204030204" pitchFamily="49" charset="0"/>
              </a:rPr>
              <a:t>BEGIN </a:t>
            </a:r>
          </a:p>
          <a:p>
            <a:r>
              <a:rPr lang="en-US" sz="2600" b="1" dirty="0">
                <a:latin typeface="Consolas" panose="020B0609020204030204" pitchFamily="49" charset="0"/>
              </a:rPr>
              <a:t>START TRANSACTION</a:t>
            </a:r>
          </a:p>
          <a:p>
            <a:endParaRPr lang="en-US" sz="2600" b="1" dirty="0">
              <a:latin typeface="Consolas" panose="020B0609020204030204" pitchFamily="49" charset="0"/>
            </a:endParaRPr>
          </a:p>
          <a:p>
            <a:r>
              <a:rPr lang="en-US" sz="2600" b="1" dirty="0">
                <a:latin typeface="Consolas" panose="020B0609020204030204" pitchFamily="49" charset="0"/>
              </a:rPr>
              <a:t>UPDATE accounts SET balance = </a:t>
            </a:r>
            <a:br>
              <a:rPr lang="en-US" sz="2600" b="1" dirty="0">
                <a:latin typeface="Consolas" panose="020B0609020204030204" pitchFamily="49" charset="0"/>
              </a:rPr>
            </a:br>
            <a:r>
              <a:rPr lang="en-US" sz="2600" b="1" dirty="0">
                <a:latin typeface="Consolas" panose="020B0609020204030204" pitchFamily="49" charset="0"/>
              </a:rPr>
              <a:t>  balance – </a:t>
            </a:r>
            <a:r>
              <a:rPr lang="en-US" sz="2600" b="1" noProof="1">
                <a:latin typeface="Consolas" panose="020B0609020204030204" pitchFamily="49" charset="0"/>
              </a:rPr>
              <a:t>money_amount</a:t>
            </a:r>
          </a:p>
          <a:p>
            <a:r>
              <a:rPr lang="en-US" sz="2600" b="1" dirty="0">
                <a:latin typeface="Consolas" panose="020B0609020204030204" pitchFamily="49" charset="0"/>
              </a:rPr>
              <a:t>WHERE id = </a:t>
            </a:r>
            <a:r>
              <a:rPr lang="en-US" sz="2600" b="1" dirty="0" err="1">
                <a:latin typeface="Consolas" panose="020B0609020204030204" pitchFamily="49" charset="0"/>
              </a:rPr>
              <a:t>account_id</a:t>
            </a:r>
            <a:r>
              <a:rPr lang="en-US" sz="26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2600" b="1" dirty="0">
                <a:latin typeface="Consolas" panose="020B0609020204030204" pitchFamily="49" charset="0"/>
              </a:rPr>
              <a:t>IF(SELECT COUNT(*) FROM accounts</a:t>
            </a:r>
          </a:p>
          <a:p>
            <a:r>
              <a:rPr lang="en-US" sz="2600" b="1" dirty="0">
                <a:latin typeface="Consolas" panose="020B0609020204030204" pitchFamily="49" charset="0"/>
              </a:rPr>
              <a:t>		      WHERE id = </a:t>
            </a:r>
            <a:r>
              <a:rPr lang="en-US" sz="2600" b="1" dirty="0" err="1">
                <a:latin typeface="Consolas" panose="020B0609020204030204" pitchFamily="49" charset="0"/>
              </a:rPr>
              <a:t>account_id</a:t>
            </a:r>
            <a:r>
              <a:rPr lang="en-US" sz="2600" b="1" dirty="0">
                <a:latin typeface="Consolas" panose="020B0609020204030204" pitchFamily="49" charset="0"/>
              </a:rPr>
              <a:t>) &lt;&gt; 1		THEN ROLLBACK;	</a:t>
            </a:r>
          </a:p>
          <a:p>
            <a:r>
              <a:rPr lang="en-US" sz="2600" b="1" dirty="0">
                <a:latin typeface="Consolas" panose="020B0609020204030204" pitchFamily="49" charset="0"/>
              </a:rPr>
              <a:t>END IF;</a:t>
            </a:r>
          </a:p>
          <a:p>
            <a:r>
              <a:rPr lang="en-US" sz="2600" b="1" dirty="0">
                <a:latin typeface="Consolas" panose="020B0609020204030204" pitchFamily="49" charset="0"/>
              </a:rPr>
              <a:t>COMMIT;</a:t>
            </a:r>
          </a:p>
          <a:p>
            <a:r>
              <a:rPr lang="en-US" sz="2600" b="1" noProof="1">
                <a:latin typeface="Consolas" panose="020B0609020204030204" pitchFamily="49" charset="0"/>
              </a:rPr>
              <a:t>END $$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713412" y="1151121"/>
            <a:ext cx="4319699" cy="577925"/>
          </a:xfrm>
          <a:prstGeom prst="wedgeRoundRectCallout">
            <a:avLst>
              <a:gd name="adj1" fmla="val -70645"/>
              <a:gd name="adj2" fmla="val 12398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Обновяване на баланса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656236" y="2383189"/>
            <a:ext cx="3290755" cy="577925"/>
          </a:xfrm>
          <a:prstGeom prst="wedgeRoundRectCallout">
            <a:avLst>
              <a:gd name="adj1" fmla="val -39153"/>
              <a:gd name="adj2" fmla="val 10589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Връщане назад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332235" y="5413968"/>
            <a:ext cx="5048177" cy="577925"/>
          </a:xfrm>
          <a:prstGeom prst="wedgeRoundRectCallout">
            <a:avLst>
              <a:gd name="adj1" fmla="val -77790"/>
              <a:gd name="adj2" fmla="val -17571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Запазване на промените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667C7CB7-5476-4C02-B815-AADCBDF4C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0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0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0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0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Съхранени процедури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7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F04BFF0-3966-4BF3-96D0-8A44F3ECF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1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edv-expert.de/img/ser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312" y="1591304"/>
            <a:ext cx="3619500" cy="2675896"/>
          </a:xfrm>
          <a:prstGeom prst="roundRect">
            <a:avLst>
              <a:gd name="adj" fmla="val 396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2" y="4648200"/>
            <a:ext cx="8938472" cy="94108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bg-BG" dirty="0"/>
              <a:t>Съхранени процедури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2812" y="5678768"/>
            <a:ext cx="10363200" cy="719034"/>
          </a:xfrm>
        </p:spPr>
        <p:txBody>
          <a:bodyPr/>
          <a:lstStyle/>
          <a:p>
            <a:r>
              <a:rPr lang="bg-BG" dirty="0"/>
              <a:t>Логика за обработка в базата данни</a:t>
            </a:r>
            <a:endParaRPr lang="en-GB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95652B7-480C-4F3D-8098-B8A744C572DA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660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са съхранените процедури?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altLang="en-US" b="1" dirty="0">
                <a:solidFill>
                  <a:schemeClr val="tx2">
                    <a:lumMod val="75000"/>
                  </a:schemeClr>
                </a:solidFill>
              </a:rPr>
              <a:t>Съхранените процедури</a:t>
            </a:r>
            <a:endParaRPr lang="en-US" alt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Капсулират </a:t>
            </a:r>
            <a:r>
              <a:rPr lang="bg-BG" dirty="0"/>
              <a:t>повтаряща се програмна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логика</a:t>
            </a:r>
            <a:r>
              <a:rPr lang="bg-BG" dirty="0"/>
              <a:t>.</a:t>
            </a:r>
            <a:endParaRPr lang="en-US" dirty="0"/>
          </a:p>
          <a:p>
            <a:pPr lvl="1"/>
            <a:r>
              <a:rPr lang="bg-BG" dirty="0"/>
              <a:t>Могат да приемат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входни</a:t>
            </a:r>
            <a:r>
              <a:rPr lang="en-US" dirty="0"/>
              <a:t> </a:t>
            </a:r>
            <a:r>
              <a:rPr lang="bg-BG" dirty="0"/>
              <a:t>параметри.</a:t>
            </a:r>
            <a:endParaRPr lang="en-US" dirty="0"/>
          </a:p>
          <a:p>
            <a:pPr lvl="1"/>
            <a:r>
              <a:rPr lang="bg-BG" dirty="0"/>
              <a:t>Могат да връщат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изходни</a:t>
            </a:r>
            <a:r>
              <a:rPr lang="en-US" dirty="0"/>
              <a:t> </a:t>
            </a:r>
            <a:r>
              <a:rPr lang="bg-BG" dirty="0"/>
              <a:t>резултати.</a:t>
            </a:r>
            <a:endParaRPr lang="en-US" dirty="0"/>
          </a:p>
          <a:p>
            <a:r>
              <a:rPr lang="bg-BG" dirty="0"/>
              <a:t>Ползите от съхранените процедури.</a:t>
            </a:r>
            <a:endParaRPr lang="en-US" dirty="0"/>
          </a:p>
          <a:p>
            <a:pPr lvl="1"/>
            <a:r>
              <a:rPr lang="bg-BG" dirty="0"/>
              <a:t>Споделяне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логика</a:t>
            </a:r>
            <a:r>
              <a:rPr lang="bg-BG" dirty="0"/>
              <a:t>.</a:t>
            </a:r>
            <a:endParaRPr lang="en-US" dirty="0"/>
          </a:p>
          <a:p>
            <a:pPr lvl="1"/>
            <a:r>
              <a:rPr lang="bg-BG" dirty="0"/>
              <a:t>Подобрена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производителност</a:t>
            </a:r>
            <a:r>
              <a:rPr lang="bg-BG" dirty="0"/>
              <a:t>.</a:t>
            </a:r>
            <a:endParaRPr lang="en-US" dirty="0"/>
          </a:p>
          <a:p>
            <a:pPr lvl="1"/>
            <a:r>
              <a:rPr lang="bg-BG" dirty="0"/>
              <a:t>Намалят мрежовия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трафик</a:t>
            </a:r>
            <a:r>
              <a:rPr lang="bg-BG" dirty="0"/>
              <a:t>.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801196E-5F03-4CE1-874A-AB60B06E6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84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/>
              <a:t>Създаване на съхранена процедура</a:t>
            </a:r>
            <a:endParaRPr lang="bg-BG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CREATE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PROCEDURE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bg-BG" alt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altLang="en-US" dirty="0"/>
              <a:t>Пример</a:t>
            </a:r>
            <a:r>
              <a:rPr lang="en-US" altLang="en-US" dirty="0"/>
              <a:t>:</a:t>
            </a:r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760412" y="2819400"/>
            <a:ext cx="10134600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DELIMITER $$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PROCEDURE 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usp_select_employees_by_seniority() 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BEGIN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SELECT *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FROM employees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WHERE ROUND((DATEDIFF(NOW(), hire_date) / 365.25)) &lt; 15;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END $$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942012" y="2326909"/>
            <a:ext cx="3290755" cy="449080"/>
          </a:xfrm>
          <a:prstGeom prst="wedgeRoundRectCallout">
            <a:avLst>
              <a:gd name="adj1" fmla="val -49270"/>
              <a:gd name="adj2" fmla="val 17650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Име на процедура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627812" y="3810000"/>
            <a:ext cx="3290755" cy="449080"/>
          </a:xfrm>
          <a:prstGeom prst="wedgeRoundRectCallout">
            <a:avLst>
              <a:gd name="adj1" fmla="val -42073"/>
              <a:gd name="adj2" fmla="val 16331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Процедурна логика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A565F64-D4FB-4834-B776-E6EAA7437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82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6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6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6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6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6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6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/>
              <a:t>Изпълняване на съхранени процедури</a:t>
            </a:r>
            <a:endParaRPr lang="bg-BG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bg-BG" dirty="0"/>
              <a:t>Изпълняване на съхранена процедура чрез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CALL</a:t>
            </a:r>
            <a:r>
              <a:rPr lang="bg-BG" dirty="0">
                <a:latin typeface="+mj-lt"/>
                <a:cs typeface="Consolas" pitchFamily="49" charset="0"/>
              </a:rPr>
              <a:t>.</a:t>
            </a:r>
            <a:endParaRPr lang="en-US" dirty="0">
              <a:latin typeface="+mj-lt"/>
              <a:cs typeface="Consolas" pitchFamily="49" charset="0"/>
            </a:endParaRPr>
          </a:p>
          <a:p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1751012" y="2895600"/>
            <a:ext cx="8310562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CALL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usp_select_employees_by_seniority();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9332D5F-B84A-466A-921C-40856D91B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150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DROP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PROCEDURE</a:t>
            </a:r>
          </a:p>
          <a:p>
            <a:pPr>
              <a:lnSpc>
                <a:spcPct val="100000"/>
              </a:lnSpc>
            </a:pPr>
            <a:endParaRPr lang="en-US" altLang="en-US" b="1" dirty="0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/>
              <a:t>Изтриване на съхранени процедури</a:t>
            </a:r>
            <a:endParaRPr lang="bg-BG" dirty="0"/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836612" y="2209800"/>
            <a:ext cx="10210799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DROP PROCEDURE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usp_select_employees_by_seniority;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F7D42B-AB36-4305-A7EB-A29995CC6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071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412" y="1560374"/>
            <a:ext cx="4777528" cy="2991642"/>
          </a:xfrm>
          <a:prstGeom prst="roundRect">
            <a:avLst>
              <a:gd name="adj" fmla="val 40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212" y="4832518"/>
            <a:ext cx="8938472" cy="94108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bg-BG" dirty="0"/>
              <a:t>Съхранени процедури</a:t>
            </a:r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С параметри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83A1023-04A3-47EC-9F0E-C893A5AEA3E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727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bg-BG" altLang="en-US" dirty="0"/>
              <a:t>За да дефиниране параметризирана процедура, използвайте:</a:t>
            </a:r>
            <a:endParaRPr lang="en-US" altLang="en-US" dirty="0"/>
          </a:p>
          <a:p>
            <a:pPr lvl="1">
              <a:spcBef>
                <a:spcPct val="35000"/>
              </a:spcBef>
            </a:pPr>
            <a:endParaRPr lang="en-US" dirty="0"/>
          </a:p>
          <a:p>
            <a:pPr lvl="1">
              <a:spcBef>
                <a:spcPct val="35000"/>
              </a:spcBef>
            </a:pPr>
            <a:endParaRPr lang="en-US" dirty="0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Дефиниране на параметризирани процедури</a:t>
            </a: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608012" y="2643636"/>
            <a:ext cx="10134600" cy="129266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PROCEDURE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usp_procedure_name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(parameter_1_name parameter_type,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parameter_2_name parameter_type,…)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AB16D8C-256E-422F-A6C3-CC4A4702D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98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/>
      <p:bldP spid="4812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Параметризирани съхранени процедури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8512" y="1669147"/>
            <a:ext cx="10591800" cy="509370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DELIMITER $$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PROCEDURE 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usp_select_employees_by_seniority(min_years_at_work INT)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BEGIN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SELECT first_name, last_name, hire_date,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ROUND(DATEDIFF(NOW(),DATE(hire_date)) / 365.25,0) AS 'years'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FROM employees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WHERE ROUND(DATEDIFF(NOW(),DATE(hire_date)) / 365.25,0) &gt; min_years_at_work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ORDER BY hire_date;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END $$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CALL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usp_select_employees_by_seniority(15);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189412" y="1174708"/>
            <a:ext cx="5791200" cy="449080"/>
          </a:xfrm>
          <a:prstGeom prst="wedgeRoundRectCallout">
            <a:avLst>
              <a:gd name="adj1" fmla="val -44746"/>
              <a:gd name="adj2" fmla="val 16977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Име на процедурата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609012" y="3505200"/>
            <a:ext cx="3290755" cy="449080"/>
          </a:xfrm>
          <a:prstGeom prst="wedgeRoundRectCallout">
            <a:avLst>
              <a:gd name="adj1" fmla="val -82626"/>
              <a:gd name="adj2" fmla="val 13479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Процедурна логика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099557" y="5313138"/>
            <a:ext cx="3290755" cy="449080"/>
          </a:xfrm>
          <a:prstGeom prst="wedgeRoundRectCallout">
            <a:avLst>
              <a:gd name="adj1" fmla="val -52192"/>
              <a:gd name="adj2" fmla="val 8049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Използване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E0F2596A-1F1B-4B09-A940-319658FC1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842</Words>
  <Application>Microsoft Office PowerPoint</Application>
  <PresentationFormat>Custom</PresentationFormat>
  <Paragraphs>144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Съхранени процедури</vt:lpstr>
      <vt:lpstr>Какво са съхранените процедури?</vt:lpstr>
      <vt:lpstr>Създаване на съхранена процедура</vt:lpstr>
      <vt:lpstr>Изпълняване на съхранени процедури</vt:lpstr>
      <vt:lpstr>Изтриване на съхранени процедури</vt:lpstr>
      <vt:lpstr>Съхранени процедури</vt:lpstr>
      <vt:lpstr>Дефиниране на параметризирани процедури</vt:lpstr>
      <vt:lpstr>Параметризирани съхранени процедури</vt:lpstr>
      <vt:lpstr>Връщане на стойности чрез OUTPUT параметри</vt:lpstr>
      <vt:lpstr>Задача: изтегляне на пари</vt:lpstr>
      <vt:lpstr>Решение: изтегляне на пари (1)</vt:lpstr>
      <vt:lpstr>Решение: Изтегляне на пари (2)</vt:lpstr>
      <vt:lpstr>Съхранени процедури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2019-12-17T10:35:43Z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