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0"/>
  </p:notesMasterIdLst>
  <p:handoutMasterIdLst>
    <p:handoutMasterId r:id="rId11"/>
  </p:handoutMasterIdLst>
  <p:sldIdLst>
    <p:sldId id="616" r:id="rId3"/>
    <p:sldId id="611" r:id="rId4"/>
    <p:sldId id="606" r:id="rId5"/>
    <p:sldId id="617" r:id="rId6"/>
    <p:sldId id="614" r:id="rId7"/>
    <p:sldId id="612" r:id="rId8"/>
    <p:sldId id="481" r:id="rId9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ъведение" id="{2F628FAB-6B2F-4E6D-9E97-C5EE93191BCC}">
          <p14:sldIdLst>
            <p14:sldId id="616"/>
            <p14:sldId id="611"/>
            <p14:sldId id="606"/>
            <p14:sldId id="617"/>
          </p14:sldIdLst>
        </p14:section>
        <p14:section name="Заключение" id="{44093005-286A-4AEE-AE6D-9B0FF65222DE}">
          <p14:sldIdLst>
            <p14:sldId id="614"/>
            <p14:sldId id="612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048762D0-8A43-456B-B528-AAA6CD10A55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669470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DA1D5439-170B-479F-A449-A1DD76D8C05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6884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4F6EA-423E-42DF-9292-215E7D886C4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0B285546-734C-467D-B116-5D0C16F850A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917835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EDC928DA-1BA5-4E6B-B7A1-C8A8E2DAB55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759286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7727AD8F-D8F5-45FD-BE71-07061160E7E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704630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B4CFAC57-F823-46BA-933E-EE2DE7982BF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735884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creativecommons.org/licenses/by-nc-sa/4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14.jpeg"/><Relationship Id="rId4" Type="http://schemas.openxmlformats.org/officeDocument/2006/relationships/image" Target="../media/image11.png"/><Relationship Id="rId9" Type="http://schemas.openxmlformats.org/officeDocument/2006/relationships/hyperlink" Target="https://it-kariera.mon.bg/e-learn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 txBox="1">
            <a:spLocks/>
          </p:cNvSpPr>
          <p:nvPr/>
        </p:nvSpPr>
        <p:spPr>
          <a:xfrm>
            <a:off x="2921308" y="762000"/>
            <a:ext cx="8645003" cy="117155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r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/>
              <a:t>Слой за услуги</a:t>
            </a:r>
            <a:endParaRPr lang="en-US" dirty="0"/>
          </a:p>
        </p:txBody>
      </p:sp>
      <p:sp>
        <p:nvSpPr>
          <p:cNvPr id="22" name="Subtitle 5"/>
          <p:cNvSpPr txBox="1">
            <a:spLocks/>
          </p:cNvSpPr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DD6E4-664D-4B27-BE61-5A56E60D9702}"/>
              </a:ext>
            </a:extLst>
          </p:cNvPr>
          <p:cNvGrpSpPr/>
          <p:nvPr/>
        </p:nvGrpSpPr>
        <p:grpSpPr>
          <a:xfrm>
            <a:off x="745783" y="3624633"/>
            <a:ext cx="6679582" cy="2524722"/>
            <a:chOff x="745783" y="3624633"/>
            <a:chExt cx="6679582" cy="2524722"/>
          </a:xfrm>
        </p:grpSpPr>
        <p:pic>
          <p:nvPicPr>
            <p:cNvPr id="24" name="Picture 23" descr="http://softuni.bg">
              <a:extLst>
                <a:ext uri="{FF2B5EF4-FFF2-40B4-BE49-F238E27FC236}">
                  <a16:creationId xmlns:a16="http://schemas.microsoft.com/office/drawing/2014/main" id="{09FAB067-40A6-4A38-93D1-07FB4AB7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5A4366-F5D6-4393-BD7A-141ED3660C17}"/>
                </a:ext>
              </a:extLst>
            </p:cNvPr>
            <p:cNvSpPr txBox="1"/>
            <p:nvPr/>
          </p:nvSpPr>
          <p:spPr>
            <a:xfrm rot="1323314">
              <a:off x="4564133" y="3666668"/>
              <a:ext cx="2861232" cy="356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Разработка на софтуер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6" name="Picture 4" title="CC-BY-NC-SA License">
              <a:hlinkClick r:id="rId4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56E2204D-C57C-439A-9210-E0B131EC6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DEC0E384-8CE2-4278-814B-20BBC04E21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6B9D00F6-6C28-4C4E-8777-DB21EB7CFB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9" name="Text Placeholder 11">
              <a:extLst>
                <a:ext uri="{FF2B5EF4-FFF2-40B4-BE49-F238E27FC236}">
                  <a16:creationId xmlns:a16="http://schemas.microsoft.com/office/drawing/2014/main" id="{F4228145-6F82-4534-95DE-2617A32E17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6"/>
                </a:rPr>
                <a:t>https://it-kariera.mon.bg/e-learning/</a:t>
              </a:r>
              <a:endParaRPr lang="en-GB"/>
            </a:p>
          </p:txBody>
        </p:sp>
      </p:grpSp>
      <p:sp>
        <p:nvSpPr>
          <p:cNvPr id="14" name="Subtitle 28">
            <a:extLst>
              <a:ext uri="{FF2B5EF4-FFF2-40B4-BE49-F238E27FC236}">
                <a16:creationId xmlns:a16="http://schemas.microsoft.com/office/drawing/2014/main" id="{965D0CC8-407E-4C79-AC34-3E4E54A632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78028" y="1872546"/>
            <a:ext cx="7382341" cy="642054"/>
          </a:xfrm>
        </p:spPr>
        <p:txBody>
          <a:bodyPr/>
          <a:lstStyle/>
          <a:p>
            <a:r>
              <a:rPr lang="en-US" dirty="0"/>
              <a:t>(Service Layer)</a:t>
            </a:r>
          </a:p>
        </p:txBody>
      </p:sp>
    </p:spTree>
    <p:extLst>
      <p:ext uri="{BB962C8B-B14F-4D97-AF65-F5344CB8AC3E}">
        <p14:creationId xmlns:p14="http://schemas.microsoft.com/office/powerpoint/2010/main" val="3542198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Какво е трислоен модел?</a:t>
            </a:r>
            <a:endParaRPr lang="en-US" dirty="0"/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Слой за услуги</a:t>
            </a:r>
            <a:endParaRPr lang="en-US" dirty="0"/>
          </a:p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endParaRPr lang="en-US" dirty="0"/>
          </a:p>
        </p:txBody>
      </p:sp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Съдържание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86020" y="1905000"/>
            <a:ext cx="3547193" cy="4573849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4AF0C9D8-26E2-400D-9C70-AF8DD7A6DC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25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Какво е трислоен модел?</a:t>
            </a:r>
          </a:p>
        </p:txBody>
      </p:sp>
      <p:sp>
        <p:nvSpPr>
          <p:cNvPr id="3" name="Rectangle 2"/>
          <p:cNvSpPr/>
          <p:nvPr/>
        </p:nvSpPr>
        <p:spPr>
          <a:xfrm>
            <a:off x="538691" y="1710453"/>
            <a:ext cx="11034600" cy="12473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b="1" dirty="0">
                <a:solidFill>
                  <a:schemeClr val="tx2">
                    <a:lumMod val="75000"/>
                  </a:schemeClr>
                </a:solidFill>
              </a:rPr>
              <a:t>ПРЕЗЕНТАЦИОНЕН</a:t>
            </a:r>
            <a:br>
              <a:rPr lang="bg-BG" sz="28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bg-BG" sz="2800" b="1" dirty="0">
                <a:solidFill>
                  <a:schemeClr val="tx2">
                    <a:lumMod val="75000"/>
                  </a:schemeClr>
                </a:solidFill>
              </a:rPr>
              <a:t>СЛОЙ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05674" y="1879599"/>
            <a:ext cx="3536138" cy="8805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dirty="0"/>
              <a:t>Вход</a:t>
            </a:r>
            <a:endParaRPr lang="en-US" sz="2800" dirty="0"/>
          </a:p>
        </p:txBody>
      </p:sp>
      <p:sp>
        <p:nvSpPr>
          <p:cNvPr id="49" name="Rounded Rectangle 48"/>
          <p:cNvSpPr/>
          <p:nvPr/>
        </p:nvSpPr>
        <p:spPr>
          <a:xfrm>
            <a:off x="7694612" y="1892150"/>
            <a:ext cx="3536138" cy="8805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dirty="0"/>
              <a:t>Изход</a:t>
            </a:r>
            <a:endParaRPr lang="en-US" sz="2800" dirty="0"/>
          </a:p>
        </p:txBody>
      </p:sp>
      <p:sp>
        <p:nvSpPr>
          <p:cNvPr id="50" name="Rectangle 49"/>
          <p:cNvSpPr/>
          <p:nvPr/>
        </p:nvSpPr>
        <p:spPr>
          <a:xfrm>
            <a:off x="531812" y="3380998"/>
            <a:ext cx="11034600" cy="124739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b="1">
                <a:solidFill>
                  <a:schemeClr val="tx2">
                    <a:lumMod val="75000"/>
                  </a:schemeClr>
                </a:solidFill>
              </a:rPr>
              <a:t>СЛОЙ ЗА УСЛУГИ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829486" y="3564440"/>
            <a:ext cx="3536138" cy="8805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dirty="0"/>
              <a:t>Обработка</a:t>
            </a:r>
            <a:endParaRPr lang="en-US" sz="2800" dirty="0"/>
          </a:p>
        </p:txBody>
      </p:sp>
      <p:sp>
        <p:nvSpPr>
          <p:cNvPr id="53" name="Rounded Rectangle 52"/>
          <p:cNvSpPr/>
          <p:nvPr/>
        </p:nvSpPr>
        <p:spPr>
          <a:xfrm>
            <a:off x="7694612" y="3564440"/>
            <a:ext cx="3536138" cy="8805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dirty="0"/>
              <a:t>Обработка</a:t>
            </a:r>
            <a:endParaRPr lang="en-US" sz="2800" dirty="0"/>
          </a:p>
        </p:txBody>
      </p:sp>
      <p:sp>
        <p:nvSpPr>
          <p:cNvPr id="54" name="Rectangle 53"/>
          <p:cNvSpPr/>
          <p:nvPr/>
        </p:nvSpPr>
        <p:spPr>
          <a:xfrm>
            <a:off x="531812" y="4953000"/>
            <a:ext cx="11034600" cy="12473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 sz="2800" b="1" dirty="0">
                <a:solidFill>
                  <a:schemeClr val="tx2">
                    <a:lumMod val="75000"/>
                  </a:schemeClr>
                </a:solidFill>
              </a:rPr>
              <a:t>СЛОЙ ЗА ДАННИ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4281043" y="5136442"/>
            <a:ext cx="3536138" cy="8805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dirty="0"/>
              <a:t>БД</a:t>
            </a:r>
            <a:endParaRPr lang="en-US" sz="2800" dirty="0"/>
          </a:p>
        </p:txBody>
      </p:sp>
      <p:sp>
        <p:nvSpPr>
          <p:cNvPr id="22" name="Down Arrow 21"/>
          <p:cNvSpPr/>
          <p:nvPr/>
        </p:nvSpPr>
        <p:spPr>
          <a:xfrm>
            <a:off x="2208212" y="2804100"/>
            <a:ext cx="609600" cy="7011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57" name="Down Arrow 56"/>
          <p:cNvSpPr/>
          <p:nvPr/>
        </p:nvSpPr>
        <p:spPr>
          <a:xfrm rot="-2700000">
            <a:off x="2863339" y="4461735"/>
            <a:ext cx="609600" cy="11000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58" name="Down Arrow 57"/>
          <p:cNvSpPr/>
          <p:nvPr/>
        </p:nvSpPr>
        <p:spPr>
          <a:xfrm rot="13319652">
            <a:off x="8178097" y="4637707"/>
            <a:ext cx="609600" cy="11000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59" name="Down Arrow 58"/>
          <p:cNvSpPr/>
          <p:nvPr/>
        </p:nvSpPr>
        <p:spPr>
          <a:xfrm rot="-10800000">
            <a:off x="9218612" y="2795632"/>
            <a:ext cx="609600" cy="7011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6" name="Slide Number Placeholder">
            <a:extLst>
              <a:ext uri="{FF2B5EF4-FFF2-40B4-BE49-F238E27FC236}">
                <a16:creationId xmlns:a16="http://schemas.microsoft.com/office/drawing/2014/main" id="{B49468BF-1D27-4C1C-9C84-A4FCCE9FA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572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bg-BG" sz="3200" noProof="1"/>
              <a:t>Наричан още: бизнес слой, логически слой /</a:t>
            </a:r>
            <a:r>
              <a:rPr lang="en-US" sz="3200" noProof="1"/>
              <a:t>business logic layer, service layer, middle layer, logic layer/</a:t>
            </a:r>
          </a:p>
          <a:p>
            <a:pPr>
              <a:lnSpc>
                <a:spcPct val="100000"/>
              </a:lnSpc>
            </a:pPr>
            <a:r>
              <a:rPr lang="bg-BG" sz="3200" noProof="1"/>
              <a:t>Отговаря за:</a:t>
            </a:r>
          </a:p>
          <a:p>
            <a:pPr lvl="1">
              <a:lnSpc>
                <a:spcPct val="100000"/>
              </a:lnSpc>
            </a:pPr>
            <a:r>
              <a:rPr lang="bg-BG" sz="3000" noProof="1"/>
              <a:t>Обработка на данните приети от презентационния слой</a:t>
            </a:r>
          </a:p>
          <a:p>
            <a:pPr lvl="1">
              <a:lnSpc>
                <a:spcPct val="100000"/>
              </a:lnSpc>
            </a:pPr>
            <a:r>
              <a:rPr lang="bg-BG" sz="3000" noProof="1"/>
              <a:t>Заявяване на данни от слоя за данни</a:t>
            </a:r>
          </a:p>
          <a:p>
            <a:pPr lvl="1">
              <a:lnSpc>
                <a:spcPct val="100000"/>
              </a:lnSpc>
            </a:pPr>
            <a:r>
              <a:rPr lang="bg-BG" sz="3000" noProof="1"/>
              <a:t>Обработка на получените данни от слоя за данни</a:t>
            </a:r>
          </a:p>
          <a:p>
            <a:pPr lvl="1">
              <a:lnSpc>
                <a:spcPct val="100000"/>
              </a:lnSpc>
            </a:pPr>
            <a:r>
              <a:rPr lang="bg-BG" sz="3000" noProof="1"/>
              <a:t>Подготовка на данните за презентационния слой</a:t>
            </a:r>
            <a:endParaRPr lang="en-US" sz="3000" noProof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Слой за услуги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7EA1F356-91C6-478A-B7C8-5D70ABC24E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860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193591" y="1150938"/>
            <a:ext cx="8021722" cy="5570537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bg-BG" sz="3600" dirty="0"/>
              <a:t>Слоят за услуги отговаря за:</a:t>
            </a:r>
          </a:p>
          <a:p>
            <a:pPr>
              <a:lnSpc>
                <a:spcPct val="110000"/>
              </a:lnSpc>
            </a:pPr>
            <a:r>
              <a:rPr lang="bg-BG" sz="3600" dirty="0"/>
              <a:t>обработка на данни</a:t>
            </a:r>
          </a:p>
          <a:p>
            <a:pPr>
              <a:lnSpc>
                <a:spcPct val="110000"/>
              </a:lnSpc>
            </a:pPr>
            <a:r>
              <a:rPr lang="bg-BG" sz="3600" dirty="0"/>
              <a:t>достъпване на слоя за данни</a:t>
            </a:r>
          </a:p>
          <a:p>
            <a:pPr>
              <a:lnSpc>
                <a:spcPct val="110000"/>
              </a:lnSpc>
            </a:pPr>
            <a:r>
              <a:rPr lang="bg-BG" sz="3600" dirty="0"/>
              <a:t>Подготовка на данни за презентационния слой</a:t>
            </a:r>
          </a:p>
          <a:p>
            <a:pPr>
              <a:lnSpc>
                <a:spcPct val="110000"/>
              </a:lnSpc>
            </a:pPr>
            <a:endParaRPr lang="bg-BG" sz="3600" dirty="0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225688" y="39688"/>
            <a:ext cx="9351700" cy="1111250"/>
          </a:xfrm>
        </p:spPr>
        <p:txBody>
          <a:bodyPr/>
          <a:lstStyle/>
          <a:p>
            <a:r>
              <a:rPr lang="bg-BG" dirty="0"/>
              <a:t>Какво научихме в този час?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466" y="3534576"/>
            <a:ext cx="2209800" cy="14120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9457666" y="4038600"/>
            <a:ext cx="2108746" cy="2282193"/>
          </a:xfrm>
          <a:prstGeom prst="rect">
            <a:avLst/>
          </a:prstGeom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A51C6DCB-904D-4B7C-AC23-FA7A39798D51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243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Слой </a:t>
            </a:r>
            <a:r>
              <a:rPr lang="bg-BG"/>
              <a:t>за услуги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998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B5A9E2FD-E245-47CF-AB39-C9DC8B3F2B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566055"/>
      </p:ext>
    </p:extLst>
  </p:cSld>
  <p:clrMapOvr>
    <a:masterClrMapping/>
  </p:clrMapOvr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7144</TotalTime>
  <Words>363</Words>
  <Application>Microsoft Office PowerPoint</Application>
  <PresentationFormat>Custom</PresentationFormat>
  <Paragraphs>57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Wingdings</vt:lpstr>
      <vt:lpstr>Wingdings 2</vt:lpstr>
      <vt:lpstr>SoftUni 16x9</vt:lpstr>
      <vt:lpstr>PowerPoint Presentation</vt:lpstr>
      <vt:lpstr>Съдържание</vt:lpstr>
      <vt:lpstr>Какво е трислоен модел?</vt:lpstr>
      <vt:lpstr>Слой за услуги</vt:lpstr>
      <vt:lpstr>Какво научихме в този час?</vt:lpstr>
      <vt:lpstr>Слой за услуги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C# Web Development Basics - Introduction to MVC</dc:title>
  <dc:subject>Java; Bootstrap; Cookies; Sessions</dc:subject>
  <dc:creator>Software University Foundation</dc:creator>
  <cp:keywords>session; cache; pipeline; CSRF; sockets; rest; signalR; roles; authentication; authorization; web; net; core; entity; framework; csharp; server; http; protocol; html; css; cookies; asp; mvc; identity; razor; filters; SoftUni; Software University; programming; software development; software engineering; course</cp:keywords>
  <dc:description>Фондация "Софтуерен университет" - http://softuni.foundation</dc:description>
  <cp:lastModifiedBy>Svetlin Nakov</cp:lastModifiedBy>
  <cp:revision>297</cp:revision>
  <dcterms:created xsi:type="dcterms:W3CDTF">2014-01-02T17:00:34Z</dcterms:created>
  <dcterms:modified xsi:type="dcterms:W3CDTF">2019-12-17T11:50:35Z</dcterms:modified>
  <cp:category>programming;computer programming;software development;web development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