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3"/>
  </p:notesMasterIdLst>
  <p:handoutMasterIdLst>
    <p:handoutMasterId r:id="rId14"/>
  </p:handoutMasterIdLst>
  <p:sldIdLst>
    <p:sldId id="613" r:id="rId3"/>
    <p:sldId id="609" r:id="rId4"/>
    <p:sldId id="605" r:id="rId5"/>
    <p:sldId id="607" r:id="rId6"/>
    <p:sldId id="614" r:id="rId7"/>
    <p:sldId id="615" r:id="rId8"/>
    <p:sldId id="616" r:id="rId9"/>
    <p:sldId id="610" r:id="rId10"/>
    <p:sldId id="611" r:id="rId11"/>
    <p:sldId id="481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7D030468-E5D9-4CAD-9338-C57F68FE60FD}">
          <p14:sldIdLst>
            <p14:sldId id="613"/>
            <p14:sldId id="609"/>
            <p14:sldId id="605"/>
          </p14:sldIdLst>
        </p14:section>
        <p14:section name="Клас Program" id="{65A454E5-D900-4BD9-A06D-0C47E6B3E929}">
          <p14:sldIdLst>
            <p14:sldId id="607"/>
            <p14:sldId id="614"/>
            <p14:sldId id="615"/>
            <p14:sldId id="616"/>
          </p14:sldIdLst>
        </p14:section>
        <p14:section name="Заключение" id="{F0629D78-CE1A-4FDA-946A-5AA917E2E077}">
          <p14:sldIdLst>
            <p14:sldId id="610"/>
            <p14:sldId id="611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820C5B9F-30A4-4EBB-8083-DDCF8D205F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643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CD5F21A-192B-4E3A-A2AD-33A0A228B0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53750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FFD0461-EA83-41CC-80FA-6D3D9A60A1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92718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B1BA86D-9B07-4359-BE8F-23C7D475832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30067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1ACEEF7-399E-45B0-BACD-9EE1E94F18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95216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2D20B63-9FC1-47B2-93C2-91EA8BA612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9890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921308" y="762000"/>
            <a:ext cx="8645003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Въведение в </a:t>
            </a:r>
            <a:r>
              <a:rPr lang="en-US" dirty="0"/>
              <a:t>MVC</a:t>
            </a:r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466623"/>
            <a:ext cx="5974712" cy="2682732"/>
            <a:chOff x="745783" y="3466623"/>
            <a:chExt cx="5974712" cy="268273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5182125" y="3466623"/>
              <a:ext cx="1538370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</a:t>
              </a:r>
              <a:b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</a:b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4" name="Subtitle 28">
            <a:extLst>
              <a:ext uri="{FF2B5EF4-FFF2-40B4-BE49-F238E27FC236}">
                <a16:creationId xmlns:a16="http://schemas.microsoft.com/office/drawing/2014/main" id="{965D0CC8-407E-4C79-AC34-3E4E54A63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8028" y="1857286"/>
            <a:ext cx="7382341" cy="642054"/>
          </a:xfrm>
        </p:spPr>
        <p:txBody>
          <a:bodyPr/>
          <a:lstStyle/>
          <a:p>
            <a:r>
              <a:rPr lang="bg-BG" dirty="0"/>
              <a:t>Структура на проекта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r="6255"/>
          <a:stretch/>
        </p:blipFill>
        <p:spPr>
          <a:xfrm>
            <a:off x="7237412" y="3917102"/>
            <a:ext cx="4246757" cy="2366465"/>
          </a:xfrm>
          <a:prstGeom prst="roundRect">
            <a:avLst>
              <a:gd name="adj" fmla="val 810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9410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0797C2C7-6E3B-40E7-A393-66B158959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9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500"/>
              </a:spcBef>
              <a:buAutoNum type="arabicPeriod"/>
            </a:pPr>
            <a:r>
              <a:rPr lang="en-US" dirty="0"/>
              <a:t>MVC </a:t>
            </a:r>
            <a:r>
              <a:rPr lang="bg-BG" dirty="0"/>
              <a:t>структура</a:t>
            </a:r>
          </a:p>
          <a:p>
            <a:pPr marL="514350" indent="-514350">
              <a:lnSpc>
                <a:spcPct val="100000"/>
              </a:lnSpc>
              <a:spcBef>
                <a:spcPts val="500"/>
              </a:spcBef>
              <a:buAutoNum type="arabicPeriod"/>
            </a:pPr>
            <a:r>
              <a:rPr lang="bg-BG" dirty="0"/>
              <a:t>Модел</a:t>
            </a:r>
          </a:p>
          <a:p>
            <a:pPr marL="514350" indent="-514350">
              <a:lnSpc>
                <a:spcPct val="100000"/>
              </a:lnSpc>
              <a:spcBef>
                <a:spcPts val="500"/>
              </a:spcBef>
              <a:buAutoNum type="arabicPeriod"/>
            </a:pPr>
            <a:r>
              <a:rPr lang="bg-BG" dirty="0"/>
              <a:t>Изглед</a:t>
            </a:r>
          </a:p>
          <a:p>
            <a:pPr marL="514350" indent="-514350">
              <a:lnSpc>
                <a:spcPct val="100000"/>
              </a:lnSpc>
              <a:spcBef>
                <a:spcPts val="500"/>
              </a:spcBef>
              <a:buAutoNum type="arabicPeriod"/>
            </a:pPr>
            <a:r>
              <a:rPr lang="bg-BG" dirty="0"/>
              <a:t>Контролер</a:t>
            </a:r>
          </a:p>
          <a:p>
            <a:pPr marL="514350" indent="-514350">
              <a:lnSpc>
                <a:spcPct val="100000"/>
              </a:lnSpc>
              <a:spcBef>
                <a:spcPts val="500"/>
              </a:spcBef>
              <a:buAutoNum type="arabicPeriod"/>
            </a:pP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5D62D4A-A9A8-4964-B871-09C035CD6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876F5D6D-AED2-4306-AAEF-DA60BF413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Проект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ConsoleMVC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lvl="1"/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Program.cs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– </a:t>
            </a:r>
            <a:r>
              <a:rPr lang="bg-BG" dirty="0"/>
              <a:t>главна програма</a:t>
            </a:r>
            <a:endParaRPr lang="en-US" dirty="0"/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Model</a:t>
            </a:r>
            <a:r>
              <a:rPr lang="bg-BG" dirty="0"/>
              <a:t> – папка съдържаща класове описващи модели</a:t>
            </a:r>
            <a:endParaRPr lang="en-US" dirty="0"/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Views</a:t>
            </a:r>
            <a:r>
              <a:rPr lang="bg-BG" dirty="0"/>
              <a:t> – папка съдържаща класове описващи изгледи</a:t>
            </a:r>
            <a:endParaRPr lang="en-US" dirty="0"/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Controllers</a:t>
            </a:r>
            <a:r>
              <a:rPr lang="bg-BG" dirty="0"/>
              <a:t> – папка съдържаща класове описващи контролери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Структура на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49022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4944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Ще използваме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Program</a:t>
            </a:r>
            <a:r>
              <a:rPr lang="en-US" dirty="0"/>
              <a:t> </a:t>
            </a:r>
            <a:r>
              <a:rPr lang="bg-BG" dirty="0"/>
              <a:t>класът като входна точка. Тук ще създадем контролера, който ще управлява всичко.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Класът </a:t>
            </a:r>
            <a:r>
              <a:rPr lang="en-US" dirty="0"/>
              <a:t>Program</a:t>
            </a:r>
            <a:endParaRPr lang="bg-BG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3223" y="2632770"/>
            <a:ext cx="11277600" cy="3539430"/>
          </a:xfrm>
          <a:prstGeom prst="rect">
            <a:avLst/>
          </a:prstGeom>
          <a:solidFill>
            <a:srgbClr val="A19574">
              <a:lumMod val="40000"/>
              <a:lumOff val="60000"/>
              <a:alpha val="15000"/>
            </a:srgbClr>
          </a:solidFill>
          <a:ln w="12700">
            <a:solidFill>
              <a:srgbClr val="A19574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Consolas" panose="020B0609020204030204" pitchFamily="49" charset="0"/>
              </a:rPr>
              <a:t>class Program</a:t>
            </a:r>
          </a:p>
          <a:p>
            <a:r>
              <a:rPr lang="bg-BG" sz="2800" b="1" dirty="0">
                <a:latin typeface="Consolas" panose="020B0609020204030204" pitchFamily="49" charset="0"/>
              </a:rPr>
              <a:t>    {</a:t>
            </a:r>
          </a:p>
          <a:p>
            <a:r>
              <a:rPr lang="en-US" sz="2800" b="1" dirty="0">
                <a:latin typeface="Consolas" panose="020B0609020204030204" pitchFamily="49" charset="0"/>
              </a:rPr>
              <a:t>        static void Main(string[] </a:t>
            </a:r>
            <a:r>
              <a:rPr lang="en-US" sz="2800" b="1" dirty="0" err="1">
                <a:latin typeface="Consolas" panose="020B0609020204030204" pitchFamily="49" charset="0"/>
              </a:rPr>
              <a:t>args</a:t>
            </a:r>
            <a:r>
              <a:rPr lang="en-US" sz="2800" b="1" dirty="0">
                <a:latin typeface="Consolas" panose="020B0609020204030204" pitchFamily="49" charset="0"/>
              </a:rPr>
              <a:t>)</a:t>
            </a:r>
          </a:p>
          <a:p>
            <a:r>
              <a:rPr lang="bg-BG" sz="2800" b="1" dirty="0">
                <a:latin typeface="Consolas" panose="020B0609020204030204" pitchFamily="49" charset="0"/>
              </a:rPr>
              <a:t>        {</a:t>
            </a:r>
          </a:p>
          <a:p>
            <a:r>
              <a:rPr lang="en-US" sz="2800" b="1" dirty="0">
                <a:latin typeface="Consolas" panose="020B0609020204030204" pitchFamily="49" charset="0"/>
              </a:rPr>
              <a:t>            </a:t>
            </a:r>
            <a:r>
              <a:rPr lang="en-US" sz="2800" b="1" dirty="0" err="1">
                <a:latin typeface="Consolas" panose="020B0609020204030204" pitchFamily="49" charset="0"/>
              </a:rPr>
              <a:t>TipCalculatorController</a:t>
            </a:r>
            <a:r>
              <a:rPr lang="en-US" sz="2800" b="1" dirty="0">
                <a:latin typeface="Consolas" panose="020B0609020204030204" pitchFamily="49" charset="0"/>
              </a:rPr>
              <a:t> t =</a:t>
            </a:r>
          </a:p>
          <a:p>
            <a:r>
              <a:rPr lang="en-US" sz="2800" b="1" dirty="0">
                <a:latin typeface="Consolas" panose="020B0609020204030204" pitchFamily="49" charset="0"/>
              </a:rPr>
              <a:t>                new </a:t>
            </a:r>
            <a:r>
              <a:rPr lang="en-US" sz="2800" b="1" dirty="0" err="1">
                <a:latin typeface="Consolas" panose="020B0609020204030204" pitchFamily="49" charset="0"/>
              </a:rPr>
              <a:t>TipCalculatorController</a:t>
            </a:r>
            <a:r>
              <a:rPr lang="en-US" sz="2800" b="1" dirty="0">
                <a:latin typeface="Consolas" panose="020B0609020204030204" pitchFamily="49" charset="0"/>
              </a:rPr>
              <a:t>();</a:t>
            </a:r>
          </a:p>
          <a:p>
            <a:r>
              <a:rPr lang="bg-BG" sz="2800" b="1" dirty="0">
                <a:latin typeface="Consolas" panose="020B0609020204030204" pitchFamily="49" charset="0"/>
              </a:rPr>
              <a:t>        }</a:t>
            </a:r>
          </a:p>
          <a:p>
            <a:r>
              <a:rPr lang="bg-BG" sz="2800" b="1" dirty="0">
                <a:latin typeface="Consolas" panose="020B0609020204030204" pitchFamily="49" charset="0"/>
              </a:rPr>
              <a:t>    }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4914756B-2B98-4B0D-B827-324B933A4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4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0DE0B0C-3024-4C55-947E-1899A8F78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Съдържа две полета</a:t>
            </a:r>
            <a:r>
              <a:rPr lang="en-US" dirty="0"/>
              <a:t> amount </a:t>
            </a:r>
            <a:r>
              <a:rPr lang="bg-BG" dirty="0"/>
              <a:t>(сума) и</a:t>
            </a:r>
            <a:r>
              <a:rPr lang="en-US" dirty="0"/>
              <a:t> percent</a:t>
            </a:r>
            <a:r>
              <a:rPr lang="bg-BG" dirty="0"/>
              <a:t> (процент)</a:t>
            </a:r>
            <a:r>
              <a:rPr lang="en-US" dirty="0"/>
              <a:t>.</a:t>
            </a:r>
            <a:endParaRPr lang="bg-BG" dirty="0"/>
          </a:p>
          <a:p>
            <a:r>
              <a:rPr lang="bg-BG" dirty="0"/>
              <a:t>Съдържа свойства за тях</a:t>
            </a:r>
          </a:p>
          <a:p>
            <a:r>
              <a:rPr lang="bg-BG" dirty="0"/>
              <a:t>Прави изчисленията и управлява данните</a:t>
            </a:r>
            <a:endParaRPr lang="en-US" dirty="0"/>
          </a:p>
          <a:p>
            <a:r>
              <a:rPr lang="bg-BG" dirty="0"/>
              <a:t>Този клас не се интересува от изгледа и контролера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Модел</a:t>
            </a:r>
          </a:p>
        </p:txBody>
      </p:sp>
    </p:spTree>
    <p:extLst>
      <p:ext uri="{BB962C8B-B14F-4D97-AF65-F5344CB8AC3E}">
        <p14:creationId xmlns:p14="http://schemas.microsoft.com/office/powerpoint/2010/main" val="212902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F5C16AF-5179-49A0-B8E4-A327825F5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Изгледът е клас, в който се описва конкретен потребителски интерфейс</a:t>
            </a:r>
          </a:p>
          <a:p>
            <a:r>
              <a:rPr lang="bg-BG" dirty="0"/>
              <a:t>Може да се ползва както за </a:t>
            </a:r>
            <a:r>
              <a:rPr lang="bg-BG" dirty="0" err="1"/>
              <a:t>въеждане</a:t>
            </a:r>
            <a:r>
              <a:rPr lang="bg-BG" dirty="0"/>
              <a:t>, така и за извеждане на данни</a:t>
            </a:r>
          </a:p>
          <a:p>
            <a:r>
              <a:rPr lang="bg-BG" dirty="0"/>
              <a:t>Може да е свързан с модел (</a:t>
            </a:r>
            <a:r>
              <a:rPr lang="en-US" dirty="0"/>
              <a:t>DTO – data transfer object</a:t>
            </a:r>
            <a:r>
              <a:rPr lang="bg-BG" dirty="0"/>
              <a:t>)</a:t>
            </a:r>
            <a:r>
              <a:rPr lang="en-US" dirty="0"/>
              <a:t>, </a:t>
            </a:r>
            <a:r>
              <a:rPr lang="bg-BG" dirty="0"/>
              <a:t>а може и да не е свързан с модел</a:t>
            </a:r>
          </a:p>
          <a:p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Изглед</a:t>
            </a:r>
          </a:p>
        </p:txBody>
      </p:sp>
    </p:spTree>
    <p:extLst>
      <p:ext uri="{BB962C8B-B14F-4D97-AF65-F5344CB8AC3E}">
        <p14:creationId xmlns:p14="http://schemas.microsoft.com/office/powerpoint/2010/main" val="1394880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A0A47E1-72A5-48F1-98D5-78195BB28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Свързва</a:t>
            </a:r>
            <a:r>
              <a:rPr lang="ru-RU" dirty="0"/>
              <a:t> изгледа и модела</a:t>
            </a:r>
            <a:r>
              <a:rPr lang="bg-BG" dirty="0"/>
              <a:t>.</a:t>
            </a:r>
          </a:p>
          <a:p>
            <a:r>
              <a:rPr lang="bg-BG" dirty="0"/>
              <a:t>Създава инстанция на изгледа</a:t>
            </a:r>
          </a:p>
          <a:p>
            <a:r>
              <a:rPr lang="bg-BG" dirty="0"/>
              <a:t>Създава инстанция на модела</a:t>
            </a:r>
          </a:p>
          <a:p>
            <a:r>
              <a:rPr lang="bg-BG" dirty="0"/>
              <a:t>Предава данни към изгледа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Контролер</a:t>
            </a:r>
          </a:p>
        </p:txBody>
      </p:sp>
    </p:spTree>
    <p:extLst>
      <p:ext uri="{BB962C8B-B14F-4D97-AF65-F5344CB8AC3E}">
        <p14:creationId xmlns:p14="http://schemas.microsoft.com/office/powerpoint/2010/main" val="2470708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74625" y="1150938"/>
            <a:ext cx="7596188" cy="557053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3200" dirty="0"/>
              <a:t>Структурата на </a:t>
            </a:r>
            <a:r>
              <a:rPr lang="en-US" sz="3200" dirty="0"/>
              <a:t>MVC </a:t>
            </a:r>
            <a:r>
              <a:rPr lang="bg-BG" sz="3200" dirty="0"/>
              <a:t>проекта е добре да се разпредели в 3 отделни подпапки: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Controllers – </a:t>
            </a:r>
            <a:r>
              <a:rPr lang="bg-BG" dirty="0"/>
              <a:t>съдържаща контролер класовете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Model</a:t>
            </a:r>
            <a:r>
              <a:rPr lang="bg-BG" dirty="0"/>
              <a:t> – съдържаща класовете за моделите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Views </a:t>
            </a:r>
            <a:r>
              <a:rPr lang="bg-BG" dirty="0"/>
              <a:t>– съдържаща изгледите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74624" y="39688"/>
            <a:ext cx="9577388" cy="1111250"/>
          </a:xfrm>
        </p:spPr>
        <p:txBody>
          <a:bodyPr/>
          <a:lstStyle/>
          <a:p>
            <a:r>
              <a:rPr lang="bg-BG" dirty="0"/>
              <a:t>Какво научихме в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716" y="3305976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226916" y="3810000"/>
            <a:ext cx="2108746" cy="2282193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DFD351BA-60E6-45B7-B0BA-C235C9239CDA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30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Въведение в </a:t>
            </a:r>
            <a:r>
              <a:rPr lang="en-US" dirty="0"/>
              <a:t>MVC</a:t>
            </a:r>
            <a:r>
              <a:rPr lang="bg-BG" dirty="0"/>
              <a:t>. Структура на проекта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13627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7147</TotalTime>
  <Words>479</Words>
  <Application>Microsoft Office PowerPoint</Application>
  <PresentationFormat>Custom</PresentationFormat>
  <Paragraphs>76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Структура на проекта</vt:lpstr>
      <vt:lpstr>Класът Program</vt:lpstr>
      <vt:lpstr>Модел</vt:lpstr>
      <vt:lpstr>Изглед</vt:lpstr>
      <vt:lpstr>Контролер</vt:lpstr>
      <vt:lpstr>Какво научихме в този час?</vt:lpstr>
      <vt:lpstr>Въведение в MVC. Структура на проекта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 Web Development Basics - Introduction to MVC</dc:title>
  <dc:subject>Java; Bootstrap; Cookies; Sessions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300</cp:revision>
  <dcterms:created xsi:type="dcterms:W3CDTF">2014-01-02T17:00:34Z</dcterms:created>
  <dcterms:modified xsi:type="dcterms:W3CDTF">2019-12-17T11:53:54Z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