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41"/>
  </p:notesMasterIdLst>
  <p:handoutMasterIdLst>
    <p:handoutMasterId r:id="rId42"/>
  </p:handoutMasterIdLst>
  <p:sldIdLst>
    <p:sldId id="528" r:id="rId3"/>
    <p:sldId id="473" r:id="rId4"/>
    <p:sldId id="475" r:id="rId5"/>
    <p:sldId id="476" r:id="rId6"/>
    <p:sldId id="477" r:id="rId7"/>
    <p:sldId id="478" r:id="rId8"/>
    <p:sldId id="480" r:id="rId9"/>
    <p:sldId id="481" r:id="rId10"/>
    <p:sldId id="482" r:id="rId11"/>
    <p:sldId id="484" r:id="rId12"/>
    <p:sldId id="486" r:id="rId13"/>
    <p:sldId id="487" r:id="rId14"/>
    <p:sldId id="488" r:id="rId15"/>
    <p:sldId id="489" r:id="rId16"/>
    <p:sldId id="491" r:id="rId17"/>
    <p:sldId id="492" r:id="rId18"/>
    <p:sldId id="494" r:id="rId19"/>
    <p:sldId id="496" r:id="rId20"/>
    <p:sldId id="498" r:id="rId21"/>
    <p:sldId id="499" r:id="rId22"/>
    <p:sldId id="500" r:id="rId23"/>
    <p:sldId id="501" r:id="rId24"/>
    <p:sldId id="502" r:id="rId25"/>
    <p:sldId id="503" r:id="rId26"/>
    <p:sldId id="504" r:id="rId27"/>
    <p:sldId id="506" r:id="rId28"/>
    <p:sldId id="507" r:id="rId29"/>
    <p:sldId id="508" r:id="rId30"/>
    <p:sldId id="509" r:id="rId31"/>
    <p:sldId id="510" r:id="rId32"/>
    <p:sldId id="511" r:id="rId33"/>
    <p:sldId id="512" r:id="rId34"/>
    <p:sldId id="513" r:id="rId35"/>
    <p:sldId id="517" r:id="rId36"/>
    <p:sldId id="518" r:id="rId37"/>
    <p:sldId id="524" r:id="rId38"/>
    <p:sldId id="531" r:id="rId39"/>
    <p:sldId id="532" r:id="rId4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0C70F7B0-12E5-4FF4-8B2A-BAFCFF261A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718894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C1790C5E-71FB-48E9-9953-1764228AB22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513393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9AAA06E7-5DC3-4752-9714-AE4FFC2ED6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007993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F32FC7C-15C4-4509-84CD-0B2FB880B1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77879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38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51F087F-F158-4EF6-8B0E-C2BEC4E277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15686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msdn.microsoft.com/en-us/library/36b93480.aspx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43.jpeg"/><Relationship Id="rId4" Type="http://schemas.openxmlformats.org/officeDocument/2006/relationships/image" Target="../media/image40.png"/><Relationship Id="rId9" Type="http://schemas.openxmlformats.org/officeDocument/2006/relationships/hyperlink" Target="https://it-kariera.mon.bg/e-learn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2817812" y="381000"/>
            <a:ext cx="87484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2500"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Именуване на идентификатори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443558"/>
            <a:ext cx="5946524" cy="2705797"/>
            <a:chOff x="745783" y="3443558"/>
            <a:chExt cx="5946524" cy="2705797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789342">
              <a:off x="5153937" y="3443558"/>
              <a:ext cx="1538370" cy="617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</a:t>
              </a:r>
            </a:p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sp>
        <p:nvSpPr>
          <p:cNvPr id="14" name="Subtitle 5"/>
          <p:cNvSpPr>
            <a:spLocks noGrp="1"/>
          </p:cNvSpPr>
          <p:nvPr>
            <p:ph type="subTitle" idx="1"/>
          </p:nvPr>
        </p:nvSpPr>
        <p:spPr>
          <a:xfrm>
            <a:off x="3356189" y="1472043"/>
            <a:ext cx="8144341" cy="1846655"/>
          </a:xfrm>
        </p:spPr>
        <p:txBody>
          <a:bodyPr>
            <a:normAutofit fontScale="92500"/>
          </a:bodyPr>
          <a:lstStyle/>
          <a:p>
            <a:r>
              <a:rPr lang="bg-BG" dirty="0"/>
              <a:t>Именуване на променливи, методи</a:t>
            </a:r>
            <a:r>
              <a:rPr lang="en-US" dirty="0"/>
              <a:t>, </a:t>
            </a:r>
            <a:r>
              <a:rPr lang="bg-BG" dirty="0"/>
              <a:t>параметри, свойства</a:t>
            </a:r>
            <a:r>
              <a:rPr lang="en-US" dirty="0"/>
              <a:t>, </a:t>
            </a:r>
            <a:r>
              <a:rPr lang="bg-BG" dirty="0"/>
              <a:t>константи, класове, интерфейси и </a:t>
            </a:r>
            <a:r>
              <a:rPr lang="bg-BG" dirty="0" err="1"/>
              <a:t>др</a:t>
            </a:r>
            <a:r>
              <a:rPr lang="en-US" dirty="0"/>
              <a:t>.</a:t>
            </a:r>
          </a:p>
        </p:txBody>
      </p:sp>
      <p:pic>
        <p:nvPicPr>
          <p:cNvPr id="15" name="Picture 2" descr="http://www.med.miami.edu/med/images/Guidelines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053" y="4076772"/>
            <a:ext cx="4820413" cy="2119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1548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Допустими са няколко формата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[</a:t>
            </a:r>
            <a:r>
              <a:rPr lang="bg-BG" dirty="0"/>
              <a:t>Съществително</a:t>
            </a:r>
            <a:r>
              <a:rPr lang="en-US" dirty="0"/>
              <a:t>] </a:t>
            </a:r>
            <a:r>
              <a:rPr lang="bg-BG" dirty="0"/>
              <a:t>или</a:t>
            </a:r>
            <a:r>
              <a:rPr lang="en-US" dirty="0"/>
              <a:t> [</a:t>
            </a:r>
            <a:r>
              <a:rPr lang="bg-BG" dirty="0"/>
              <a:t>Глагол</a:t>
            </a:r>
            <a:r>
              <a:rPr lang="en-US" dirty="0"/>
              <a:t>] </a:t>
            </a:r>
            <a:r>
              <a:rPr lang="bg-BG" dirty="0"/>
              <a:t>или</a:t>
            </a:r>
            <a:r>
              <a:rPr lang="en-US" dirty="0"/>
              <a:t> [</a:t>
            </a:r>
            <a:r>
              <a:rPr lang="bg-BG" dirty="0"/>
              <a:t>Прилагателно</a:t>
            </a:r>
            <a:r>
              <a:rPr lang="en-US" dirty="0"/>
              <a:t>]</a:t>
            </a:r>
          </a:p>
          <a:p>
            <a:pPr>
              <a:lnSpc>
                <a:spcPct val="100000"/>
              </a:lnSpc>
            </a:pPr>
            <a:r>
              <a:rPr lang="bg-BG" dirty="0"/>
              <a:t>Използвайте еднакъв стил за всички членове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Примери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sz="2800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enum Day { Monday,</a:t>
            </a:r>
            <a:r>
              <a:rPr lang="en-US" sz="2800" b="1" noProof="1">
                <a:solidFill>
                  <a:schemeClr val="tx2">
                    <a:lumMod val="90000"/>
                  </a:schemeClr>
                </a:solidFill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Tuesday,</a:t>
            </a:r>
            <a:r>
              <a:rPr lang="en-US" sz="2800" b="1" noProof="1">
                <a:solidFill>
                  <a:schemeClr val="tx2">
                    <a:lumMod val="90000"/>
                  </a:schemeClr>
                </a:solidFill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Wednesday,</a:t>
            </a:r>
            <a:r>
              <a:rPr lang="en-US" sz="2800" b="1" noProof="1">
                <a:solidFill>
                  <a:schemeClr val="tx2">
                    <a:lumMod val="90000"/>
                  </a:schemeClr>
                </a:solidFill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… }</a:t>
            </a:r>
            <a:r>
              <a:rPr lang="en-US" sz="2800" noProof="1"/>
              <a:t>,</a:t>
            </a:r>
            <a:br>
              <a:rPr lang="en-US" sz="2800" noProof="1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2800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enum AppState { Running,</a:t>
            </a:r>
            <a:r>
              <a:rPr lang="en-US" sz="2800" b="1" noProof="1">
                <a:solidFill>
                  <a:schemeClr val="tx2">
                    <a:lumMod val="90000"/>
                  </a:schemeClr>
                </a:solidFill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Finished,</a:t>
            </a:r>
            <a:r>
              <a:rPr lang="en-US" sz="2800" b="1" noProof="1">
                <a:solidFill>
                  <a:schemeClr val="tx2">
                    <a:lumMod val="90000"/>
                  </a:schemeClr>
                </a:solidFill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… }</a:t>
            </a:r>
            <a:r>
              <a:rPr lang="en-US" sz="2800" noProof="1"/>
              <a:t>, </a:t>
            </a:r>
            <a:br>
              <a:rPr lang="en-US" sz="2800" noProof="1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2800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enum WindowState { Normal,</a:t>
            </a:r>
            <a:r>
              <a:rPr lang="en-US" sz="2800" b="1" noProof="1">
                <a:solidFill>
                  <a:schemeClr val="tx2">
                    <a:lumMod val="90000"/>
                  </a:schemeClr>
                </a:solidFill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Maximized,</a:t>
            </a:r>
            <a:r>
              <a:rPr lang="en-US" sz="2800" b="1" noProof="1">
                <a:solidFill>
                  <a:schemeClr val="tx2">
                    <a:lumMod val="90000"/>
                  </a:schemeClr>
                </a:solidFill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… }</a:t>
            </a:r>
          </a:p>
          <a:p>
            <a:pPr>
              <a:lnSpc>
                <a:spcPct val="100000"/>
              </a:lnSpc>
            </a:pPr>
            <a:r>
              <a:rPr lang="bg-BG" dirty="0"/>
              <a:t>Лоши примери 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sz="2800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enum Color</a:t>
            </a:r>
            <a:r>
              <a:rPr lang="en-US" sz="2800" b="1" noProof="1">
                <a:solidFill>
                  <a:srgbClr val="FB816D"/>
                </a:solidFill>
                <a:cs typeface="Consolas" pitchFamily="49" charset="0"/>
              </a:rPr>
              <a:t> </a:t>
            </a:r>
            <a:r>
              <a:rPr lang="en-US" sz="2800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{red,</a:t>
            </a:r>
            <a:r>
              <a:rPr lang="en-US" sz="2800" b="1" noProof="1">
                <a:solidFill>
                  <a:srgbClr val="FB816D"/>
                </a:solidFill>
                <a:cs typeface="Consolas" pitchFamily="49" charset="0"/>
              </a:rPr>
              <a:t> </a:t>
            </a:r>
            <a:r>
              <a:rPr lang="en-US" sz="2800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green,</a:t>
            </a:r>
            <a:r>
              <a:rPr lang="en-US" sz="2800" b="1" noProof="1">
                <a:solidFill>
                  <a:srgbClr val="FB816D"/>
                </a:solidFill>
                <a:cs typeface="Consolas" pitchFamily="49" charset="0"/>
              </a:rPr>
              <a:t> </a:t>
            </a:r>
            <a:r>
              <a:rPr lang="en-US" sz="2800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blue,</a:t>
            </a:r>
            <a:r>
              <a:rPr lang="en-US" sz="2800" b="1" noProof="1">
                <a:solidFill>
                  <a:srgbClr val="FB816D"/>
                </a:solidFill>
                <a:cs typeface="Consolas" pitchFamily="49" charset="0"/>
              </a:rPr>
              <a:t> </a:t>
            </a:r>
            <a:r>
              <a:rPr lang="en-US" sz="2800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white}</a:t>
            </a:r>
            <a:r>
              <a:rPr lang="en-US" sz="2800" noProof="1"/>
              <a:t>,</a:t>
            </a:r>
            <a:br>
              <a:rPr lang="en-US" sz="2800" noProof="1">
                <a:solidFill>
                  <a:srgbClr val="FB816D"/>
                </a:solidFill>
              </a:rPr>
            </a:br>
            <a:r>
              <a:rPr lang="en-US" sz="2800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enum PAGE_FORMAT</a:t>
            </a:r>
            <a:r>
              <a:rPr lang="en-US" sz="2800" b="1" noProof="1">
                <a:solidFill>
                  <a:srgbClr val="FB816D"/>
                </a:solidFill>
                <a:cs typeface="Consolas" pitchFamily="49" charset="0"/>
              </a:rPr>
              <a:t> </a:t>
            </a:r>
            <a:r>
              <a:rPr lang="en-US" sz="2800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{A4,</a:t>
            </a:r>
            <a:r>
              <a:rPr lang="en-US" sz="2800" b="1" noProof="1">
                <a:solidFill>
                  <a:srgbClr val="FB816D"/>
                </a:solidFill>
                <a:cs typeface="Consolas" pitchFamily="49" charset="0"/>
              </a:rPr>
              <a:t> </a:t>
            </a:r>
            <a:r>
              <a:rPr lang="en-US" sz="2800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A5,</a:t>
            </a:r>
            <a:r>
              <a:rPr lang="en-US" sz="2800" b="1" noProof="1">
                <a:solidFill>
                  <a:srgbClr val="FB816D"/>
                </a:solidFill>
                <a:cs typeface="Consolas" pitchFamily="49" charset="0"/>
              </a:rPr>
              <a:t> </a:t>
            </a:r>
            <a:r>
              <a:rPr lang="en-US" sz="2800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A3,</a:t>
            </a:r>
            <a:r>
              <a:rPr lang="en-US" sz="2800" b="1" noProof="1">
                <a:solidFill>
                  <a:srgbClr val="FB816D"/>
                </a:solidFill>
                <a:cs typeface="Consolas" pitchFamily="49" charset="0"/>
              </a:rPr>
              <a:t> </a:t>
            </a:r>
            <a:r>
              <a:rPr lang="en-US" sz="2800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LEGAL,</a:t>
            </a:r>
            <a:r>
              <a:rPr lang="en-US" sz="2800" b="1" noProof="1">
                <a:solidFill>
                  <a:srgbClr val="FB816D"/>
                </a:solidFill>
                <a:cs typeface="Consolas" pitchFamily="49" charset="0"/>
              </a:rPr>
              <a:t> </a:t>
            </a:r>
            <a:r>
              <a:rPr lang="en-US" sz="2800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…}</a:t>
            </a:r>
            <a:endParaRPr lang="en-US" sz="2800" b="1" dirty="0">
              <a:solidFill>
                <a:srgbClr val="FB816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Именуване на изброими типове</a:t>
            </a:r>
            <a:endParaRPr lang="en-US" dirty="0"/>
          </a:p>
        </p:txBody>
      </p:sp>
      <p:pic>
        <p:nvPicPr>
          <p:cNvPr id="160769" name="Picture 1" descr="C:\Trash\nature-small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2" y="936765"/>
            <a:ext cx="2388096" cy="1433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1012" y="3810000"/>
            <a:ext cx="1015734" cy="76200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pprove, block, cancel, delete, reject ic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1798" y="5638800"/>
            <a:ext cx="914162" cy="6858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65544BD6-4691-4EA8-A4A7-64D5C8411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2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Атрибути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Добавете</a:t>
            </a:r>
            <a:r>
              <a:rPr lang="en-US" dirty="0"/>
              <a:t> </a:t>
            </a:r>
            <a:r>
              <a:rPr lang="bg-BG" dirty="0"/>
              <a:t>окончанието</a:t>
            </a:r>
            <a:r>
              <a:rPr lang="en-US" dirty="0"/>
              <a:t> </a:t>
            </a:r>
            <a:r>
              <a:rPr lang="en-US" sz="2800" b="1" dirty="0">
                <a:cs typeface="Consolas" pitchFamily="49" charset="0"/>
              </a:rPr>
              <a:t>'</a:t>
            </a:r>
            <a:r>
              <a:rPr lang="en-US" b="1" dirty="0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Attribute</a:t>
            </a:r>
            <a:r>
              <a:rPr lang="en-US" sz="2800" b="1" dirty="0">
                <a:cs typeface="Consolas" pitchFamily="49" charset="0"/>
              </a:rPr>
              <a:t>‚</a:t>
            </a:r>
            <a:endParaRPr lang="bg-BG" sz="2800" b="1" dirty="0">
              <a:cs typeface="Consolas" pitchFamily="49" charset="0"/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Пример</a:t>
            </a:r>
            <a:r>
              <a:rPr lang="en-US" dirty="0"/>
              <a:t>: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WebServiceAttribute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Лош пример </a:t>
            </a:r>
            <a:r>
              <a:rPr lang="en-US" dirty="0"/>
              <a:t>: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WebService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bg-BG" dirty="0"/>
              <a:t>Колекции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Добавете</a:t>
            </a:r>
            <a:r>
              <a:rPr lang="en-US" dirty="0"/>
              <a:t> </a:t>
            </a:r>
            <a:r>
              <a:rPr lang="bg-BG" dirty="0"/>
              <a:t>окончанието</a:t>
            </a:r>
            <a:r>
              <a:rPr lang="en-US" dirty="0"/>
              <a:t> </a:t>
            </a:r>
            <a:r>
              <a:rPr lang="en-US" b="1" dirty="0">
                <a:latin typeface="+mj-lt"/>
                <a:cs typeface="Consolas" pitchFamily="49" charset="0"/>
              </a:rPr>
              <a:t>'</a:t>
            </a:r>
            <a:r>
              <a:rPr lang="en-US" b="1" dirty="0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Collection</a:t>
            </a:r>
            <a:r>
              <a:rPr lang="en-US" b="1" dirty="0"/>
              <a:t>'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Пример</a:t>
            </a:r>
            <a:r>
              <a:rPr lang="en-US" dirty="0"/>
              <a:t>: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StringsCollection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Лош пример</a:t>
            </a:r>
            <a:r>
              <a:rPr lang="en-US" dirty="0"/>
              <a:t>: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ListOfStrings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Именуване на специални класове</a:t>
            </a:r>
            <a:endParaRPr lang="en-US" dirty="0"/>
          </a:p>
        </p:txBody>
      </p:sp>
      <p:pic>
        <p:nvPicPr>
          <p:cNvPr id="159746" name="Picture 2" descr="http://architecture.myninjaplease.com/wp-content/uploads/2007/01/strange-homes-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28639" y="1015933"/>
            <a:ext cx="2575973" cy="3344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www.statenislandmuseum.org/images/uploads/heros/collection-natsci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2" y="4546204"/>
            <a:ext cx="3733800" cy="2011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1D6FB621-224B-4B72-BC06-D4DB84F80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60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Изключения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Добавете</a:t>
            </a:r>
            <a:r>
              <a:rPr lang="en-US" dirty="0"/>
              <a:t> </a:t>
            </a:r>
            <a:r>
              <a:rPr lang="bg-BG" dirty="0"/>
              <a:t>окончанието</a:t>
            </a:r>
            <a:r>
              <a:rPr lang="en-US" dirty="0"/>
              <a:t> </a:t>
            </a:r>
            <a:r>
              <a:rPr lang="en-US" b="1" dirty="0">
                <a:latin typeface="+mj-lt"/>
                <a:cs typeface="Consolas" pitchFamily="49" charset="0"/>
              </a:rPr>
              <a:t>'</a:t>
            </a:r>
            <a:r>
              <a:rPr lang="en-US" b="1" dirty="0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Exception</a:t>
            </a:r>
            <a:r>
              <a:rPr lang="en-US" b="1" dirty="0"/>
              <a:t>'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Използвайте информативно име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Пример</a:t>
            </a:r>
            <a:r>
              <a:rPr lang="en-US" dirty="0"/>
              <a:t>: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FileNotFoundException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Лош пример</a:t>
            </a:r>
            <a:r>
              <a:rPr lang="en-US" dirty="0"/>
              <a:t>: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FileNotFoundError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bg-BG" dirty="0"/>
              <a:t>Делегати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Добавете</a:t>
            </a:r>
            <a:r>
              <a:rPr lang="en-US" dirty="0"/>
              <a:t> </a:t>
            </a:r>
            <a:r>
              <a:rPr lang="bg-BG" dirty="0"/>
              <a:t>окончанието</a:t>
            </a:r>
            <a:r>
              <a:rPr lang="en-US" dirty="0"/>
              <a:t> </a:t>
            </a:r>
            <a:r>
              <a:rPr lang="en-US" b="1" dirty="0">
                <a:latin typeface="+mj-lt"/>
                <a:cs typeface="Consolas" pitchFamily="49" charset="0"/>
              </a:rPr>
              <a:t>'</a:t>
            </a:r>
            <a:r>
              <a:rPr lang="en-US" b="1" dirty="0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Delegate</a:t>
            </a:r>
            <a:r>
              <a:rPr lang="en-US" b="1" dirty="0"/>
              <a:t>'</a:t>
            </a:r>
            <a:r>
              <a:rPr lang="en-US" dirty="0"/>
              <a:t> </a:t>
            </a:r>
            <a:r>
              <a:rPr lang="bg-BG" dirty="0"/>
              <a:t>или</a:t>
            </a:r>
            <a:r>
              <a:rPr lang="en-US" dirty="0"/>
              <a:t> </a:t>
            </a:r>
            <a:br>
              <a:rPr lang="bg-BG" dirty="0"/>
            </a:br>
            <a:r>
              <a:rPr lang="en-US" b="1" dirty="0"/>
              <a:t>'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EventHandler</a:t>
            </a:r>
            <a:r>
              <a:rPr lang="en-US" b="1" dirty="0"/>
              <a:t>'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Пример</a:t>
            </a:r>
            <a:r>
              <a:rPr lang="en-US" dirty="0"/>
              <a:t>: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DownloadFinishedDelegate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Лош пример</a:t>
            </a:r>
            <a:r>
              <a:rPr lang="en-US" dirty="0"/>
              <a:t>: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WakeUpNotification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Именуване на специални класове </a:t>
            </a:r>
            <a:r>
              <a:rPr lang="en-US" dirty="0"/>
              <a:t>(2)</a:t>
            </a:r>
          </a:p>
        </p:txBody>
      </p:sp>
      <p:pic>
        <p:nvPicPr>
          <p:cNvPr id="158721" name="Picture 1" descr="C:\Trash\exception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650" y="1600200"/>
            <a:ext cx="2844060" cy="1600200"/>
          </a:xfrm>
          <a:prstGeom prst="roundRect">
            <a:avLst>
              <a:gd name="adj" fmla="val 9998"/>
            </a:avLst>
          </a:prstGeom>
          <a:ln>
            <a:solidFill>
              <a:schemeClr val="accent3">
                <a:lumMod val="60000"/>
                <a:lumOff val="40000"/>
                <a:alpha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https://media.licdn.com/mpr/mpr/p/1/005/097/16b/334b1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52114" y="4114800"/>
            <a:ext cx="2823596" cy="1905001"/>
          </a:xfrm>
          <a:prstGeom prst="roundRect">
            <a:avLst>
              <a:gd name="adj" fmla="val 9998"/>
            </a:avLst>
          </a:prstGeom>
          <a:ln>
            <a:solidFill>
              <a:schemeClr val="accent3">
                <a:lumMod val="60000"/>
                <a:lumOff val="40000"/>
                <a:alpha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B3E5C948-6120-4E99-8DD0-28A523CF6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50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Колко дълго трябва да е името на клас, структура и </a:t>
            </a:r>
            <a:r>
              <a:rPr lang="bg-BG" dirty="0" err="1"/>
              <a:t>т.н</a:t>
            </a:r>
            <a:r>
              <a:rPr lang="en-US" dirty="0"/>
              <a:t>?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Името да е толкова дълго, колкото е </a:t>
            </a:r>
            <a:br>
              <a:rPr lang="bg-BG" dirty="0"/>
            </a:br>
            <a:r>
              <a:rPr lang="bg-BG" dirty="0"/>
              <a:t>необходимо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Не съкращавайте имената, ако това ще ги </a:t>
            </a:r>
            <a:br>
              <a:rPr lang="bg-BG" dirty="0"/>
            </a:br>
            <a:r>
              <a:rPr lang="bg-BG" dirty="0"/>
              <a:t>направи неясни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Примери</a:t>
            </a:r>
            <a:r>
              <a:rPr lang="en-US" dirty="0"/>
              <a:t>: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FileNotFoundException</a:t>
            </a:r>
            <a:r>
              <a:rPr lang="en-US" dirty="0"/>
              <a:t>,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CustomerSupportNotificationService</a:t>
            </a:r>
          </a:p>
          <a:p>
            <a:pPr>
              <a:lnSpc>
                <a:spcPct val="100000"/>
              </a:lnSpc>
            </a:pPr>
            <a:r>
              <a:rPr lang="bg-BG" dirty="0"/>
              <a:t>Лоши примери</a:t>
            </a:r>
            <a:r>
              <a:rPr lang="en-US" dirty="0"/>
              <a:t>: </a:t>
            </a:r>
            <a:br>
              <a:rPr lang="en-US" dirty="0"/>
            </a:b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FNFException</a:t>
            </a:r>
            <a:r>
              <a:rPr lang="en-US" dirty="0"/>
              <a:t>,</a:t>
            </a:r>
            <a:r>
              <a:rPr lang="en-US" dirty="0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CustSuppNotifSrvc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Дължина на имената на класовете</a:t>
            </a:r>
            <a:endParaRPr lang="en-US" dirty="0"/>
          </a:p>
        </p:txBody>
      </p:sp>
      <p:pic>
        <p:nvPicPr>
          <p:cNvPr id="157698" name="Picture 2" descr="http://crb.hu/images/nagyker/szabas/cm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12" y="2323773"/>
            <a:ext cx="2919545" cy="1486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8700" y="4343400"/>
            <a:ext cx="1015734" cy="76200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pprove, block, cancel, delete, reject ic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9486" y="5734300"/>
            <a:ext cx="914162" cy="6858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277307A0-62B5-4543-A376-5335FE77D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59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Общи съвети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използвайте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PascalCase</a:t>
            </a:r>
          </a:p>
          <a:p>
            <a:pPr>
              <a:lnSpc>
                <a:spcPct val="100000"/>
              </a:lnSpc>
            </a:pPr>
            <a:r>
              <a:rPr lang="bg-BG" dirty="0"/>
              <a:t>Допустими са следните формати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Company.Product.Component.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…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Product.Component.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…</a:t>
            </a:r>
          </a:p>
          <a:p>
            <a:pPr>
              <a:lnSpc>
                <a:spcPct val="100000"/>
              </a:lnSpc>
            </a:pPr>
            <a:r>
              <a:rPr lang="bg-BG" dirty="0"/>
              <a:t>Пример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Microsoft.WinControls.GridView</a:t>
            </a:r>
          </a:p>
          <a:p>
            <a:pPr>
              <a:lnSpc>
                <a:spcPct val="100000"/>
              </a:lnSpc>
            </a:pPr>
            <a:r>
              <a:rPr lang="bg-BG" dirty="0"/>
              <a:t>Лоши примери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Microsoft_WinControlsGridView</a:t>
            </a:r>
            <a:r>
              <a:rPr lang="en-US" dirty="0"/>
              <a:t>,</a:t>
            </a:r>
            <a:r>
              <a:rPr lang="en-US" dirty="0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Classes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Именуване на пространства от имена</a:t>
            </a:r>
            <a:endParaRPr lang="en-US" dirty="0"/>
          </a:p>
        </p:txBody>
      </p:sp>
      <p:pic>
        <p:nvPicPr>
          <p:cNvPr id="156675" name="Picture 3" descr="C:\Trash\galaxy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308" y="967596"/>
            <a:ext cx="3068042" cy="1795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http://adamant.typepad.com/photos/uncategorized/2007/10/21/planet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40000"/>
              </a:clrFrom>
              <a:clrTo>
                <a:srgbClr val="04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689" y="2779569"/>
            <a:ext cx="2358199" cy="1400174"/>
          </a:xfrm>
          <a:prstGeom prst="roundRect">
            <a:avLst>
              <a:gd name="adj" fmla="val 25996"/>
            </a:avLst>
          </a:prstGeom>
          <a:noFill/>
        </p:spPr>
      </p:pic>
      <p:pic>
        <p:nvPicPr>
          <p:cNvPr id="7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5689" y="4538932"/>
            <a:ext cx="1015734" cy="76200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pprove, block, cancel, delete, reject icon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7962" y="5692778"/>
            <a:ext cx="914162" cy="6858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6F26E25-69A0-4222-A1BD-69820CD80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38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Имената на папките с проекти трябва да следват името на пространството от имена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Пример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sz="2800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System</a:t>
            </a:r>
          </a:p>
          <a:p>
            <a:pPr lvl="2">
              <a:lnSpc>
                <a:spcPct val="100000"/>
              </a:lnSpc>
            </a:pPr>
            <a:r>
              <a:rPr lang="en-US" sz="2800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Collections</a:t>
            </a:r>
          </a:p>
          <a:p>
            <a:pPr lvl="3">
              <a:lnSpc>
                <a:spcPct val="100000"/>
              </a:lnSpc>
            </a:pPr>
            <a:r>
              <a:rPr lang="en-US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Generic</a:t>
            </a:r>
          </a:p>
          <a:p>
            <a:pPr lvl="1">
              <a:lnSpc>
                <a:spcPct val="100000"/>
              </a:lnSpc>
            </a:pP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System.Collections.Generic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…</a:t>
            </a:r>
          </a:p>
          <a:p>
            <a:pPr>
              <a:lnSpc>
                <a:spcPct val="100000"/>
              </a:lnSpc>
            </a:pPr>
            <a:r>
              <a:rPr lang="bg-BG" dirty="0"/>
              <a:t>Лош пример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sz="2900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system_collections_generic</a:t>
            </a:r>
            <a:r>
              <a:rPr lang="en-US" sz="2900" dirty="0"/>
              <a:t>,</a:t>
            </a:r>
            <a:r>
              <a:rPr lang="en-US" sz="2900" dirty="0">
                <a:solidFill>
                  <a:srgbClr val="FB816D"/>
                </a:solidFill>
              </a:rPr>
              <a:t> </a:t>
            </a:r>
            <a:r>
              <a:rPr lang="en-US" sz="2900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generic.src</a:t>
            </a:r>
            <a:endParaRPr lang="en-US" b="1" dirty="0">
              <a:solidFill>
                <a:srgbClr val="FB816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Именуване на папки с проекти</a:t>
            </a:r>
            <a:endParaRPr lang="en-US" dirty="0"/>
          </a:p>
        </p:txBody>
      </p:sp>
      <p:pic>
        <p:nvPicPr>
          <p:cNvPr id="55298" name="Picture 2" descr="C:\Trash\folder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883" y="2135984"/>
            <a:ext cx="3406873" cy="2436016"/>
          </a:xfrm>
          <a:prstGeom prst="rect">
            <a:avLst/>
          </a:prstGeom>
          <a:noFill/>
        </p:spPr>
      </p:pic>
      <p:pic>
        <p:nvPicPr>
          <p:cNvPr id="6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5012" y="3937760"/>
            <a:ext cx="1015734" cy="76200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pprove, block, cancel, delete, reject ic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5157" y="5303838"/>
            <a:ext cx="914162" cy="6858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91F08A0E-3D20-41C5-905A-840BEF847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90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Файловете със програмен код трябва да имат имена, съответстващи на тяхното съдържание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Файлът, съдържащ клас </a:t>
            </a:r>
            <a:r>
              <a:rPr lang="en-US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Student</a:t>
            </a:r>
            <a:r>
              <a:rPr lang="bg-BG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dirty="0"/>
              <a:t> </a:t>
            </a:r>
            <a:r>
              <a:rPr lang="bg-BG" dirty="0"/>
              <a:t>трябва да се казва</a:t>
            </a:r>
            <a:br>
              <a:rPr lang="en-US" dirty="0"/>
            </a:b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Student.cs</a:t>
            </a:r>
          </a:p>
          <a:p>
            <a:pPr>
              <a:lnSpc>
                <a:spcPct val="100000"/>
              </a:lnSpc>
            </a:pPr>
            <a:r>
              <a:rPr lang="bg-BG" dirty="0"/>
              <a:t>Примери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StudentDAO.cs</a:t>
            </a:r>
            <a:r>
              <a:rPr lang="en-US" dirty="0"/>
              <a:t>,</a:t>
            </a:r>
            <a:r>
              <a:rPr lang="en-US" b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Constants.cs</a:t>
            </a:r>
            <a:r>
              <a:rPr lang="en-US" dirty="0"/>
              <a:t>,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 CryptographyAlgorithms.cs</a:t>
            </a:r>
          </a:p>
          <a:p>
            <a:pPr>
              <a:lnSpc>
                <a:spcPct val="100000"/>
              </a:lnSpc>
            </a:pPr>
            <a:r>
              <a:rPr lang="bg-BG" dirty="0"/>
              <a:t>Лоши примери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sz="2900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Program.cs</a:t>
            </a:r>
            <a:r>
              <a:rPr lang="en-US" sz="2900" dirty="0"/>
              <a:t>,</a:t>
            </a:r>
            <a:r>
              <a:rPr lang="en-US" sz="2900" b="1" dirty="0">
                <a:solidFill>
                  <a:srgbClr val="FB816D"/>
                </a:solidFill>
              </a:rPr>
              <a:t> </a:t>
            </a:r>
            <a:r>
              <a:rPr lang="en-US" sz="2900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SourceCode.cs</a:t>
            </a:r>
            <a:r>
              <a:rPr lang="en-US" sz="2900" dirty="0"/>
              <a:t> , </a:t>
            </a:r>
            <a:r>
              <a:rPr lang="en-US" sz="2900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Page1.aspx</a:t>
            </a:r>
            <a:r>
              <a:rPr lang="en-US" sz="2900" dirty="0"/>
              <a:t>,</a:t>
            </a:r>
            <a:br>
              <a:rPr lang="en-US" sz="2900" b="1" dirty="0">
                <a:solidFill>
                  <a:srgbClr val="FB816D"/>
                </a:solidFill>
              </a:rPr>
            </a:br>
            <a:r>
              <a:rPr lang="en-US" sz="2900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WebApplication1.aspx</a:t>
            </a:r>
            <a:r>
              <a:rPr lang="en-US" sz="2900" dirty="0"/>
              <a:t>,</a:t>
            </a:r>
            <a:r>
              <a:rPr lang="en-US" sz="2900" b="1" dirty="0">
                <a:solidFill>
                  <a:srgbClr val="FB816D"/>
                </a:solidFill>
              </a:rPr>
              <a:t> </a:t>
            </a:r>
            <a:r>
              <a:rPr lang="en-US" sz="2900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_d2.cs</a:t>
            </a:r>
            <a:r>
              <a:rPr lang="en-US" sz="2900" dirty="0"/>
              <a:t>, </a:t>
            </a:r>
            <a:r>
              <a:rPr lang="en-US" sz="2900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Form1.xaml</a:t>
            </a:r>
            <a:endParaRPr lang="en-US" b="1" dirty="0">
              <a:solidFill>
                <a:srgbClr val="FB816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Именуване на файлове</a:t>
            </a:r>
            <a:endParaRPr lang="en-US" dirty="0"/>
          </a:p>
        </p:txBody>
      </p:sp>
      <p:pic>
        <p:nvPicPr>
          <p:cNvPr id="5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1548" y="3788010"/>
            <a:ext cx="1015734" cy="76200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pprove, block, cancel, delete, reject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2334" y="5486400"/>
            <a:ext cx="914162" cy="6858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E95476CC-9EDF-4E0E-B0A2-6EC14C9F1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70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Имената на </a:t>
            </a:r>
            <a:r>
              <a:rPr lang="en-US" dirty="0"/>
              <a:t>.NET </a:t>
            </a:r>
            <a:r>
              <a:rPr lang="bg-BG" dirty="0" err="1"/>
              <a:t>асемблитата</a:t>
            </a:r>
            <a:r>
              <a:rPr lang="bg-BG" dirty="0"/>
              <a:t> трябва да следват основното пространство за имена с йерархията на </a:t>
            </a:r>
            <a:br>
              <a:rPr lang="bg-BG" dirty="0"/>
            </a:br>
            <a:r>
              <a:rPr lang="bg-BG" dirty="0"/>
              <a:t>своя клас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Примери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Oracle.DataAccess.dll</a:t>
            </a:r>
          </a:p>
          <a:p>
            <a:pPr lvl="1">
              <a:lnSpc>
                <a:spcPct val="100000"/>
              </a:lnSpc>
            </a:pP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Interop.CAPICOM.dll</a:t>
            </a:r>
          </a:p>
          <a:p>
            <a:pPr lvl="1">
              <a:lnSpc>
                <a:spcPct val="100000"/>
              </a:lnSpc>
            </a:pP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Microsoft.WinControls.GridView.dll</a:t>
            </a:r>
          </a:p>
          <a:p>
            <a:pPr>
              <a:lnSpc>
                <a:spcPct val="100000"/>
              </a:lnSpc>
            </a:pPr>
            <a:r>
              <a:rPr lang="bg-BG" dirty="0"/>
              <a:t>Лоши примери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OracleDataAccess.dll</a:t>
            </a:r>
            <a:endParaRPr lang="en-US" b="1" dirty="0">
              <a:solidFill>
                <a:srgbClr val="FB816D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Microsoft_WinControlsGrid_View.dll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Именуване на</a:t>
            </a:r>
            <a:r>
              <a:rPr lang="en-US" dirty="0"/>
              <a:t> .NET </a:t>
            </a:r>
            <a:r>
              <a:rPr lang="bg-BG" dirty="0" err="1"/>
              <a:t>асемблита</a:t>
            </a:r>
            <a:endParaRPr lang="en-US" dirty="0"/>
          </a:p>
        </p:txBody>
      </p:sp>
      <p:pic>
        <p:nvPicPr>
          <p:cNvPr id="155650" name="Picture 2" descr="http://www.xtek.com/europe/media/new-assembly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806" y="1878898"/>
            <a:ext cx="2437765" cy="1371600"/>
          </a:xfrm>
          <a:prstGeom prst="roundRect">
            <a:avLst>
              <a:gd name="adj" fmla="val 1398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9812" y="3174298"/>
            <a:ext cx="1015734" cy="76200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pprove, block, cancel, delete, reject ic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2250" y="5334000"/>
            <a:ext cx="914162" cy="6858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A591D11A-9015-4D86-ACD3-DFAD0FA01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30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Приложенията трябва да се именуват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смислено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Използвайте</a:t>
            </a:r>
            <a:r>
              <a:rPr lang="en-US" dirty="0"/>
              <a:t> [</a:t>
            </a:r>
            <a:r>
              <a:rPr lang="bg-BG" dirty="0"/>
              <a:t>Съществително</a:t>
            </a:r>
            <a:r>
              <a:rPr lang="en-US" dirty="0"/>
              <a:t>] </a:t>
            </a:r>
            <a:r>
              <a:rPr lang="bg-BG" dirty="0"/>
              <a:t>или</a:t>
            </a:r>
            <a:br>
              <a:rPr lang="bg-BG" dirty="0"/>
            </a:br>
            <a:r>
              <a:rPr lang="en-US" dirty="0"/>
              <a:t>[</a:t>
            </a:r>
            <a:r>
              <a:rPr lang="bg-BG" dirty="0"/>
              <a:t>Прилагателно</a:t>
            </a:r>
            <a:r>
              <a:rPr lang="en-US" dirty="0"/>
              <a:t>] + [</a:t>
            </a:r>
            <a:r>
              <a:rPr lang="bg-BG" dirty="0"/>
              <a:t>Съществително</a:t>
            </a:r>
            <a:r>
              <a:rPr lang="en-US" dirty="0"/>
              <a:t>]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Използвайте</a:t>
            </a:r>
            <a:r>
              <a:rPr lang="en-US" dirty="0"/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PascalCase</a:t>
            </a:r>
          </a:p>
          <a:p>
            <a:pPr>
              <a:lnSpc>
                <a:spcPct val="100000"/>
              </a:lnSpc>
            </a:pPr>
            <a:r>
              <a:rPr lang="bg-BG" dirty="0"/>
              <a:t>Примери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BlogEngine</a:t>
            </a:r>
          </a:p>
          <a:p>
            <a:pPr lvl="1">
              <a:lnSpc>
                <a:spcPct val="100000"/>
              </a:lnSpc>
            </a:pP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NewsAggregatorService</a:t>
            </a:r>
          </a:p>
          <a:p>
            <a:pPr>
              <a:lnSpc>
                <a:spcPct val="100000"/>
              </a:lnSpc>
            </a:pPr>
            <a:r>
              <a:rPr lang="bg-BG" dirty="0"/>
              <a:t>Лоши примери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ConsoleApplication4</a:t>
            </a:r>
            <a:r>
              <a:rPr lang="en-US" dirty="0"/>
              <a:t>,</a:t>
            </a:r>
            <a:r>
              <a:rPr lang="en-US" dirty="0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WebSite2</a:t>
            </a:r>
          </a:p>
          <a:p>
            <a:pPr lvl="1">
              <a:lnSpc>
                <a:spcPct val="100000"/>
              </a:lnSpc>
            </a:pP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zadacha_14</a:t>
            </a:r>
            <a:r>
              <a:rPr lang="en-US" dirty="0"/>
              <a:t>,</a:t>
            </a:r>
            <a:r>
              <a:rPr lang="en-US" dirty="0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online_shop_temp2</a:t>
            </a:r>
            <a:endParaRPr lang="en-US" b="1" dirty="0">
              <a:solidFill>
                <a:srgbClr val="FB816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Именуване на приложения</a:t>
            </a:r>
            <a:endParaRPr lang="en-US" dirty="0"/>
          </a:p>
        </p:txBody>
      </p:sp>
      <p:pic>
        <p:nvPicPr>
          <p:cNvPr id="53250" name="Picture 2" descr="http://www.aha-soft.com/images/application-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0" t="-4634" r="-2994" b="-1945"/>
          <a:stretch>
            <a:fillRect/>
          </a:stretch>
        </p:blipFill>
        <p:spPr bwMode="auto">
          <a:xfrm>
            <a:off x="7999412" y="1752600"/>
            <a:ext cx="3789134" cy="1676400"/>
          </a:xfrm>
          <a:prstGeom prst="roundRect">
            <a:avLst>
              <a:gd name="adj" fmla="val 6347"/>
            </a:avLst>
          </a:prstGeom>
          <a:solidFill>
            <a:srgbClr val="FFFFFF"/>
          </a:solidFill>
        </p:spPr>
      </p:pic>
      <p:pic>
        <p:nvPicPr>
          <p:cNvPr id="7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40" y="3616960"/>
            <a:ext cx="1015734" cy="76200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pprove, block, cancel, delete, reject ic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0812" y="5638800"/>
            <a:ext cx="914162" cy="6858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F13FEFEA-EBED-41B9-8B8A-15175AADC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85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/>
              <a:t>Общи съвети</a:t>
            </a:r>
            <a:endParaRPr lang="en-US" dirty="0"/>
          </a:p>
          <a:p>
            <a:pPr lvl="1"/>
            <a:r>
              <a:rPr lang="bg-BG" dirty="0"/>
              <a:t>Използвайте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смислени</a:t>
            </a:r>
            <a:r>
              <a:rPr lang="en-US" dirty="0"/>
              <a:t> </a:t>
            </a:r>
            <a:r>
              <a:rPr lang="bg-BG" dirty="0"/>
              <a:t>имена за методите</a:t>
            </a:r>
            <a:endParaRPr lang="en-US" dirty="0"/>
          </a:p>
          <a:p>
            <a:pPr lvl="1"/>
            <a:r>
              <a:rPr lang="bg-BG" dirty="0"/>
              <a:t>Имената трябва да отговарят на въпроса</a:t>
            </a:r>
            <a:r>
              <a:rPr lang="en-US" dirty="0"/>
              <a:t>:</a:t>
            </a:r>
          </a:p>
          <a:p>
            <a:pPr lvl="2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Какво прави този метод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?</a:t>
            </a:r>
          </a:p>
          <a:p>
            <a:pPr lvl="1"/>
            <a:r>
              <a:rPr lang="bg-BG" dirty="0"/>
              <a:t>Ако не можете да намерите добро име на метода</a:t>
            </a:r>
            <a:r>
              <a:rPr lang="en-US" dirty="0"/>
              <a:t>, </a:t>
            </a:r>
            <a:r>
              <a:rPr lang="bg-BG" dirty="0"/>
              <a:t>помислете има ли ясна цел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bg-BG" dirty="0"/>
              <a:t>Примери</a:t>
            </a:r>
            <a:r>
              <a:rPr lang="en-US" dirty="0"/>
              <a:t>: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FindStudent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,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LoadReport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,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Sine</a:t>
            </a:r>
          </a:p>
          <a:p>
            <a:r>
              <a:rPr lang="bg-BG" dirty="0"/>
              <a:t>Лоши примери</a:t>
            </a:r>
            <a:r>
              <a:rPr lang="en-US" dirty="0"/>
              <a:t>: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Method1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DoSomething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HandleStuff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SampleMethod</a:t>
            </a:r>
            <a:r>
              <a:rPr lang="en-US" noProof="1"/>
              <a:t>,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DirtyHack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Именуване на методи</a:t>
            </a:r>
            <a:endParaRPr lang="en-US" dirty="0"/>
          </a:p>
        </p:txBody>
      </p:sp>
      <p:pic>
        <p:nvPicPr>
          <p:cNvPr id="154628" name="Picture 4" descr="http://faculty.wiu.edu/JR-Olsen/wiu/graphics/for-top/math-symbols-compass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053" y="1150530"/>
            <a:ext cx="2691025" cy="1372780"/>
          </a:xfrm>
          <a:prstGeom prst="rect">
            <a:avLst/>
          </a:prstGeom>
          <a:noFill/>
        </p:spPr>
      </p:pic>
      <p:pic>
        <p:nvPicPr>
          <p:cNvPr id="6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6566" y="4648200"/>
            <a:ext cx="711015" cy="533401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pprove, block, cancel, delete, reject ic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6567" y="5867400"/>
            <a:ext cx="711015" cy="5334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8F6BE4C1-CBDC-4039-9D1A-77C33D7BF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8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7808999" cy="557035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g-BG" dirty="0"/>
              <a:t>Общи съвети за именуване</a:t>
            </a:r>
            <a:endParaRPr lang="en-US" dirty="0"/>
          </a:p>
          <a:p>
            <a:pPr marL="452438" indent="-452438">
              <a:buFont typeface="+mj-lt"/>
              <a:buAutoNum type="arabicPeriod"/>
            </a:pPr>
            <a:r>
              <a:rPr lang="bg-BG" dirty="0"/>
              <a:t>Именуване на класове,</a:t>
            </a:r>
            <a:r>
              <a:rPr lang="en-US" dirty="0"/>
              <a:t> </a:t>
            </a:r>
            <a:r>
              <a:rPr lang="bg-BG" dirty="0"/>
              <a:t>типове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bg-BG" dirty="0"/>
              <a:t>приложения</a:t>
            </a:r>
            <a:endParaRPr lang="en-US" dirty="0"/>
          </a:p>
          <a:p>
            <a:pPr marL="452438" indent="-452438">
              <a:buFont typeface="+mj-lt"/>
              <a:buAutoNum type="arabicPeriod"/>
            </a:pPr>
            <a:r>
              <a:rPr lang="bg-BG" dirty="0"/>
              <a:t>Именуване на методи и техните параметри</a:t>
            </a:r>
            <a:endParaRPr lang="en-US" dirty="0"/>
          </a:p>
          <a:p>
            <a:pPr marL="452438" indent="-452438">
              <a:buFont typeface="+mj-lt"/>
              <a:buAutoNum type="arabicPeriod"/>
            </a:pPr>
            <a:r>
              <a:rPr lang="bg-BG" dirty="0"/>
              <a:t>Именуване на променливи и константи</a:t>
            </a:r>
            <a:endParaRPr lang="en-US" dirty="0"/>
          </a:p>
          <a:p>
            <a:pPr marL="452438" indent="-452438">
              <a:buFont typeface="+mj-lt"/>
              <a:buAutoNum type="arabicPeriod"/>
            </a:pPr>
            <a:r>
              <a:rPr lang="bg-BG" dirty="0"/>
              <a:t>Други съвети за именуване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Съдържание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822" y="1725573"/>
            <a:ext cx="3429001" cy="4421449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88923486-0DDA-4F26-8007-D01FE1B74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09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noProof="1"/>
              <a:t>Използвайте</a:t>
            </a:r>
            <a:r>
              <a:rPr lang="en-US" noProof="1"/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PascalCase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bg-BG" dirty="0"/>
              <a:t>Пример</a:t>
            </a:r>
            <a:r>
              <a:rPr lang="en-US" dirty="0"/>
              <a:t>: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LoadSettings</a:t>
            </a:r>
          </a:p>
          <a:p>
            <a:pPr>
              <a:lnSpc>
                <a:spcPct val="90000"/>
              </a:lnSpc>
            </a:pPr>
            <a:r>
              <a:rPr lang="bg-BG" dirty="0"/>
              <a:t>Използвайте следните формати</a:t>
            </a:r>
            <a:r>
              <a:rPr lang="en-US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[</a:t>
            </a:r>
            <a:r>
              <a:rPr lang="bg-BG" dirty="0"/>
              <a:t>Глагол</a:t>
            </a:r>
            <a:r>
              <a:rPr lang="en-US" dirty="0"/>
              <a:t>], [</a:t>
            </a:r>
            <a:r>
              <a:rPr lang="bg-BG" dirty="0"/>
              <a:t>Глагол</a:t>
            </a:r>
            <a:r>
              <a:rPr lang="en-US" dirty="0"/>
              <a:t>] + [</a:t>
            </a:r>
            <a:r>
              <a:rPr lang="bg-BG" dirty="0"/>
              <a:t>Съществително</a:t>
            </a:r>
            <a:r>
              <a:rPr lang="en-US" dirty="0"/>
              <a:t>],</a:t>
            </a:r>
            <a:br>
              <a:rPr lang="en-US" dirty="0"/>
            </a:br>
            <a:r>
              <a:rPr lang="en-US" dirty="0"/>
              <a:t>[</a:t>
            </a:r>
            <a:r>
              <a:rPr lang="bg-BG" dirty="0"/>
              <a:t>Глагол</a:t>
            </a:r>
            <a:r>
              <a:rPr lang="en-US" dirty="0"/>
              <a:t>] + [</a:t>
            </a:r>
            <a:r>
              <a:rPr lang="bg-BG" dirty="0"/>
              <a:t>Прилагателно</a:t>
            </a:r>
            <a:r>
              <a:rPr lang="en-US" dirty="0"/>
              <a:t>] + [</a:t>
            </a:r>
            <a:r>
              <a:rPr lang="bg-BG" dirty="0"/>
              <a:t>Съществително</a:t>
            </a:r>
            <a:r>
              <a:rPr lang="en-US" dirty="0"/>
              <a:t>]</a:t>
            </a:r>
          </a:p>
          <a:p>
            <a:pPr>
              <a:lnSpc>
                <a:spcPct val="90000"/>
              </a:lnSpc>
            </a:pPr>
            <a:r>
              <a:rPr lang="bg-BG" dirty="0"/>
              <a:t>Примери</a:t>
            </a:r>
            <a:r>
              <a:rPr lang="en-US" dirty="0"/>
              <a:t>: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Show</a:t>
            </a:r>
            <a:r>
              <a:rPr lang="en-US" dirty="0"/>
              <a:t>,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LoadSettingsFile</a:t>
            </a:r>
            <a:r>
              <a:rPr lang="en-US" dirty="0"/>
              <a:t>,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</a:t>
            </a:r>
            <a:br>
              <a:rPr lang="en-US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FindNodeByPattern</a:t>
            </a:r>
            <a:r>
              <a:rPr lang="en-US" dirty="0"/>
              <a:t>,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ToString</a:t>
            </a:r>
            <a:r>
              <a:rPr lang="en-US" dirty="0"/>
              <a:t>,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PrintList</a:t>
            </a:r>
          </a:p>
          <a:p>
            <a:pPr>
              <a:lnSpc>
                <a:spcPct val="90000"/>
              </a:lnSpc>
            </a:pPr>
            <a:r>
              <a:rPr lang="bg-BG" dirty="0"/>
              <a:t>Лоши примери</a:t>
            </a:r>
            <a:r>
              <a:rPr lang="en-US" dirty="0"/>
              <a:t>: </a:t>
            </a:r>
            <a:r>
              <a:rPr lang="en-US" b="1" noProof="1">
                <a:solidFill>
                  <a:srgbClr val="FB816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Student</a:t>
            </a:r>
            <a:r>
              <a:rPr lang="en-US" dirty="0"/>
              <a:t>,</a:t>
            </a:r>
            <a:r>
              <a:rPr lang="en-US" dirty="0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Generator</a:t>
            </a:r>
            <a:r>
              <a:rPr lang="en-US" dirty="0"/>
              <a:t>,</a:t>
            </a:r>
            <a:r>
              <a:rPr lang="en-US" dirty="0">
                <a:solidFill>
                  <a:srgbClr val="FB816D"/>
                </a:solidFill>
              </a:rPr>
              <a:t> </a:t>
            </a:r>
            <a:br>
              <a:rPr lang="en-US" dirty="0">
                <a:solidFill>
                  <a:srgbClr val="FB816D"/>
                </a:solidFill>
              </a:rPr>
            </a:br>
            <a:r>
              <a:rPr lang="en-US" b="1" noProof="1">
                <a:solidFill>
                  <a:srgbClr val="FB816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counter</a:t>
            </a:r>
            <a:r>
              <a:rPr lang="en-US" dirty="0"/>
              <a:t>,</a:t>
            </a:r>
            <a:r>
              <a:rPr lang="en-US" dirty="0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White</a:t>
            </a:r>
            <a:r>
              <a:rPr lang="en-US" dirty="0"/>
              <a:t>,</a:t>
            </a:r>
            <a:r>
              <a:rPr lang="en-US" dirty="0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Approximation</a:t>
            </a:r>
            <a:r>
              <a:rPr lang="en-US" dirty="0"/>
              <a:t>,</a:t>
            </a:r>
            <a:r>
              <a:rPr lang="en-US" dirty="0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mathUtils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Именуване на методи</a:t>
            </a:r>
            <a:r>
              <a:rPr lang="en-US" dirty="0"/>
              <a:t> (2)</a:t>
            </a:r>
          </a:p>
        </p:txBody>
      </p:sp>
      <p:pic>
        <p:nvPicPr>
          <p:cNvPr id="153602" name="Picture 2" descr="http://static.flickr.com/172/462175736_b688c0ffcf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398" y="2492591"/>
            <a:ext cx="1929897" cy="1085850"/>
          </a:xfrm>
          <a:prstGeom prst="rect">
            <a:avLst/>
          </a:prstGeom>
          <a:noFill/>
          <a:ln w="3175">
            <a:solidFill>
              <a:schemeClr val="accent5">
                <a:lumMod val="20000"/>
                <a:lumOff val="80000"/>
              </a:schemeClr>
            </a:solidFill>
          </a:ln>
        </p:spPr>
      </p:pic>
      <p:pic>
        <p:nvPicPr>
          <p:cNvPr id="6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4956" y="1510786"/>
            <a:ext cx="1015735" cy="762001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pprove, block, cancel, delete, reject icon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3012" y="5122838"/>
            <a:ext cx="830866" cy="623312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7212" y="3914527"/>
            <a:ext cx="946362" cy="709957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8518845A-AE72-438F-B5FD-721F1C2F5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42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/>
              <a:t>Методите, които връщат стойност, трябва</a:t>
            </a:r>
            <a:r>
              <a:rPr lang="en-US" sz="3200" dirty="0"/>
              <a:t>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да я описват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sz="3200" dirty="0"/>
              <a:t>Примери</a:t>
            </a:r>
            <a:r>
              <a:rPr lang="en-US" sz="3000" dirty="0"/>
              <a:t>:</a:t>
            </a:r>
          </a:p>
          <a:p>
            <a:pPr lvl="1"/>
            <a:r>
              <a:rPr lang="en-US" sz="3000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ConvertMetersToInches</a:t>
            </a:r>
            <a:r>
              <a:rPr lang="en-US" sz="3000" dirty="0"/>
              <a:t>,</a:t>
            </a:r>
            <a:br>
              <a:rPr lang="en-US" sz="3000" dirty="0"/>
            </a:br>
            <a:r>
              <a:rPr lang="bg-BG" sz="3000" dirty="0"/>
              <a:t>а не</a:t>
            </a:r>
            <a:r>
              <a:rPr lang="en-US" sz="3000" dirty="0"/>
              <a:t> </a:t>
            </a:r>
            <a:r>
              <a:rPr lang="en-US" sz="3000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MetersInches</a:t>
            </a:r>
            <a:r>
              <a:rPr lang="en-US" sz="3000" dirty="0">
                <a:solidFill>
                  <a:srgbClr val="FB816D"/>
                </a:solidFill>
              </a:rPr>
              <a:t> </a:t>
            </a:r>
            <a:r>
              <a:rPr lang="bg-BG" sz="3000" dirty="0"/>
              <a:t>или</a:t>
            </a:r>
            <a:r>
              <a:rPr lang="en-US" sz="3000" dirty="0"/>
              <a:t> </a:t>
            </a:r>
            <a:r>
              <a:rPr lang="en-US" sz="3000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Convert</a:t>
            </a:r>
            <a:r>
              <a:rPr lang="en-US" sz="3000" dirty="0">
                <a:solidFill>
                  <a:srgbClr val="FB816D"/>
                </a:solidFill>
              </a:rPr>
              <a:t> </a:t>
            </a:r>
            <a:r>
              <a:rPr lang="bg-BG" sz="3000" dirty="0"/>
              <a:t>или</a:t>
            </a:r>
            <a:r>
              <a:rPr lang="en-US" sz="3000" dirty="0"/>
              <a:t> </a:t>
            </a:r>
            <a:r>
              <a:rPr lang="en-US" sz="3000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ConvertUnit</a:t>
            </a:r>
          </a:p>
          <a:p>
            <a:pPr lvl="1"/>
            <a:r>
              <a:rPr lang="en-US" sz="3000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Meters2Inches</a:t>
            </a:r>
            <a:r>
              <a:rPr lang="en-US" sz="3000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bg-BG" sz="3000" dirty="0"/>
              <a:t>е допустимо</a:t>
            </a:r>
            <a:endParaRPr lang="en-US" sz="3000" dirty="0"/>
          </a:p>
          <a:p>
            <a:pPr lvl="1"/>
            <a:r>
              <a:rPr lang="en-US" sz="3000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CalculateSine</a:t>
            </a:r>
            <a:r>
              <a:rPr lang="en-US" sz="3000" dirty="0"/>
              <a:t> </a:t>
            </a:r>
            <a:r>
              <a:rPr lang="bg-BG" sz="3000" dirty="0"/>
              <a:t>е добре, но </a:t>
            </a:r>
            <a:r>
              <a:rPr lang="en-US" sz="3000" b="1" dirty="0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Sine</a:t>
            </a:r>
            <a:br>
              <a:rPr lang="en-US" sz="30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</a:br>
            <a:r>
              <a:rPr lang="bg-BG" sz="3000" dirty="0"/>
              <a:t>също е допустимо</a:t>
            </a:r>
            <a:endParaRPr lang="en-US" sz="3000" dirty="0"/>
          </a:p>
          <a:p>
            <a:pPr marL="304747" lvl="1" indent="-304747">
              <a:buClr>
                <a:srgbClr val="F2B254"/>
              </a:buClr>
              <a:buSzPct val="100000"/>
            </a:pPr>
            <a:r>
              <a:rPr lang="bg-BG" dirty="0"/>
              <a:t>Убедете се, че мерната единица е очевидна</a:t>
            </a:r>
            <a:endParaRPr lang="en-US" dirty="0"/>
          </a:p>
          <a:p>
            <a:pPr lvl="1"/>
            <a:r>
              <a:rPr lang="en-US" sz="3000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MeasureFontInPixels</a:t>
            </a:r>
            <a:r>
              <a:rPr lang="en-US" sz="3000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bg-BG" sz="3000" dirty="0"/>
              <a:t>е за предпочитане пред</a:t>
            </a:r>
            <a:r>
              <a:rPr lang="en-US" sz="3000" dirty="0"/>
              <a:t> </a:t>
            </a:r>
            <a:r>
              <a:rPr lang="en-US" sz="3000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MeasureFont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Методи, които връщат стойност</a:t>
            </a:r>
            <a:endParaRPr lang="en-US" dirty="0"/>
          </a:p>
        </p:txBody>
      </p:sp>
      <p:pic>
        <p:nvPicPr>
          <p:cNvPr id="152578" name="Picture 2" descr="http://static.flickr.com/3094/2571513247_9928c7e77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890" y="1738745"/>
            <a:ext cx="3785922" cy="1004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pprove, block, cancel, delete, reject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6412" y="2933700"/>
            <a:ext cx="711015" cy="5334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2612" y="4191000"/>
            <a:ext cx="1049596" cy="787404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7432" y="3657600"/>
            <a:ext cx="561755" cy="421427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616" y="2202832"/>
            <a:ext cx="1049596" cy="787404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81159459-FEFD-41FF-AD25-EFA14DC38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487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Методите трябва да имат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една-единствена цел</a:t>
            </a:r>
            <a:r>
              <a:rPr lang="en-US" dirty="0"/>
              <a:t>!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Иначе не могат да се именуват правилно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Какво име ще дадете на метод, който прави годишен отчет на приходите, сваля обновления на софтуера от интернет и сканира системата за вируси</a:t>
            </a:r>
            <a:r>
              <a:rPr lang="en-US" dirty="0"/>
              <a:t>?</a:t>
            </a:r>
          </a:p>
          <a:p>
            <a:pPr lvl="1">
              <a:lnSpc>
                <a:spcPct val="100000"/>
              </a:lnSpc>
            </a:pP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CreateAnnualIncomesReportDownloadUpdates</a:t>
            </a:r>
            <a:br>
              <a:rPr lang="bg-BG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</a:b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AndScanForViruses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bg-BG" dirty="0"/>
              <a:t>звучи добре, а</a:t>
            </a:r>
            <a:r>
              <a:rPr lang="en-US" dirty="0"/>
              <a:t>?</a:t>
            </a:r>
          </a:p>
          <a:p>
            <a:pPr>
              <a:lnSpc>
                <a:spcPct val="100000"/>
              </a:lnSpc>
            </a:pPr>
            <a:r>
              <a:rPr lang="bg-BG" dirty="0"/>
              <a:t>Методи с няколко цели</a:t>
            </a:r>
            <a:r>
              <a:rPr lang="en-US" dirty="0"/>
              <a:t> (weak cohesion)</a:t>
            </a:r>
            <a:r>
              <a:rPr lang="bg-BG" dirty="0"/>
              <a:t> трудно се именуват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Вместо това трябва да се преработят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Единствена цел на методите</a:t>
            </a:r>
          </a:p>
        </p:txBody>
      </p:sp>
      <p:pic>
        <p:nvPicPr>
          <p:cNvPr id="6" name="Picture 5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3012" y="4191000"/>
            <a:ext cx="711015" cy="5334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0348F6E0-E725-42FA-822E-541C4026D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675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3200" dirty="0"/>
              <a:t>Спазвайте </a:t>
            </a:r>
            <a:r>
              <a:rPr lang="bg-BG" sz="3200" dirty="0" err="1">
                <a:solidFill>
                  <a:schemeClr val="tx2">
                    <a:lumMod val="75000"/>
                  </a:schemeClr>
                </a:solidFill>
              </a:rPr>
              <a:t>еднотипност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 в именуването</a:t>
            </a:r>
            <a:r>
              <a:rPr lang="en-US" sz="3200" dirty="0"/>
              <a:t> </a:t>
            </a:r>
            <a:r>
              <a:rPr lang="bg-BG" sz="3200" dirty="0"/>
              <a:t>в целия проект</a:t>
            </a:r>
            <a:endParaRPr lang="en-US" sz="3200" dirty="0"/>
          </a:p>
          <a:p>
            <a:pPr lvl="1"/>
            <a:r>
              <a:rPr lang="en-US" sz="3000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LoadFile</a:t>
            </a:r>
            <a:r>
              <a:rPr lang="en-US" sz="3000" dirty="0"/>
              <a:t>, </a:t>
            </a:r>
            <a:r>
              <a:rPr lang="en-US" sz="3000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LoadImageFromFile</a:t>
            </a:r>
            <a:r>
              <a:rPr lang="en-US" sz="3000" dirty="0"/>
              <a:t>, </a:t>
            </a:r>
            <a:r>
              <a:rPr lang="en-US" sz="3000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LoadSettings</a:t>
            </a:r>
            <a:r>
              <a:rPr lang="en-US" sz="3000" dirty="0"/>
              <a:t>, </a:t>
            </a:r>
            <a:r>
              <a:rPr lang="en-US" sz="3000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LoadFont</a:t>
            </a:r>
            <a:r>
              <a:rPr lang="en-US" sz="3000" dirty="0"/>
              <a:t>, </a:t>
            </a:r>
            <a:r>
              <a:rPr lang="en-US" sz="3000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LoadLibrary</a:t>
            </a:r>
            <a:r>
              <a:rPr lang="en-US" sz="3000" dirty="0"/>
              <a:t>, </a:t>
            </a:r>
            <a:r>
              <a:rPr lang="bg-BG" sz="3000" dirty="0"/>
              <a:t>но не и </a:t>
            </a:r>
            <a:r>
              <a:rPr lang="en-US" sz="3000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ReadTextFile</a:t>
            </a:r>
          </a:p>
          <a:p>
            <a:r>
              <a:rPr lang="bg-BG" sz="3200" dirty="0"/>
              <a:t>Използвайте еднотипно противоположностите</a:t>
            </a:r>
            <a:r>
              <a:rPr lang="en-US" sz="3200" dirty="0"/>
              <a:t>:</a:t>
            </a:r>
          </a:p>
          <a:p>
            <a:pPr lvl="1"/>
            <a:r>
              <a:rPr lang="en-US" sz="3000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LoadLibrary</a:t>
            </a:r>
            <a:r>
              <a:rPr lang="en-US" sz="3000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3000" dirty="0"/>
              <a:t>vs. </a:t>
            </a:r>
            <a:r>
              <a:rPr lang="en-US" sz="3000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UnloadLibrary</a:t>
            </a:r>
            <a:r>
              <a:rPr lang="en-US" sz="3000" dirty="0"/>
              <a:t>,</a:t>
            </a:r>
            <a:br>
              <a:rPr lang="en-US" sz="3000" dirty="0"/>
            </a:br>
            <a:r>
              <a:rPr lang="bg-BG" sz="3000" dirty="0"/>
              <a:t>но не и </a:t>
            </a:r>
            <a:r>
              <a:rPr lang="en-US" sz="3000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FreeHandle</a:t>
            </a:r>
          </a:p>
          <a:p>
            <a:pPr lvl="1"/>
            <a:r>
              <a:rPr lang="en-US" sz="3000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OpenFile</a:t>
            </a:r>
            <a:r>
              <a:rPr lang="en-US" sz="3000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3000" dirty="0"/>
              <a:t>vs. </a:t>
            </a:r>
            <a:r>
              <a:rPr lang="en-US" sz="3000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CloseFile</a:t>
            </a:r>
            <a:r>
              <a:rPr lang="en-US" sz="3000" dirty="0"/>
              <a:t>, </a:t>
            </a:r>
            <a:r>
              <a:rPr lang="bg-BG" sz="3000" dirty="0"/>
              <a:t>но не и </a:t>
            </a:r>
            <a:r>
              <a:rPr lang="en-US" sz="3000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DeallocateResource</a:t>
            </a:r>
          </a:p>
          <a:p>
            <a:pPr lvl="1"/>
            <a:r>
              <a:rPr lang="en-US" sz="3000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GetName</a:t>
            </a:r>
            <a:r>
              <a:rPr lang="en-US" sz="3000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3000" dirty="0"/>
              <a:t>vs. </a:t>
            </a:r>
            <a:r>
              <a:rPr lang="en-US" sz="3000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SetName</a:t>
            </a:r>
            <a:r>
              <a:rPr lang="en-US" sz="3000" dirty="0"/>
              <a:t>, </a:t>
            </a:r>
            <a:r>
              <a:rPr lang="bg-BG" sz="3000" dirty="0"/>
              <a:t>но не и </a:t>
            </a:r>
            <a:r>
              <a:rPr lang="en-US" sz="3000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AssignName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1"/>
            <a:ext cx="10401397" cy="1110780"/>
          </a:xfrm>
        </p:spPr>
        <p:txBody>
          <a:bodyPr>
            <a:normAutofit/>
          </a:bodyPr>
          <a:lstStyle/>
          <a:p>
            <a:r>
              <a:rPr lang="bg-BG" sz="3800" dirty="0" err="1"/>
              <a:t>Консистентност</a:t>
            </a:r>
            <a:r>
              <a:rPr lang="bg-BG" sz="3800" dirty="0"/>
              <a:t> при именуването на методите</a:t>
            </a:r>
            <a:endParaRPr lang="en-US" sz="3800" dirty="0"/>
          </a:p>
        </p:txBody>
      </p:sp>
      <p:pic>
        <p:nvPicPr>
          <p:cNvPr id="150530" name="Picture 2" descr="http://thefullblog.files.wordpress.com/2008/01/consistency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412" y="3048000"/>
            <a:ext cx="1511012" cy="1133554"/>
          </a:xfrm>
          <a:prstGeom prst="rect">
            <a:avLst/>
          </a:prstGeom>
          <a:noFill/>
          <a:ln w="3175">
            <a:solidFill>
              <a:srgbClr val="D5F7EA"/>
            </a:solidFill>
          </a:ln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3ABD3F0-FDD6-4D72-A9F2-4BA7E611C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02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sz="3500" dirty="0"/>
              <a:t>Колко трябва да е дълго името на метода</a:t>
            </a:r>
            <a:r>
              <a:rPr lang="en-US" sz="3500" dirty="0"/>
              <a:t>?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Името да е толкова дълго, колкото е </a:t>
            </a:r>
            <a:br>
              <a:rPr lang="bg-BG" dirty="0"/>
            </a:br>
            <a:r>
              <a:rPr lang="bg-BG" dirty="0"/>
              <a:t>необходимо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bg-BG" dirty="0"/>
              <a:t>Не съкращавайте</a:t>
            </a:r>
            <a:r>
              <a:rPr lang="en-US" dirty="0"/>
              <a:t>, </a:t>
            </a:r>
            <a:r>
              <a:rPr lang="bg-BG" dirty="0"/>
              <a:t>вашата среда за разработка</a:t>
            </a:r>
            <a:br>
              <a:rPr lang="en-US" dirty="0"/>
            </a:br>
            <a:r>
              <a:rPr lang="bg-BG" dirty="0"/>
              <a:t>има свойство за автоматично допълване</a:t>
            </a:r>
            <a:endParaRPr lang="en-US" dirty="0"/>
          </a:p>
          <a:p>
            <a:r>
              <a:rPr lang="bg-BG" sz="3500" dirty="0"/>
              <a:t>Примери</a:t>
            </a:r>
            <a:r>
              <a:rPr lang="en-US" sz="3500" dirty="0"/>
              <a:t>:</a:t>
            </a:r>
          </a:p>
          <a:p>
            <a:pPr lvl="1"/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LoadCustomerSupportNotificationService</a:t>
            </a:r>
            <a:r>
              <a:rPr lang="en-US" dirty="0"/>
              <a:t>,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CreateMonthlyAndAnnualIncomesReport</a:t>
            </a:r>
          </a:p>
          <a:p>
            <a:r>
              <a:rPr lang="bg-BG" sz="3500" dirty="0"/>
              <a:t>Лоши примери</a:t>
            </a:r>
            <a:r>
              <a:rPr lang="en-US" sz="3500" dirty="0"/>
              <a:t>:</a:t>
            </a:r>
          </a:p>
          <a:p>
            <a:pPr lvl="1"/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LoadCustSuppSrvc</a:t>
            </a:r>
            <a:r>
              <a:rPr lang="en-US" dirty="0"/>
              <a:t>,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CreateMonthIncReport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Дължина на имената на методите</a:t>
            </a:r>
            <a:endParaRPr lang="en-US" dirty="0"/>
          </a:p>
        </p:txBody>
      </p:sp>
      <p:pic>
        <p:nvPicPr>
          <p:cNvPr id="149506" name="Picture 2" descr="http://www.firstnationalservices.co.uk/images/rule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738" y="1238992"/>
            <a:ext cx="3340944" cy="1349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8212" y="4026022"/>
            <a:ext cx="1015734" cy="76200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pprove, block, cancel, delete, reject ic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0612" y="5715000"/>
            <a:ext cx="914162" cy="6858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0EBEA421-C9F3-4AFB-87A2-9905B3D86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05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/>
              <a:t>Имена на параметрите на методите</a:t>
            </a:r>
            <a:endParaRPr lang="en-US" dirty="0"/>
          </a:p>
          <a:p>
            <a:pPr lvl="1"/>
            <a:r>
              <a:rPr lang="bg-BG" dirty="0"/>
              <a:t>Предпочитан формат</a:t>
            </a:r>
            <a:r>
              <a:rPr lang="en-US" dirty="0"/>
              <a:t>: [</a:t>
            </a:r>
            <a:r>
              <a:rPr lang="bg-BG" dirty="0"/>
              <a:t>Съществително</a:t>
            </a:r>
            <a:r>
              <a:rPr lang="en-US" dirty="0"/>
              <a:t>] </a:t>
            </a:r>
            <a:r>
              <a:rPr lang="bg-BG" dirty="0"/>
              <a:t>или</a:t>
            </a:r>
            <a:r>
              <a:rPr lang="en-US" dirty="0"/>
              <a:t> </a:t>
            </a:r>
            <a:br>
              <a:rPr lang="bg-BG" dirty="0"/>
            </a:br>
            <a:r>
              <a:rPr lang="en-US" dirty="0"/>
              <a:t>[</a:t>
            </a:r>
            <a:r>
              <a:rPr lang="bg-BG" dirty="0"/>
              <a:t>Прилагателно</a:t>
            </a:r>
            <a:r>
              <a:rPr lang="en-US" dirty="0"/>
              <a:t>] + [</a:t>
            </a:r>
            <a:r>
              <a:rPr lang="bg-BG" dirty="0"/>
              <a:t>Съществително</a:t>
            </a:r>
            <a:r>
              <a:rPr lang="en-US" dirty="0"/>
              <a:t>]</a:t>
            </a:r>
          </a:p>
          <a:p>
            <a:pPr lvl="1"/>
            <a:r>
              <a:rPr lang="bg-BG" dirty="0"/>
              <a:t>Да са в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camelCase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bg-BG" dirty="0"/>
              <a:t>нотация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bg-BG" dirty="0"/>
              <a:t>Да са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смислени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Мерната единица да е очевидна</a:t>
            </a:r>
            <a:endParaRPr lang="en-US" dirty="0"/>
          </a:p>
          <a:p>
            <a:r>
              <a:rPr lang="bg-BG" dirty="0"/>
              <a:t>Примери</a:t>
            </a:r>
            <a:r>
              <a:rPr lang="en-US" dirty="0"/>
              <a:t>: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firstName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report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speedKmH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br>
              <a:rPr lang="en-US" noProof="1">
                <a:solidFill>
                  <a:schemeClr val="tx2">
                    <a:lumMod val="90000"/>
                  </a:schemeClr>
                </a:solidFill>
              </a:rPr>
            </a:b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usersList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fontSizeInPixels</a:t>
            </a:r>
            <a:r>
              <a:rPr lang="en-US" noProof="1"/>
              <a:t>,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font</a:t>
            </a:r>
          </a:p>
          <a:p>
            <a:r>
              <a:rPr lang="bg-BG" dirty="0"/>
              <a:t>Лоши примери</a:t>
            </a:r>
            <a:r>
              <a:rPr lang="en-US" dirty="0"/>
              <a:t>: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p1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p2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populate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LastName</a:t>
            </a:r>
            <a:r>
              <a:rPr lang="en-US" noProof="1"/>
              <a:t>, </a:t>
            </a:r>
            <a:br>
              <a:rPr lang="bg-BG" noProof="1"/>
            </a:b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last_name</a:t>
            </a:r>
            <a:r>
              <a:rPr lang="en-US" noProof="1"/>
              <a:t>,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convertImage</a:t>
            </a:r>
            <a:endParaRPr lang="en-US" b="1" dirty="0">
              <a:solidFill>
                <a:srgbClr val="FB816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Именуване на параметрите на методите</a:t>
            </a:r>
            <a:endParaRPr lang="en-US" dirty="0"/>
          </a:p>
        </p:txBody>
      </p:sp>
      <p:pic>
        <p:nvPicPr>
          <p:cNvPr id="148482" name="Picture 2" descr="http://www.kaushik.net/avinash/wp-content/uploads/2007/09/variabl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824" y="2261901"/>
            <a:ext cx="2437763" cy="1236268"/>
          </a:xfrm>
          <a:prstGeom prst="roundRect">
            <a:avLst>
              <a:gd name="adj" fmla="val 4796"/>
            </a:avLst>
          </a:prstGeom>
          <a:noFill/>
        </p:spPr>
      </p:pic>
      <p:pic>
        <p:nvPicPr>
          <p:cNvPr id="6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0012" y="4309047"/>
            <a:ext cx="1015734" cy="76200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pprove, block, cancel, delete, reject ic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0798" y="5553361"/>
            <a:ext cx="914162" cy="6858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D35E64A5-0B70-4E06-9BD4-534356A65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54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/>
              <a:t>Имена на променливи</a:t>
            </a:r>
            <a:endParaRPr lang="en-US" dirty="0"/>
          </a:p>
          <a:p>
            <a:pPr lvl="1"/>
            <a:r>
              <a:rPr lang="bg-BG" dirty="0"/>
              <a:t>Да са в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camelCase</a:t>
            </a:r>
            <a:r>
              <a:rPr lang="bg-BG" dirty="0"/>
              <a:t> нотация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bg-BG" dirty="0"/>
              <a:t>Предпочитан формат</a:t>
            </a:r>
            <a:r>
              <a:rPr lang="en-US" dirty="0"/>
              <a:t>: [</a:t>
            </a:r>
            <a:r>
              <a:rPr lang="bg-BG" dirty="0"/>
              <a:t>Съществително</a:t>
            </a:r>
            <a:r>
              <a:rPr lang="en-US" dirty="0"/>
              <a:t>] </a:t>
            </a:r>
            <a:r>
              <a:rPr lang="bg-BG" dirty="0"/>
              <a:t>или</a:t>
            </a:r>
            <a:br>
              <a:rPr lang="bg-BG" dirty="0"/>
            </a:br>
            <a:r>
              <a:rPr lang="en-US" dirty="0"/>
              <a:t>[</a:t>
            </a:r>
            <a:r>
              <a:rPr lang="bg-BG" dirty="0"/>
              <a:t>Прилагателно</a:t>
            </a:r>
            <a:r>
              <a:rPr lang="en-US" dirty="0"/>
              <a:t>] + [</a:t>
            </a:r>
            <a:r>
              <a:rPr lang="bg-BG" dirty="0"/>
              <a:t>Съществително</a:t>
            </a:r>
            <a:r>
              <a:rPr lang="en-US" dirty="0"/>
              <a:t>]</a:t>
            </a:r>
          </a:p>
          <a:p>
            <a:pPr lvl="1"/>
            <a:r>
              <a:rPr lang="bg-BG" dirty="0"/>
              <a:t>Да обясняват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целта</a:t>
            </a:r>
            <a:r>
              <a:rPr lang="en-US" dirty="0"/>
              <a:t> </a:t>
            </a:r>
            <a:r>
              <a:rPr lang="bg-BG" dirty="0"/>
              <a:t>на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променливата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r>
              <a:rPr lang="bg-BG" dirty="0"/>
              <a:t>Ако не можете да намерите добро име на променливата</a:t>
            </a:r>
            <a:r>
              <a:rPr lang="en-US" dirty="0"/>
              <a:t>, </a:t>
            </a:r>
            <a:r>
              <a:rPr lang="bg-BG" dirty="0"/>
              <a:t>помислете има ли една-единствена цел</a:t>
            </a:r>
            <a:endParaRPr lang="en-US" dirty="0"/>
          </a:p>
          <a:p>
            <a:pPr lvl="2"/>
            <a:r>
              <a:rPr lang="bg-BG" dirty="0"/>
              <a:t>Изключения</a:t>
            </a:r>
            <a:r>
              <a:rPr lang="en-US" dirty="0"/>
              <a:t>: </a:t>
            </a:r>
            <a:r>
              <a:rPr lang="bg-BG" dirty="0"/>
              <a:t>променливи с много малък обхват</a:t>
            </a:r>
            <a:r>
              <a:rPr lang="en-US" dirty="0"/>
              <a:t>, </a:t>
            </a:r>
            <a:r>
              <a:rPr lang="bg-BG" dirty="0"/>
              <a:t>напр.</a:t>
            </a:r>
            <a:r>
              <a:rPr lang="en-US" dirty="0"/>
              <a:t> </a:t>
            </a:r>
            <a:r>
              <a:rPr lang="bg-BG" dirty="0"/>
              <a:t>управляващата променлива на триредов</a:t>
            </a:r>
            <a:r>
              <a:rPr lang="en-US" dirty="0"/>
              <a:t> </a:t>
            </a:r>
            <a:r>
              <a:rPr lang="bg-BG" dirty="0"/>
              <a:t>цикъл </a:t>
            </a:r>
            <a:r>
              <a:rPr lang="en-US" dirty="0"/>
              <a:t>for</a:t>
            </a:r>
          </a:p>
          <a:p>
            <a:pPr lvl="1"/>
            <a:r>
              <a:rPr lang="bg-BG" dirty="0"/>
              <a:t>Имената да са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образувани еднотипно </a:t>
            </a:r>
            <a:r>
              <a:rPr lang="bg-BG" dirty="0"/>
              <a:t>в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целия проект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Именуване на променливи</a:t>
            </a:r>
            <a:endParaRPr lang="en-US" dirty="0"/>
          </a:p>
        </p:txBody>
      </p:sp>
      <p:pic>
        <p:nvPicPr>
          <p:cNvPr id="147458" name="Picture 2" descr="http://www.highlygiftedmagnet.com/Images/mathEquatio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42" y="1257300"/>
            <a:ext cx="3961368" cy="1104900"/>
          </a:xfrm>
          <a:prstGeom prst="roundRect">
            <a:avLst>
              <a:gd name="adj" fmla="val 11494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9DE9494-DC15-4441-BAE1-06BDC72C7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93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Примери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firstName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report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config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usersList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fontSize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maxSpeed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font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startIndex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endIndex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charsCount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configSettingsXml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dbConnection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createUserSqlCommand</a:t>
            </a:r>
          </a:p>
          <a:p>
            <a:pPr>
              <a:lnSpc>
                <a:spcPct val="100000"/>
              </a:lnSpc>
            </a:pPr>
            <a:r>
              <a:rPr lang="bg-BG" dirty="0"/>
              <a:t>Лоши примери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foo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bar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p1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p2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populate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LastName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last_name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LAST_NAME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convertImage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moveMargin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MAXSpeed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_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firtName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__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temp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firstNameMiddleNameAndLastName</a:t>
            </a:r>
            <a:endParaRPr lang="en-US" b="1" dirty="0">
              <a:solidFill>
                <a:srgbClr val="FB816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Именуване на променливи</a:t>
            </a:r>
            <a:r>
              <a:rPr lang="en-US" dirty="0"/>
              <a:t> – </a:t>
            </a:r>
            <a:r>
              <a:rPr lang="bg-BG" dirty="0"/>
              <a:t>пример</a:t>
            </a:r>
            <a:endParaRPr lang="en-US" dirty="0"/>
          </a:p>
        </p:txBody>
      </p:sp>
      <p:pic>
        <p:nvPicPr>
          <p:cNvPr id="146434" name="Picture 2" descr="http://coserosse.net/c/wp-content/uploads/2009/05/math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457" y="1080477"/>
            <a:ext cx="3250353" cy="672123"/>
          </a:xfrm>
          <a:prstGeom prst="rect">
            <a:avLst/>
          </a:prstGeom>
          <a:noFill/>
        </p:spPr>
      </p:pic>
      <p:pic>
        <p:nvPicPr>
          <p:cNvPr id="6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14" y="2133600"/>
            <a:ext cx="1015734" cy="76200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pprove, block, cancel, delete, reject ic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8369" y="4800600"/>
            <a:ext cx="914162" cy="6858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0B0651D8-67FD-4FF2-AAF2-2655FEF1B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59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Името трябва да се отнася до проблема, който разрешаваме, а не до средствата, с които го правим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Съществителни от бизнес сферата на приложението са за предпочитане пред техническите термини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Примери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accounts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customers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customerAddress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br>
              <a:rPr lang="en-US" noProof="1">
                <a:solidFill>
                  <a:schemeClr val="tx2">
                    <a:lumMod val="90000"/>
                  </a:schemeClr>
                </a:solidFill>
              </a:rPr>
            </a:b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accountHolder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paymentPlan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vipPlayer</a:t>
            </a:r>
          </a:p>
          <a:p>
            <a:pPr>
              <a:lnSpc>
                <a:spcPct val="100000"/>
              </a:lnSpc>
            </a:pPr>
            <a:r>
              <a:rPr lang="bg-BG" dirty="0"/>
              <a:t>Лоши примери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paymentsPriorityQueue</a:t>
            </a:r>
            <a:r>
              <a:rPr lang="en-US" noProof="1"/>
              <a:t>,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playersArray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accountsLinkedList</a:t>
            </a:r>
            <a:r>
              <a:rPr lang="en-US" noProof="1"/>
              <a:t>,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customersHashtable</a:t>
            </a:r>
            <a:endParaRPr lang="en-US" b="1" dirty="0">
              <a:solidFill>
                <a:srgbClr val="FB816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Още за именуването на променливи</a:t>
            </a:r>
            <a:endParaRPr lang="en-US" dirty="0"/>
          </a:p>
        </p:txBody>
      </p:sp>
      <p:pic>
        <p:nvPicPr>
          <p:cNvPr id="5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3412" y="3936298"/>
            <a:ext cx="1015734" cy="76200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pprove, block, cancel, delete, reject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6412" y="5562600"/>
            <a:ext cx="914162" cy="6858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57618A9-95D1-4BE3-867B-CDCE6300B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46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Давайте на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булевите</a:t>
            </a:r>
            <a:r>
              <a:rPr lang="en-US" dirty="0"/>
              <a:t> </a:t>
            </a:r>
            <a:r>
              <a:rPr lang="bg-BG" dirty="0"/>
              <a:t>променливи имена, които внушават</a:t>
            </a:r>
            <a:r>
              <a:rPr lang="en-US" dirty="0"/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вярно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или</a:t>
            </a:r>
            <a:r>
              <a:rPr lang="en-US" dirty="0"/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грешно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</a:pPr>
            <a:r>
              <a:rPr lang="bg-BG" dirty="0"/>
              <a:t>Използвайте положителни имена за булевите променливи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Лош пример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</a:pPr>
            <a:r>
              <a:rPr lang="bg-BG" dirty="0"/>
              <a:t>Примери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hasPendingPayment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customerFound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br>
              <a:rPr lang="en-US" noProof="1">
                <a:solidFill>
                  <a:schemeClr val="tx2">
                    <a:lumMod val="90000"/>
                  </a:schemeClr>
                </a:solidFill>
              </a:rPr>
            </a:b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validAddress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positiveBalance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isPrime</a:t>
            </a:r>
          </a:p>
          <a:p>
            <a:pPr>
              <a:lnSpc>
                <a:spcPct val="100000"/>
              </a:lnSpc>
            </a:pPr>
            <a:r>
              <a:rPr lang="bg-BG" dirty="0"/>
              <a:t>Лоши примери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notFound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findCustomerById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player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br>
              <a:rPr lang="en-US" noProof="1">
                <a:solidFill>
                  <a:srgbClr val="FB816D"/>
                </a:solidFill>
              </a:rPr>
            </a:b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programStop</a:t>
            </a:r>
            <a:r>
              <a:rPr lang="en-US" noProof="1"/>
              <a:t>,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run</a:t>
            </a:r>
            <a:r>
              <a:rPr lang="en-US" noProof="1"/>
              <a:t>,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list</a:t>
            </a:r>
            <a:r>
              <a:rPr lang="en-US" noProof="1"/>
              <a:t>,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isUnsuccessfull</a:t>
            </a:r>
            <a:endParaRPr lang="en-US" b="1" dirty="0">
              <a:solidFill>
                <a:srgbClr val="FB816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Именуване на булеви променливи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18012" y="2883505"/>
            <a:ext cx="4672383" cy="47622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(!notFound) { … }</a:t>
            </a:r>
          </a:p>
        </p:txBody>
      </p:sp>
      <p:pic>
        <p:nvPicPr>
          <p:cNvPr id="6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2130" y="3979333"/>
            <a:ext cx="1015734" cy="76200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pprove, block, cancel, delete, reject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8124" y="5853545"/>
            <a:ext cx="831056" cy="623455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pprove, block, cancel, delete, reject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2130" y="2834464"/>
            <a:ext cx="831056" cy="623455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BC72CA9E-4DED-4EA2-BA60-75AFE98F4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68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287645"/>
            <a:ext cx="11804822" cy="473215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Винаги ползвайте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английски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Английският е единственият език, използван от</a:t>
            </a:r>
            <a:r>
              <a:rPr lang="en-US" dirty="0"/>
              <a:t> </a:t>
            </a:r>
            <a:br>
              <a:rPr lang="bg-BG" dirty="0"/>
            </a:b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всички</a:t>
            </a:r>
            <a:r>
              <a:rPr lang="en-US" dirty="0"/>
              <a:t> </a:t>
            </a:r>
            <a:r>
              <a:rPr lang="bg-BG" dirty="0"/>
              <a:t>софтуерни разработчици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Избягвайте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съкращенията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Пример</a:t>
            </a:r>
            <a:r>
              <a:rPr lang="en-US" dirty="0"/>
              <a:t>: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scrpCnt</a:t>
            </a:r>
            <a:r>
              <a:rPr lang="en-US" dirty="0">
                <a:solidFill>
                  <a:srgbClr val="FB816D"/>
                </a:solidFill>
              </a:rPr>
              <a:t> </a:t>
            </a:r>
            <a:r>
              <a:rPr lang="en-US" dirty="0"/>
              <a:t>vs.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scriptsCount</a:t>
            </a:r>
          </a:p>
          <a:p>
            <a:pPr>
              <a:lnSpc>
                <a:spcPct val="100000"/>
              </a:lnSpc>
            </a:pPr>
            <a:r>
              <a:rPr lang="bg-BG" dirty="0"/>
              <a:t>Избягвайте трудни за произнасяне имена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Пример</a:t>
            </a:r>
            <a:r>
              <a:rPr lang="en-US" dirty="0"/>
              <a:t>: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dtbgRegExPtrn</a:t>
            </a:r>
            <a:r>
              <a:rPr lang="en-US" dirty="0">
                <a:solidFill>
                  <a:srgbClr val="FB816D"/>
                </a:solidFill>
              </a:rPr>
              <a:t> </a:t>
            </a:r>
            <a:r>
              <a:rPr lang="en-US" dirty="0"/>
              <a:t>vs.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dateTimeBulgarianRegExPattern</a:t>
            </a:r>
            <a:endParaRPr lang="en-US" b="1" dirty="0">
              <a:solidFill>
                <a:schemeClr val="tx2">
                  <a:lumMod val="9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Общи съвети за именуване</a:t>
            </a:r>
            <a:endParaRPr lang="en-US" dirty="0"/>
          </a:p>
        </p:txBody>
      </p:sp>
      <p:pic>
        <p:nvPicPr>
          <p:cNvPr id="1026" name="Picture 2" descr="http://3.bp.blogspot.com/_m9Lvvlp5m1E/S-ryYCK2TZI/AAAAAAAAAEM/XZzQFznG7Ss/s320/ilaw-logo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812" y="2590800"/>
            <a:ext cx="175260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4" name="Picture 2" descr="http://economiccrisis.us/wp-content/uploads/recommendati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060" y="5181600"/>
            <a:ext cx="1787537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15B3C177-E3F1-4971-A699-0A4F77246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19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Именуване на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броячи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Нека да е еднотипно</a:t>
            </a:r>
            <a:r>
              <a:rPr lang="en-US" dirty="0"/>
              <a:t>, </a:t>
            </a:r>
            <a:r>
              <a:rPr lang="bg-BG" dirty="0"/>
              <a:t>напр.</a:t>
            </a:r>
            <a:r>
              <a:rPr lang="en-US" dirty="0"/>
              <a:t> [</a:t>
            </a:r>
            <a:r>
              <a:rPr lang="bg-BG" dirty="0" err="1"/>
              <a:t>Същ.и</a:t>
            </a:r>
            <a:r>
              <a:rPr lang="bg-BG" dirty="0"/>
              <a:t>.</a:t>
            </a:r>
            <a:r>
              <a:rPr lang="en-US" dirty="0"/>
              <a:t>] + '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Count</a:t>
            </a:r>
            <a:r>
              <a:rPr lang="en-US" dirty="0"/>
              <a:t>'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Примери</a:t>
            </a:r>
            <a:r>
              <a:rPr lang="en-US" dirty="0"/>
              <a:t>: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ticketsCount</a:t>
            </a:r>
            <a:r>
              <a:rPr lang="en-US" dirty="0"/>
              <a:t>,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customersCount</a:t>
            </a:r>
          </a:p>
          <a:p>
            <a:pPr>
              <a:lnSpc>
                <a:spcPct val="100000"/>
              </a:lnSpc>
            </a:pPr>
            <a:r>
              <a:rPr lang="bg-BG" dirty="0"/>
              <a:t>Променливи за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състояние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Нека да е еднотипно</a:t>
            </a:r>
            <a:r>
              <a:rPr lang="en-US" dirty="0"/>
              <a:t>, </a:t>
            </a:r>
            <a:r>
              <a:rPr lang="bg-BG" dirty="0"/>
              <a:t>напр.</a:t>
            </a:r>
            <a:r>
              <a:rPr lang="en-US" dirty="0"/>
              <a:t> [</a:t>
            </a:r>
            <a:r>
              <a:rPr lang="bg-BG" dirty="0" err="1"/>
              <a:t>Същ.и</a:t>
            </a:r>
            <a:r>
              <a:rPr lang="bg-BG" dirty="0"/>
              <a:t>.</a:t>
            </a:r>
            <a:r>
              <a:rPr lang="en-US" dirty="0"/>
              <a:t>] + '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State</a:t>
            </a:r>
            <a:r>
              <a:rPr lang="en-US" dirty="0"/>
              <a:t>'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Примери:</a:t>
            </a:r>
            <a:r>
              <a:rPr lang="en-US" dirty="0"/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blogParseState</a:t>
            </a:r>
            <a:r>
              <a:rPr lang="en-US" dirty="0"/>
              <a:t>,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threadState</a:t>
            </a:r>
          </a:p>
          <a:p>
            <a:pPr>
              <a:lnSpc>
                <a:spcPct val="100000"/>
              </a:lnSpc>
            </a:pPr>
            <a:r>
              <a:rPr lang="bg-BG" dirty="0"/>
              <a:t>Променливи с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малък обхват</a:t>
            </a:r>
            <a:r>
              <a:rPr lang="en-US" dirty="0"/>
              <a:t> </a:t>
            </a:r>
            <a:r>
              <a:rPr lang="bg-BG" dirty="0"/>
              <a:t>и малко време на живот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Напр. управляващи променливи в цикли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Може да се използват кратки имена, </a:t>
            </a:r>
            <a:r>
              <a:rPr lang="bg-BG" dirty="0" err="1"/>
              <a:t>напр</a:t>
            </a:r>
            <a:r>
              <a:rPr lang="en-US" dirty="0"/>
              <a:t>.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index</a:t>
            </a:r>
            <a:r>
              <a:rPr lang="en-US" dirty="0"/>
              <a:t>,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/>
              <a:t>,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Именуване на специални променливи</a:t>
            </a:r>
            <a:endParaRPr lang="en-US" dirty="0"/>
          </a:p>
        </p:txBody>
      </p:sp>
      <p:pic>
        <p:nvPicPr>
          <p:cNvPr id="144386" name="Picture 2" descr="http://missruseksmathwebsite.com/images/SlopeFormul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2" y="1905000"/>
            <a:ext cx="2945633" cy="740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1A2F57D-5DE9-46C9-8956-E8180E9AE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79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Наистина ли мислите, че </a:t>
            </a:r>
            <a:r>
              <a:rPr lang="en-US" sz="3600" i="1" dirty="0"/>
              <a:t>„</a:t>
            </a:r>
            <a:r>
              <a:rPr lang="bg-BG" sz="3600" i="1" dirty="0"/>
              <a:t>временни</a:t>
            </a:r>
            <a:r>
              <a:rPr lang="en-US" sz="3600" i="1" dirty="0"/>
              <a:t>"</a:t>
            </a:r>
            <a:r>
              <a:rPr lang="en-US" dirty="0"/>
              <a:t> </a:t>
            </a:r>
            <a:r>
              <a:rPr lang="bg-BG" dirty="0"/>
              <a:t>променливи съществуват</a:t>
            </a:r>
            <a:r>
              <a:rPr lang="en-US" dirty="0"/>
              <a:t>?</a:t>
            </a:r>
          </a:p>
          <a:p>
            <a:pPr lvl="1"/>
            <a:r>
              <a:rPr lang="bg-BG" dirty="0"/>
              <a:t>Всички променливи в програмата са временни, защото се използват само по време на изпълнение на програмата</a:t>
            </a:r>
            <a:r>
              <a:rPr lang="en-US" dirty="0"/>
              <a:t>?</a:t>
            </a:r>
          </a:p>
          <a:p>
            <a:r>
              <a:rPr lang="bg-BG" dirty="0"/>
              <a:t>Временните променливи винаги може да се именуват по-добре от</a:t>
            </a:r>
            <a:r>
              <a:rPr lang="en-US" dirty="0"/>
              <a:t> </a:t>
            </a:r>
            <a:r>
              <a:rPr lang="en-US" b="1" dirty="0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temp</a:t>
            </a:r>
            <a:r>
              <a:rPr lang="en-US" dirty="0">
                <a:solidFill>
                  <a:srgbClr val="FB816D"/>
                </a:solidFill>
              </a:rPr>
              <a:t> </a:t>
            </a:r>
            <a:r>
              <a:rPr lang="bg-BG" dirty="0"/>
              <a:t>или</a:t>
            </a:r>
            <a:r>
              <a:rPr lang="en-US" dirty="0"/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tmp</a:t>
            </a:r>
            <a:r>
              <a:rPr lang="en-US" dirty="0"/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Временни променливи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1070" y="4781140"/>
            <a:ext cx="4773956" cy="158197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Swap a[i] and a[j]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temp = a[i];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a[i] = a[j];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a[j] = temp;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26373" y="4740975"/>
            <a:ext cx="4773956" cy="158197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Swap a[i] and a[j]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oldValue = a[i];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a[i] = a[j];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a[j] = oldValue;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788282" y="5398612"/>
            <a:ext cx="634835" cy="266699"/>
          </a:xfrm>
          <a:prstGeom prst="rightArrow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1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6925" y="5029200"/>
            <a:ext cx="1015734" cy="76200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pprove, block, cancel, delete, reject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8012" y="5029200"/>
            <a:ext cx="914162" cy="6858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6986613B-FFD8-4F9B-92F0-DCD51655B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8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982845"/>
            <a:ext cx="11804822" cy="5570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sz="3200" dirty="0"/>
              <a:t>Колко трябва да е дълго името на променлива</a:t>
            </a:r>
            <a:r>
              <a:rPr lang="en-US" sz="3000" dirty="0"/>
              <a:t>?</a:t>
            </a:r>
          </a:p>
          <a:p>
            <a:pPr lvl="1">
              <a:lnSpc>
                <a:spcPct val="100000"/>
              </a:lnSpc>
            </a:pPr>
            <a:r>
              <a:rPr lang="bg-BG" sz="2800" dirty="0"/>
              <a:t>Зависи от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нейните обхват</a:t>
            </a:r>
            <a:r>
              <a:rPr lang="en-US" sz="2800" dirty="0"/>
              <a:t> </a:t>
            </a:r>
            <a:r>
              <a:rPr lang="bg-BG" sz="2800" dirty="0"/>
              <a:t>и</a:t>
            </a:r>
            <a:r>
              <a:rPr lang="en-US" sz="2800" dirty="0"/>
              <a:t>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време на живот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sz="2800" dirty="0"/>
              <a:t>По-</a:t>
            </a:r>
            <a:r>
              <a:rPr lang="en-US" sz="2800" dirty="0"/>
              <a:t>„</a:t>
            </a:r>
            <a:r>
              <a:rPr lang="bg-BG" sz="2800" dirty="0"/>
              <a:t>известните</a:t>
            </a:r>
            <a:r>
              <a:rPr lang="en-US" sz="2800" dirty="0"/>
              <a:t>" </a:t>
            </a:r>
            <a:r>
              <a:rPr lang="bg-BG" sz="2800" dirty="0"/>
              <a:t>променливи да са с по-дълги и описателни имена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lang="bg-BG" dirty="0"/>
              <a:t>Допустими примери за имена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endParaRPr lang="en-US" sz="2800" dirty="0"/>
          </a:p>
          <a:p>
            <a:pPr marL="377887" lvl="1" indent="0">
              <a:lnSpc>
                <a:spcPct val="100000"/>
              </a:lnSpc>
              <a:buNone/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bg-BG" dirty="0"/>
              <a:t>Недопустими примери за имена </a:t>
            </a:r>
            <a:r>
              <a:rPr lang="en-US" dirty="0"/>
              <a:t>: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Дължина на имената на променливите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35614" y="3380340"/>
            <a:ext cx="5992839" cy="100642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</a:t>
            </a:r>
            <a:r>
              <a:rPr lang="bg-BG" sz="1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</a:t>
            </a:r>
            <a:r>
              <a:rPr lang="bg-BG" sz="1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0; i</a:t>
            </a:r>
            <a:r>
              <a:rPr lang="bg-BG" sz="1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</a:t>
            </a:r>
            <a:r>
              <a:rPr lang="bg-BG" sz="1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users.Length; i++)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(i % 2 == 0)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sum += users[i].Weight;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059361" y="3224058"/>
            <a:ext cx="4469236" cy="131112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Student </a:t>
            </a:r>
            <a:br>
              <a:rPr lang="en-US" sz="1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1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private string lastName;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59361" y="5257800"/>
            <a:ext cx="4469236" cy="131112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Student </a:t>
            </a:r>
            <a:b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private int i;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60228" y="5257800"/>
            <a:ext cx="5992839" cy="131112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LinkedList </a:t>
            </a:r>
            <a:b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int flag { get; set; }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10" name="Picture 9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7212" y="5562600"/>
            <a:ext cx="914162" cy="6858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571" y="5570464"/>
            <a:ext cx="914162" cy="6858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2422" y="3568170"/>
            <a:ext cx="840804" cy="630768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4250" y="3564238"/>
            <a:ext cx="840804" cy="630768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0BA3107C-A61A-48D4-A3CD-1F57F3CBF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63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219200"/>
            <a:ext cx="11804822" cy="5570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sz="3000" dirty="0"/>
              <a:t>Използвайте</a:t>
            </a:r>
            <a:r>
              <a:rPr lang="en-US" sz="3000" dirty="0"/>
              <a:t>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PascalCase</a:t>
            </a:r>
            <a:endParaRPr lang="en-US" sz="3000" b="1" dirty="0"/>
          </a:p>
          <a:p>
            <a:pPr>
              <a:lnSpc>
                <a:spcPct val="100000"/>
              </a:lnSpc>
            </a:pPr>
            <a:r>
              <a:rPr lang="bg-BG" sz="3000" dirty="0"/>
              <a:t>Използвайте смислени имена, които описват </a:t>
            </a:r>
            <a:br>
              <a:rPr lang="bg-BG" sz="3000" dirty="0"/>
            </a:br>
            <a:r>
              <a:rPr lang="bg-BG" sz="3000" dirty="0"/>
              <a:t>стойността на константите</a:t>
            </a:r>
            <a:endParaRPr lang="en-US" sz="3000" dirty="0"/>
          </a:p>
          <a:p>
            <a:pPr>
              <a:lnSpc>
                <a:spcPct val="100000"/>
              </a:lnSpc>
            </a:pPr>
            <a:r>
              <a:rPr lang="bg-BG" sz="3000" dirty="0"/>
              <a:t>Примери</a:t>
            </a:r>
            <a:r>
              <a:rPr lang="en-US" sz="3000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000" dirty="0"/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bg-BG" sz="3000" dirty="0"/>
              <a:t>Лоши примери</a:t>
            </a:r>
            <a:r>
              <a:rPr lang="en-US" sz="3000" dirty="0"/>
              <a:t>:</a:t>
            </a:r>
            <a:endParaRPr lang="en-US" sz="3000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Именуване на константи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4018" y="3464326"/>
            <a:ext cx="10614435" cy="100642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const int ReadBufferSize = 8192;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const int DefaultFontSizeInPixels = 16;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static readonly PageSize DefaultPageSize = PageSize.A4;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84017" y="4993148"/>
            <a:ext cx="10614435" cy="161582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const int Max = 512; // Max what? Apples or Oranges?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const int Buf256 = 256; // What about BUF256 = 1024?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const string Greater = "&amp;gt;"; // GreaterThanHtmlEntity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const int FontSize = 16; // 16pt or 16px?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fr-FR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const PageSize PAGE_SIZE = PageSize.A4; // PascalCase convention</a:t>
            </a:r>
            <a:endParaRPr lang="en-US" sz="1800" b="1" noProof="1">
              <a:solidFill>
                <a:srgbClr val="FB81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40290" name="Picture 2" descr="http://fpmath.com/images/pi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036" y="1442369"/>
            <a:ext cx="1544417" cy="1066800"/>
          </a:xfrm>
          <a:prstGeom prst="rect">
            <a:avLst/>
          </a:prstGeom>
          <a:noFill/>
        </p:spPr>
      </p:pic>
      <p:pic>
        <p:nvPicPr>
          <p:cNvPr id="8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0873" y="3623377"/>
            <a:ext cx="1015734" cy="76200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pprove, block, cancel, delete, reject ic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9163" y="5458161"/>
            <a:ext cx="914162" cy="6858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A47C5188-EF2B-44D4-9829-8C8CC6BDC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57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Никога не слагайте подвеждащи имена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990600"/>
            <a:ext cx="11579384" cy="5638800"/>
          </a:xfrm>
        </p:spPr>
        <p:txBody>
          <a:bodyPr/>
          <a:lstStyle/>
          <a:p>
            <a:r>
              <a:rPr lang="bg-BG" dirty="0"/>
              <a:t>Подвеждащото име е дори по-зле и от съвсем неясно име</a:t>
            </a:r>
            <a:endParaRPr lang="en-US" dirty="0"/>
          </a:p>
          <a:p>
            <a:r>
              <a:rPr lang="bg-BG" dirty="0"/>
              <a:t>Пример</a:t>
            </a:r>
            <a:r>
              <a:rPr lang="en-US" dirty="0"/>
              <a:t>:</a:t>
            </a:r>
          </a:p>
          <a:p>
            <a:pPr lvl="1"/>
            <a:r>
              <a:rPr lang="bg-BG" dirty="0"/>
              <a:t>Представете си метод, който пресмята сумата на всички елементи от масив</a:t>
            </a:r>
            <a:endParaRPr lang="en-US" dirty="0"/>
          </a:p>
          <a:p>
            <a:pPr lvl="1"/>
            <a:r>
              <a:rPr lang="bg-BG" noProof="1"/>
              <a:t>Добри имена</a:t>
            </a:r>
            <a:r>
              <a:rPr lang="en-US" noProof="1"/>
              <a:t>: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Sum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bg-BG" dirty="0"/>
              <a:t>или</a:t>
            </a:r>
            <a:r>
              <a:rPr lang="en-US" dirty="0"/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CalculateSum</a:t>
            </a:r>
          </a:p>
          <a:p>
            <a:pPr lvl="1"/>
            <a:r>
              <a:rPr lang="bg-BG" dirty="0"/>
              <a:t>Лоши имена</a:t>
            </a:r>
            <a:r>
              <a:rPr lang="en-US" dirty="0"/>
              <a:t>: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CalculateAverage</a:t>
            </a:r>
            <a:br>
              <a:rPr lang="en-US" noProof="1">
                <a:solidFill>
                  <a:schemeClr val="accent2">
                    <a:lumMod val="40000"/>
                    <a:lumOff val="60000"/>
                  </a:schemeClr>
                </a:solidFill>
                <a:latin typeface="Consolas" pitchFamily="49" charset="0"/>
                <a:cs typeface="Consolas" pitchFamily="49" charset="0"/>
              </a:rPr>
            </a:br>
            <a:r>
              <a:rPr lang="bg-BG" dirty="0"/>
              <a:t>или</a:t>
            </a:r>
            <a:r>
              <a:rPr lang="en-US" dirty="0"/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Max</a:t>
            </a:r>
            <a:r>
              <a:rPr lang="en-US" dirty="0">
                <a:solidFill>
                  <a:srgbClr val="FB816D"/>
                </a:solidFill>
              </a:rPr>
              <a:t> </a:t>
            </a:r>
            <a:r>
              <a:rPr lang="bg-BG" dirty="0"/>
              <a:t>или</a:t>
            </a:r>
            <a:r>
              <a:rPr lang="en-US" dirty="0"/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CheckForNegativeNumber</a:t>
            </a:r>
            <a:endParaRPr lang="en-US" dirty="0"/>
          </a:p>
          <a:p>
            <a:pPr lvl="1"/>
            <a:r>
              <a:rPr lang="bg-BG" noProof="1"/>
              <a:t>Внимавайте с </a:t>
            </a:r>
            <a:r>
              <a:rPr lang="en-US" noProof="1"/>
              <a:t>"copy/paste"</a:t>
            </a:r>
            <a:r>
              <a:rPr lang="bg-BG" noProof="1"/>
              <a:t> програмирането!</a:t>
            </a:r>
            <a:endParaRPr lang="en-US" noProof="1"/>
          </a:p>
        </p:txBody>
      </p:sp>
      <p:pic>
        <p:nvPicPr>
          <p:cNvPr id="5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9761" y="3438427"/>
            <a:ext cx="990600" cy="743145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pprove, block, cancel, delete, reject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4212" y="4467616"/>
            <a:ext cx="927213" cy="695591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3DBFB890-819E-42F8-98C4-9A7816185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29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Кое не е наред в този код</a:t>
            </a:r>
            <a:r>
              <a:rPr lang="en-US" dirty="0"/>
              <a:t>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8655" y="924390"/>
            <a:ext cx="11071516" cy="563231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FileStream fs = new FileStream(FILE_NAME, FileMode.CreateNew);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Create the writer for data.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BinaryWriter w = new BinaryWriter(fs);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Write data to Test.data.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11; i++) 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w.Write( (int) i);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w.Close();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fs.Close();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Create the reader for data.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fs = new FileStream(FILE_NAME, FileMode.Open, FileAccess.Read);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BinaryReader r = new BinaryReader(fs);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Read data from Test.data.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11; i++) 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Console.WriteLine(r.ReadInt32());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r.Close();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fs.Close();</a:t>
            </a:r>
          </a:p>
        </p:txBody>
      </p:sp>
      <p:sp>
        <p:nvSpPr>
          <p:cNvPr id="8" name="Rectangle 7"/>
          <p:cNvSpPr/>
          <p:nvPr/>
        </p:nvSpPr>
        <p:spPr>
          <a:xfrm>
            <a:off x="4875212" y="6183868"/>
            <a:ext cx="6749142" cy="369332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Source: </a:t>
            </a:r>
            <a:r>
              <a:rPr lang="en-US" sz="1800" b="1" dirty="0">
                <a:hlinkClick r:id="rId2"/>
              </a:rPr>
              <a:t>http://msdn.microsoft.com/en-us/library/36b93480.aspx</a:t>
            </a:r>
            <a:r>
              <a:rPr lang="en-US" sz="1800" b="1" dirty="0"/>
              <a:t> </a:t>
            </a:r>
          </a:p>
        </p:txBody>
      </p:sp>
      <p:pic>
        <p:nvPicPr>
          <p:cNvPr id="6" name="Picture 5" descr="approve, block, cancel, delete, reject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9612" y="1295400"/>
            <a:ext cx="1629238" cy="1222247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127C212B-F27E-4682-97EC-AED974BE9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06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2" y="1151121"/>
            <a:ext cx="11804821" cy="5570355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sz="3200" dirty="0"/>
              <a:t>Практики при именуване</a:t>
            </a:r>
            <a:endParaRPr lang="en-US" sz="30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dirty="0"/>
              <a:t>Общи съвети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Смислени имена </a:t>
            </a:r>
            <a:r>
              <a:rPr lang="en-US" dirty="0"/>
              <a:t>(</a:t>
            </a:r>
            <a:r>
              <a:rPr lang="bg-BG" dirty="0"/>
              <a:t>според контекста</a:t>
            </a:r>
            <a:r>
              <a:rPr lang="en-US" dirty="0"/>
              <a:t>)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Една-единствена цел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 err="1"/>
              <a:t>Еднотипност</a:t>
            </a:r>
            <a:r>
              <a:rPr lang="bg-BG" dirty="0"/>
              <a:t> на имената в цялото приложение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Избягвайте грешни и подвеждащи имена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7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587" y="1295400"/>
            <a:ext cx="359499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6184FA3E-BA3E-4238-81F7-B021687A1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300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Именуване на идентификатори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3331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5885EFD6-157E-47D0-891C-F216E4206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30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Винаги предпочитайте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смислени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bg-BG" dirty="0"/>
              <a:t>имена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Имена, които биха дали отговор на въпросите</a:t>
            </a:r>
            <a:r>
              <a:rPr lang="en-US" dirty="0"/>
              <a:t>:</a:t>
            </a:r>
          </a:p>
          <a:p>
            <a:pPr lvl="2">
              <a:lnSpc>
                <a:spcPct val="100000"/>
              </a:lnSpc>
            </a:pPr>
            <a:r>
              <a:rPr lang="bg-BG" dirty="0"/>
              <a:t>Какво прави този клас</a:t>
            </a:r>
            <a:r>
              <a:rPr lang="en-US" dirty="0"/>
              <a:t>? </a:t>
            </a:r>
            <a:r>
              <a:rPr lang="bg-BG" dirty="0"/>
              <a:t>Каква е целта на тази променлива</a:t>
            </a:r>
            <a:r>
              <a:rPr lang="en-US" dirty="0"/>
              <a:t>? </a:t>
            </a:r>
            <a:r>
              <a:rPr lang="bg-BG" dirty="0"/>
              <a:t>За какво се използва тази променлива</a:t>
            </a:r>
            <a:r>
              <a:rPr lang="en-US" dirty="0"/>
              <a:t> / </a:t>
            </a:r>
            <a:r>
              <a:rPr lang="bg-BG" dirty="0"/>
              <a:t>клас</a:t>
            </a:r>
            <a:r>
              <a:rPr lang="en-US" dirty="0"/>
              <a:t>?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Примери</a:t>
            </a:r>
            <a:r>
              <a:rPr lang="en-US" dirty="0"/>
              <a:t>:</a:t>
            </a:r>
          </a:p>
          <a:p>
            <a:pPr lvl="2">
              <a:lnSpc>
                <a:spcPct val="100000"/>
              </a:lnSpc>
            </a:pP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FactorialCalculator</a:t>
            </a:r>
            <a:r>
              <a:rPr lang="en-US" noProof="1">
                <a:latin typeface="+mj-lt"/>
              </a:rPr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studentsCount</a:t>
            </a:r>
            <a:r>
              <a:rPr lang="en-US" noProof="1">
                <a:latin typeface="+mj-lt"/>
              </a:rPr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Math.PI</a:t>
            </a:r>
            <a:r>
              <a:rPr lang="en-US" noProof="1">
                <a:latin typeface="+mj-lt"/>
              </a:rPr>
              <a:t>,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configFileName</a:t>
            </a:r>
            <a:r>
              <a:rPr lang="en-US" noProof="1">
                <a:latin typeface="+mj-lt"/>
              </a:rPr>
              <a:t>,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CreateReport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Лоши примери</a:t>
            </a:r>
            <a:r>
              <a:rPr lang="en-US" dirty="0"/>
              <a:t>: </a:t>
            </a:r>
          </a:p>
          <a:p>
            <a:pPr lvl="2">
              <a:lnSpc>
                <a:spcPct val="100000"/>
              </a:lnSpc>
            </a:pPr>
            <a:r>
              <a:rPr lang="en-US" b="1" dirty="0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k</a:t>
            </a:r>
            <a:r>
              <a:rPr lang="en-US" dirty="0"/>
              <a:t>, </a:t>
            </a:r>
            <a:r>
              <a:rPr lang="en-US" b="1" dirty="0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k2</a:t>
            </a:r>
            <a:r>
              <a:rPr lang="en-US" dirty="0"/>
              <a:t>,</a:t>
            </a:r>
            <a:r>
              <a:rPr lang="en-US" dirty="0">
                <a:solidFill>
                  <a:srgbClr val="FB816D"/>
                </a:solidFill>
              </a:rPr>
              <a:t> </a:t>
            </a:r>
            <a:r>
              <a:rPr lang="en-US" b="1" dirty="0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k3</a:t>
            </a:r>
            <a:r>
              <a:rPr lang="en-US" dirty="0"/>
              <a:t>, </a:t>
            </a:r>
            <a:r>
              <a:rPr lang="en-US" b="1" dirty="0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junk</a:t>
            </a:r>
            <a:r>
              <a:rPr lang="en-US" dirty="0"/>
              <a:t>,</a:t>
            </a:r>
            <a:r>
              <a:rPr lang="en-US" dirty="0">
                <a:solidFill>
                  <a:srgbClr val="FB816D"/>
                </a:solidFill>
              </a:rPr>
              <a:t> </a:t>
            </a:r>
            <a:r>
              <a:rPr lang="en-US" b="1" dirty="0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f33</a:t>
            </a:r>
            <a:r>
              <a:rPr lang="en-US" dirty="0"/>
              <a:t>,</a:t>
            </a:r>
            <a:r>
              <a:rPr lang="en-US" dirty="0">
                <a:solidFill>
                  <a:srgbClr val="FB816D"/>
                </a:solidFill>
              </a:rPr>
              <a:t> </a:t>
            </a:r>
            <a:r>
              <a:rPr lang="en-US" b="1" dirty="0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KJJ</a:t>
            </a:r>
            <a:r>
              <a:rPr lang="en-US" dirty="0"/>
              <a:t>, </a:t>
            </a:r>
            <a:r>
              <a:rPr lang="en-US" b="1" dirty="0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button1</a:t>
            </a:r>
            <a:r>
              <a:rPr lang="en-US" dirty="0"/>
              <a:t>,</a:t>
            </a:r>
            <a:r>
              <a:rPr lang="en-US" dirty="0">
                <a:solidFill>
                  <a:srgbClr val="FB816D"/>
                </a:solidFill>
              </a:rPr>
              <a:t> </a:t>
            </a:r>
            <a:r>
              <a:rPr lang="en-US" b="1" dirty="0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variable</a:t>
            </a:r>
            <a:r>
              <a:rPr lang="en-US" dirty="0"/>
              <a:t>,</a:t>
            </a:r>
            <a:r>
              <a:rPr lang="en-US" dirty="0">
                <a:latin typeface="+mj-lt"/>
                <a:cs typeface="Consolas" pitchFamily="49" charset="0"/>
              </a:rPr>
              <a:t> </a:t>
            </a:r>
            <a:r>
              <a:rPr lang="en-US" b="1" dirty="0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temp</a:t>
            </a:r>
            <a:r>
              <a:rPr lang="en-US" dirty="0"/>
              <a:t>,</a:t>
            </a:r>
            <a:r>
              <a:rPr lang="en-US" dirty="0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tmp</a:t>
            </a:r>
            <a:r>
              <a:rPr lang="en-US" dirty="0"/>
              <a:t>,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temp_var</a:t>
            </a:r>
            <a:r>
              <a:rPr lang="en-US" dirty="0"/>
              <a:t>,</a:t>
            </a:r>
            <a:r>
              <a:rPr lang="en-US" dirty="0">
                <a:solidFill>
                  <a:srgbClr val="FB816D"/>
                </a:solidFill>
              </a:rPr>
              <a:t> </a:t>
            </a:r>
            <a:r>
              <a:rPr lang="en-US" b="1" dirty="0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something</a:t>
            </a:r>
            <a:r>
              <a:rPr lang="en-US" dirty="0"/>
              <a:t>,</a:t>
            </a:r>
            <a:r>
              <a:rPr lang="en-US" dirty="0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someValue</a:t>
            </a:r>
            <a:endParaRPr lang="en-US" b="1" noProof="1">
              <a:solidFill>
                <a:srgbClr val="FB816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Използвайте смислени имена</a:t>
            </a:r>
            <a:endParaRPr lang="en-US" dirty="0"/>
          </a:p>
        </p:txBody>
      </p:sp>
      <p:pic>
        <p:nvPicPr>
          <p:cNvPr id="165890" name="Picture 2" descr="http://www.inspirationstones.com/grfx/photos/riverston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835" y="1118755"/>
            <a:ext cx="1686122" cy="862446"/>
          </a:xfrm>
          <a:prstGeom prst="roundRect">
            <a:avLst>
              <a:gd name="adj" fmla="val 7457"/>
            </a:avLst>
          </a:prstGeom>
          <a:noFill/>
        </p:spPr>
      </p:pic>
      <p:pic>
        <p:nvPicPr>
          <p:cNvPr id="6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5518" y="3771072"/>
            <a:ext cx="1044755" cy="783771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pprove, block, cancel, delete, reject ic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9080" y="5532119"/>
            <a:ext cx="866014" cy="64968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E7B3890B-71FD-4E19-8726-E69245581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8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sz="3000" dirty="0"/>
              <a:t>Дали дадено име е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смислено</a:t>
            </a:r>
            <a:r>
              <a:rPr lang="en-US" sz="3000" dirty="0"/>
              <a:t> </a:t>
            </a:r>
            <a:r>
              <a:rPr lang="bg-BG" sz="3000" dirty="0"/>
              <a:t>или не зависи от неговия</a:t>
            </a:r>
            <a:r>
              <a:rPr lang="en-US" sz="3000" dirty="0"/>
              <a:t>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контекст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000" dirty="0"/>
              <a:t>(неговия ограждащ тип</a:t>
            </a:r>
            <a:r>
              <a:rPr lang="en-US" sz="3000" dirty="0"/>
              <a:t>)</a:t>
            </a:r>
          </a:p>
          <a:p>
            <a:pPr>
              <a:lnSpc>
                <a:spcPct val="100000"/>
              </a:lnSpc>
            </a:pPr>
            <a:r>
              <a:rPr lang="bg-BG" sz="3000" dirty="0"/>
              <a:t>Примери за смислени имена</a:t>
            </a:r>
            <a:r>
              <a:rPr lang="en-US" sz="3000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sz="2800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Generate()</a:t>
            </a:r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bg-BG" sz="2800" dirty="0"/>
              <a:t>в класа</a:t>
            </a:r>
            <a:r>
              <a:rPr lang="en-US" sz="2800" dirty="0"/>
              <a:t> </a:t>
            </a:r>
            <a:r>
              <a:rPr lang="en-US" sz="2800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LabyrinthGenerator</a:t>
            </a:r>
          </a:p>
          <a:p>
            <a:pPr lvl="1">
              <a:lnSpc>
                <a:spcPct val="100000"/>
              </a:lnSpc>
            </a:pPr>
            <a:r>
              <a:rPr lang="en-US" sz="2800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Find(string</a:t>
            </a:r>
            <a:r>
              <a:rPr lang="en-US" sz="2800" noProof="1">
                <a:solidFill>
                  <a:schemeClr val="tx2">
                    <a:lumMod val="90000"/>
                  </a:schemeClr>
                </a:solidFill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fileName)</a:t>
            </a:r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bg-BG" sz="2800" dirty="0"/>
              <a:t>в класа</a:t>
            </a:r>
            <a:r>
              <a:rPr lang="en-US" sz="2800" dirty="0"/>
              <a:t> </a:t>
            </a:r>
            <a:r>
              <a:rPr lang="en-US" sz="2800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FileFinder</a:t>
            </a:r>
          </a:p>
          <a:p>
            <a:pPr lvl="1">
              <a:lnSpc>
                <a:spcPct val="100000"/>
              </a:lnSpc>
            </a:pPr>
            <a:r>
              <a:rPr lang="en-US" sz="2800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Deposit(decimal</a:t>
            </a:r>
            <a:r>
              <a:rPr lang="en-US" sz="2800" b="1" noProof="1">
                <a:solidFill>
                  <a:schemeClr val="tx2">
                    <a:lumMod val="90000"/>
                  </a:schemeClr>
                </a:solidFill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amount)</a:t>
            </a:r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bg-BG" sz="2800" dirty="0"/>
              <a:t>в класа</a:t>
            </a:r>
            <a:r>
              <a:rPr lang="en-US" sz="2800" dirty="0"/>
              <a:t> </a:t>
            </a:r>
            <a:r>
              <a:rPr lang="en-US" sz="2800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Account</a:t>
            </a:r>
          </a:p>
          <a:p>
            <a:pPr>
              <a:lnSpc>
                <a:spcPct val="100000"/>
              </a:lnSpc>
            </a:pPr>
            <a:r>
              <a:rPr lang="bg-BG" sz="3000" dirty="0"/>
              <a:t>Примери за безсмислени имена</a:t>
            </a:r>
            <a:r>
              <a:rPr lang="en-US" sz="3000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Generate()</a:t>
            </a:r>
            <a:r>
              <a:rPr lang="en-US" sz="2800" dirty="0">
                <a:solidFill>
                  <a:srgbClr val="FB816D"/>
                </a:solidFill>
              </a:rPr>
              <a:t> </a:t>
            </a:r>
            <a:r>
              <a:rPr lang="bg-BG" sz="2800" dirty="0"/>
              <a:t>в класа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Program</a:t>
            </a:r>
          </a:p>
          <a:p>
            <a:pPr lvl="1">
              <a:lnSpc>
                <a:spcPct val="100000"/>
              </a:lnSpc>
            </a:pPr>
            <a:r>
              <a:rPr lang="en-US" sz="2800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Find(string</a:t>
            </a:r>
            <a:r>
              <a:rPr lang="en-US" sz="2800" b="1" noProof="1">
                <a:solidFill>
                  <a:srgbClr val="FB816D"/>
                </a:solidFill>
                <a:cs typeface="Consolas" pitchFamily="49" charset="0"/>
              </a:rPr>
              <a:t> </a:t>
            </a:r>
            <a:r>
              <a:rPr lang="en-US" sz="2800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name)</a:t>
            </a:r>
            <a:r>
              <a:rPr lang="en-US" sz="2800" b="1" dirty="0">
                <a:solidFill>
                  <a:srgbClr val="FB816D"/>
                </a:solidFill>
              </a:rPr>
              <a:t> </a:t>
            </a:r>
            <a:r>
              <a:rPr lang="bg-BG" sz="2800" dirty="0"/>
              <a:t>в класа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Program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1"/>
            <a:ext cx="10217858" cy="1110780"/>
          </a:xfrm>
        </p:spPr>
        <p:txBody>
          <a:bodyPr>
            <a:normAutofit/>
          </a:bodyPr>
          <a:lstStyle/>
          <a:p>
            <a:r>
              <a:rPr lang="bg-BG" dirty="0"/>
              <a:t>Имената трябва да са смислени в контекста</a:t>
            </a:r>
            <a:endParaRPr lang="en-US" dirty="0"/>
          </a:p>
        </p:txBody>
      </p:sp>
      <p:pic>
        <p:nvPicPr>
          <p:cNvPr id="5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2289" y="2286001"/>
            <a:ext cx="1044755" cy="783771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pprove, block, cancel, delete, reject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6673" y="5257800"/>
            <a:ext cx="1052671" cy="789709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AB97C5F9-B71E-4A33-B968-4C6C43757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42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Неопитни разработчици често използват </a:t>
            </a:r>
            <a:r>
              <a:rPr lang="en-US" dirty="0"/>
              <a:t>"</a:t>
            </a:r>
            <a:r>
              <a:rPr lang="bg-BG" dirty="0"/>
              <a:t>уж</a:t>
            </a:r>
            <a:r>
              <a:rPr lang="en-US" dirty="0"/>
              <a:t>" </a:t>
            </a:r>
            <a:r>
              <a:rPr lang="bg-BG" dirty="0"/>
              <a:t>смислени имена, които всъщност нямат смисъл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Лоши примери</a:t>
            </a:r>
            <a:r>
              <a:rPr lang="en-US" dirty="0"/>
              <a:t>:</a:t>
            </a:r>
          </a:p>
          <a:p>
            <a:pPr lvl="2">
              <a:lnSpc>
                <a:spcPct val="100000"/>
              </a:lnSpc>
            </a:pPr>
            <a:r>
              <a:rPr lang="en-US" b="1" dirty="0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Topic6Exercise12</a:t>
            </a:r>
            <a:r>
              <a:rPr lang="en-US" dirty="0"/>
              <a:t>,</a:t>
            </a:r>
            <a:r>
              <a:rPr lang="en-US" dirty="0">
                <a:solidFill>
                  <a:srgbClr val="FB816D"/>
                </a:solidFill>
              </a:rPr>
              <a:t> </a:t>
            </a:r>
            <a:r>
              <a:rPr lang="en-US" b="1" dirty="0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LoopsExercise12</a:t>
            </a:r>
            <a:r>
              <a:rPr lang="en-US" dirty="0"/>
              <a:t>,</a:t>
            </a:r>
            <a:r>
              <a:rPr lang="en-US" dirty="0">
                <a:solidFill>
                  <a:srgbClr val="FB816D"/>
                </a:solidFill>
                <a:latin typeface="+mj-lt"/>
                <a:cs typeface="Consolas" pitchFamily="49" charset="0"/>
              </a:rPr>
              <a:t> </a:t>
            </a:r>
            <a:r>
              <a:rPr lang="en-US" b="1" dirty="0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Problem7</a:t>
            </a:r>
            <a:r>
              <a:rPr lang="en-US" dirty="0"/>
              <a:t>,</a:t>
            </a:r>
            <a:r>
              <a:rPr lang="en-US" dirty="0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OOPLecture_LastExercise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Да</a:t>
            </a:r>
            <a:r>
              <a:rPr lang="en-US" dirty="0"/>
              <a:t>, </a:t>
            </a:r>
            <a:r>
              <a:rPr lang="en-US" b="1" dirty="0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Topic6Exercise12</a:t>
            </a:r>
            <a:r>
              <a:rPr lang="en-US" dirty="0">
                <a:solidFill>
                  <a:srgbClr val="FB816D"/>
                </a:solidFill>
              </a:rPr>
              <a:t> </a:t>
            </a:r>
            <a:r>
              <a:rPr lang="bg-BG" dirty="0"/>
              <a:t>показва, че това е решението на задача</a:t>
            </a:r>
            <a:r>
              <a:rPr lang="en-US" dirty="0"/>
              <a:t> 12, </a:t>
            </a:r>
            <a:r>
              <a:rPr lang="bg-BG" dirty="0"/>
              <a:t>но за какво е</a:t>
            </a:r>
            <a:r>
              <a:rPr lang="en-US" dirty="0"/>
              <a:t>?</a:t>
            </a:r>
          </a:p>
          <a:p>
            <a:pPr lvl="2">
              <a:lnSpc>
                <a:spcPct val="100000"/>
              </a:lnSpc>
            </a:pPr>
            <a:r>
              <a:rPr lang="bg-BG" dirty="0"/>
              <a:t>Сума на числа или игра </a:t>
            </a:r>
            <a:r>
              <a:rPr lang="bg-BG" dirty="0" err="1"/>
              <a:t>Тетрис</a:t>
            </a:r>
            <a:r>
              <a:rPr lang="en-US" dirty="0"/>
              <a:t>?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По-добри примери</a:t>
            </a:r>
            <a:r>
              <a:rPr lang="en-US" dirty="0"/>
              <a:t>:</a:t>
            </a:r>
          </a:p>
          <a:p>
            <a:pPr lvl="2">
              <a:lnSpc>
                <a:spcPct val="100000"/>
              </a:lnSpc>
            </a:pP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MaximalNumbersSubsequence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Уж смислени имена</a:t>
            </a:r>
            <a:endParaRPr lang="en-US" dirty="0"/>
          </a:p>
        </p:txBody>
      </p:sp>
      <p:pic>
        <p:nvPicPr>
          <p:cNvPr id="164866" name="Picture 2" descr="http://www.liverpoolmuseums.org.uk/nof/nilefile/images/hieroglyph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349" y="4953000"/>
            <a:ext cx="3374863" cy="1569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3612" y="5334001"/>
            <a:ext cx="812699" cy="812699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pprove, block, cancel, delete, reject ic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4035" y="2220191"/>
            <a:ext cx="975496" cy="975496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44B7D27B-CF0B-4859-89F6-DE54DE2B9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808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bg-BG" dirty="0"/>
              <a:t>Именуване на типове</a:t>
            </a:r>
            <a:r>
              <a:rPr lang="en-US" dirty="0"/>
              <a:t> (</a:t>
            </a:r>
            <a:r>
              <a:rPr lang="bg-BG" dirty="0"/>
              <a:t>класове, структури</a:t>
            </a:r>
            <a:r>
              <a:rPr lang="en-US" dirty="0"/>
              <a:t>, </a:t>
            </a:r>
            <a:r>
              <a:rPr lang="bg-BG" dirty="0"/>
              <a:t>изброими типове и т.н.</a:t>
            </a:r>
            <a:r>
              <a:rPr lang="en-US" dirty="0"/>
              <a:t>)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bg-BG" dirty="0"/>
              <a:t>Използвайте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PascalCase</a:t>
            </a:r>
            <a:r>
              <a:rPr lang="bg-BG" noProof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dirty="0"/>
              <a:t>нотацията</a:t>
            </a:r>
            <a:r>
              <a:rPr lang="en-US" dirty="0"/>
              <a:t> 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bg-BG" dirty="0"/>
              <a:t>Примери</a:t>
            </a:r>
            <a:r>
              <a:rPr lang="en-US" dirty="0"/>
              <a:t>:</a:t>
            </a:r>
          </a:p>
          <a:p>
            <a:pPr lvl="2">
              <a:lnSpc>
                <a:spcPct val="100000"/>
              </a:lnSpc>
              <a:spcAft>
                <a:spcPts val="400"/>
              </a:spcAft>
            </a:pP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RecursiveFactorialCalculator</a:t>
            </a:r>
            <a:r>
              <a:rPr lang="en-US" dirty="0"/>
              <a:t>,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TreeSet</a:t>
            </a:r>
            <a:r>
              <a:rPr lang="en-US" dirty="0"/>
              <a:t>,</a:t>
            </a:r>
            <a:br>
              <a:rPr lang="en-US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XmlDocument</a:t>
            </a:r>
            <a:r>
              <a:rPr lang="en-US" dirty="0"/>
              <a:t>,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IEnumerable</a:t>
            </a:r>
            <a:r>
              <a:rPr lang="en-US" dirty="0"/>
              <a:t>,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Color</a:t>
            </a:r>
            <a:r>
              <a:rPr lang="en-US" dirty="0"/>
              <a:t>,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TreeNode</a:t>
            </a:r>
            <a:r>
              <a:rPr lang="en-US" dirty="0"/>
              <a:t>,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InvalidTransactionException</a:t>
            </a:r>
            <a:r>
              <a:rPr lang="en-US" dirty="0"/>
              <a:t>,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MainForm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bg-BG" dirty="0"/>
              <a:t>Лоши примери</a:t>
            </a:r>
            <a:r>
              <a:rPr lang="en-US" dirty="0"/>
              <a:t>: </a:t>
            </a:r>
          </a:p>
          <a:p>
            <a:pPr lvl="2">
              <a:lnSpc>
                <a:spcPct val="100000"/>
              </a:lnSpc>
              <a:spcAft>
                <a:spcPts val="400"/>
              </a:spcAft>
            </a:pP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recursiveFactorialCalculator</a:t>
            </a:r>
            <a:r>
              <a:rPr lang="en-US" dirty="0"/>
              <a:t>,</a:t>
            </a:r>
            <a:r>
              <a:rPr lang="en-US" dirty="0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recursive_factorial_calculator</a:t>
            </a:r>
            <a:r>
              <a:rPr lang="en-US" dirty="0"/>
              <a:t>, </a:t>
            </a:r>
            <a:r>
              <a:rPr lang="en-US" dirty="0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RECURSIVE_FACTORIAL_CALCULATOR</a:t>
            </a:r>
            <a:endParaRPr lang="en-US" b="1" dirty="0">
              <a:solidFill>
                <a:srgbClr val="FB816D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Именуване на класове и типове</a:t>
            </a:r>
            <a:endParaRPr lang="en-US" dirty="0"/>
          </a:p>
        </p:txBody>
      </p:sp>
      <p:pic>
        <p:nvPicPr>
          <p:cNvPr id="5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9487" y="3505200"/>
            <a:ext cx="1218881" cy="91440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pprove, block, cancel, delete, reject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0251" y="5410200"/>
            <a:ext cx="1228117" cy="921328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9EC8F7FE-F957-4182-ACD3-435FBE9E1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31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Използвайте следните формати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[</a:t>
            </a:r>
            <a:r>
              <a:rPr lang="bg-BG" dirty="0"/>
              <a:t>Съществително</a:t>
            </a:r>
            <a:r>
              <a:rPr lang="en-US" dirty="0"/>
              <a:t>]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[</a:t>
            </a:r>
            <a:r>
              <a:rPr lang="bg-BG" dirty="0"/>
              <a:t>Прилагателно</a:t>
            </a:r>
            <a:r>
              <a:rPr lang="en-US" dirty="0"/>
              <a:t>] + [</a:t>
            </a:r>
            <a:r>
              <a:rPr lang="bg-BG" dirty="0"/>
              <a:t>Съществително</a:t>
            </a:r>
            <a:r>
              <a:rPr lang="en-US" dirty="0"/>
              <a:t>]</a:t>
            </a:r>
          </a:p>
          <a:p>
            <a:pPr>
              <a:lnSpc>
                <a:spcPct val="100000"/>
              </a:lnSpc>
            </a:pPr>
            <a:r>
              <a:rPr lang="bg-BG" dirty="0"/>
              <a:t>Примери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Student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FileSystem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BinaryTreeNode</a:t>
            </a:r>
            <a:r>
              <a:rPr lang="en-US" noProof="1"/>
              <a:t>,</a:t>
            </a:r>
            <a:br>
              <a:rPr lang="en-US" noProof="1">
                <a:solidFill>
                  <a:schemeClr val="tx2">
                    <a:lumMod val="90000"/>
                  </a:schemeClr>
                </a:solidFill>
              </a:rPr>
            </a:b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Constants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MathUtils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CheckBox</a:t>
            </a:r>
            <a:r>
              <a:rPr lang="en-US" noProof="1"/>
              <a:t>,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Calendar</a:t>
            </a:r>
          </a:p>
          <a:p>
            <a:pPr>
              <a:lnSpc>
                <a:spcPct val="100000"/>
              </a:lnSpc>
            </a:pPr>
            <a:r>
              <a:rPr lang="bg-BG" dirty="0"/>
              <a:t>Лоши примери 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Move</a:t>
            </a:r>
            <a:r>
              <a:rPr lang="en-US" sz="3000" noProof="1">
                <a:latin typeface="+mj-lt"/>
                <a:cs typeface="Consolas" pitchFamily="49" charset="0"/>
              </a:rPr>
              <a:t>,</a:t>
            </a:r>
            <a:r>
              <a:rPr lang="en-US" noProof="1">
                <a:solidFill>
                  <a:srgbClr val="FB816D"/>
                </a:solidFill>
                <a:latin typeface="+mj-lt"/>
                <a:cs typeface="Consolas" pitchFamily="49" charset="0"/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FindUsers</a:t>
            </a:r>
            <a:r>
              <a:rPr lang="en-US" sz="3000" noProof="1">
                <a:latin typeface="+mj-lt"/>
                <a:cs typeface="Consolas" pitchFamily="49" charset="0"/>
              </a:rPr>
              <a:t>,</a:t>
            </a:r>
            <a:r>
              <a:rPr lang="en-US" noProof="1">
                <a:solidFill>
                  <a:srgbClr val="FB816D"/>
                </a:solidFill>
                <a:latin typeface="+mj-lt"/>
                <a:cs typeface="Consolas" pitchFamily="49" charset="0"/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Fast</a:t>
            </a:r>
            <a:r>
              <a:rPr lang="en-US" sz="3000" noProof="1">
                <a:latin typeface="+mj-lt"/>
                <a:cs typeface="Consolas" pitchFamily="49" charset="0"/>
              </a:rPr>
              <a:t>,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ExtremlyFast</a:t>
            </a:r>
            <a:r>
              <a:rPr lang="en-US" sz="3000" noProof="1">
                <a:latin typeface="+mj-lt"/>
                <a:cs typeface="Consolas" pitchFamily="49" charset="0"/>
              </a:rPr>
              <a:t>, </a:t>
            </a:r>
            <a:br>
              <a:rPr lang="en-US" noProof="1">
                <a:solidFill>
                  <a:srgbClr val="FB816D"/>
                </a:solidFill>
                <a:latin typeface="+mj-lt"/>
                <a:cs typeface="Consolas" pitchFamily="49" charset="0"/>
              </a:rPr>
            </a:b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Optimize</a:t>
            </a:r>
            <a:r>
              <a:rPr lang="en-US" sz="3000" noProof="1">
                <a:cs typeface="Consolas" pitchFamily="49" charset="0"/>
              </a:rPr>
              <a:t>,</a:t>
            </a:r>
            <a:r>
              <a:rPr lang="en-US" sz="2400" noProof="1">
                <a:solidFill>
                  <a:srgbClr val="FB816D"/>
                </a:solidFill>
                <a:cs typeface="Consolas" pitchFamily="49" charset="0"/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Check</a:t>
            </a:r>
            <a:r>
              <a:rPr lang="en-US" sz="3000" noProof="1">
                <a:cs typeface="Consolas" pitchFamily="49" charset="0"/>
              </a:rPr>
              <a:t>,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FastFindInDatabase</a:t>
            </a:r>
            <a:endParaRPr lang="en-US" b="1" dirty="0">
              <a:solidFill>
                <a:srgbClr val="FB816D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13" y="127567"/>
            <a:ext cx="9715597" cy="1110780"/>
          </a:xfrm>
        </p:spPr>
        <p:txBody>
          <a:bodyPr>
            <a:normAutofit/>
          </a:bodyPr>
          <a:lstStyle/>
          <a:p>
            <a:r>
              <a:rPr lang="bg-BG" sz="3800" dirty="0"/>
              <a:t>Именуване на класове и структури</a:t>
            </a:r>
            <a:endParaRPr lang="en-US" sz="3800" dirty="0"/>
          </a:p>
        </p:txBody>
      </p:sp>
      <p:pic>
        <p:nvPicPr>
          <p:cNvPr id="162820" name="Picture 4" descr="http://storage.baseclass.net/images/uml_stoc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882" y="1224900"/>
            <a:ext cx="3351927" cy="18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1846" y="3981256"/>
            <a:ext cx="990600" cy="743144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pprove, block, cancel, delete, reject ic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1846" y="5715000"/>
            <a:ext cx="1064459" cy="798552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1CB2D48F-D5BE-4C5B-944D-DF372536C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30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/>
              <a:t>Допустими са следните формати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'</a:t>
            </a:r>
            <a:r>
              <a:rPr lang="en-US" b="1" dirty="0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/>
              <a:t>' + [</a:t>
            </a:r>
            <a:r>
              <a:rPr lang="bg-BG" dirty="0"/>
              <a:t>Глагол</a:t>
            </a:r>
            <a:r>
              <a:rPr lang="en-US" dirty="0"/>
              <a:t>] + '</a:t>
            </a:r>
            <a:r>
              <a:rPr lang="en-US" b="1" dirty="0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able</a:t>
            </a:r>
            <a:r>
              <a:rPr lang="en-US" dirty="0"/>
              <a:t>'</a:t>
            </a:r>
          </a:p>
          <a:p>
            <a:pPr lvl="1"/>
            <a:r>
              <a:rPr lang="en-US" dirty="0"/>
              <a:t>'</a:t>
            </a:r>
            <a:r>
              <a:rPr lang="en-US" b="1" dirty="0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/>
              <a:t>' + [</a:t>
            </a:r>
            <a:r>
              <a:rPr lang="bg-BG" dirty="0"/>
              <a:t>Съществително</a:t>
            </a:r>
            <a:r>
              <a:rPr lang="en-US" dirty="0"/>
              <a:t>], '</a:t>
            </a:r>
            <a:r>
              <a:rPr lang="en-US" b="1" dirty="0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/>
              <a:t>' + [</a:t>
            </a:r>
            <a:r>
              <a:rPr lang="bg-BG" dirty="0"/>
              <a:t>Прилагателно</a:t>
            </a:r>
            <a:r>
              <a:rPr lang="en-US" dirty="0"/>
              <a:t>] + [</a:t>
            </a:r>
            <a:r>
              <a:rPr lang="bg-BG" dirty="0"/>
              <a:t>Съществително</a:t>
            </a:r>
            <a:r>
              <a:rPr lang="en-US" dirty="0"/>
              <a:t>]</a:t>
            </a:r>
          </a:p>
          <a:p>
            <a:r>
              <a:rPr lang="bg-BG" dirty="0"/>
              <a:t>Примери</a:t>
            </a:r>
            <a:r>
              <a:rPr lang="en-US" dirty="0"/>
              <a:t>:</a:t>
            </a:r>
          </a:p>
          <a:p>
            <a:pPr lvl="1"/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IEnumerable</a:t>
            </a:r>
            <a:r>
              <a:rPr lang="en-US" noProof="1"/>
              <a:t>,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IFormattable</a:t>
            </a:r>
            <a:r>
              <a:rPr lang="en-US" noProof="1"/>
              <a:t>,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IDataReader</a:t>
            </a:r>
            <a:r>
              <a:rPr lang="en-US" noProof="1"/>
              <a:t>,</a:t>
            </a:r>
            <a:br>
              <a:rPr lang="en-US" noProof="1">
                <a:solidFill>
                  <a:schemeClr val="tx2">
                    <a:lumMod val="90000"/>
                  </a:schemeClr>
                </a:solidFill>
              </a:rPr>
            </a:b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IList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IHttpModule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  <a:latin typeface="+mj-lt"/>
                <a:cs typeface="Consolas" pitchFamily="49" charset="0"/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ICommandExecutor</a:t>
            </a:r>
          </a:p>
          <a:p>
            <a:r>
              <a:rPr lang="bg-BG" dirty="0"/>
              <a:t>Лоши примери </a:t>
            </a:r>
            <a:r>
              <a:rPr lang="en-US" dirty="0"/>
              <a:t>:</a:t>
            </a:r>
          </a:p>
          <a:p>
            <a:pPr lvl="1"/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List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iFindUsers</a:t>
            </a:r>
            <a:r>
              <a:rPr lang="en-US" noProof="1"/>
              <a:t>,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IFast</a:t>
            </a:r>
            <a:r>
              <a:rPr lang="en-US" noProof="1"/>
              <a:t>,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IMemoryOptimize</a:t>
            </a:r>
            <a:r>
              <a:rPr lang="en-US" noProof="1"/>
              <a:t>,</a:t>
            </a:r>
            <a:br>
              <a:rPr lang="en-US" noProof="1"/>
            </a:b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Optimizer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FastFindInDatabase</a:t>
            </a:r>
            <a:r>
              <a:rPr lang="en-US" noProof="1"/>
              <a:t>,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CheckBox</a:t>
            </a:r>
            <a:endParaRPr lang="en-US" b="1" dirty="0">
              <a:solidFill>
                <a:srgbClr val="FB816D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Именуване на интерфейси</a:t>
            </a:r>
            <a:endParaRPr lang="en-US" dirty="0"/>
          </a:p>
        </p:txBody>
      </p:sp>
      <p:pic>
        <p:nvPicPr>
          <p:cNvPr id="6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2634" y="3782683"/>
            <a:ext cx="1015734" cy="76200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pprove, block, cancel, delete, reject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7775" y="5486400"/>
            <a:ext cx="914162" cy="6858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ages.esellerpro.com/2493/I/780/4/65412158974IPOD%20SET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300" y="704897"/>
            <a:ext cx="2226112" cy="1477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8D9589E9-7EB9-4B5D-97EE-E1B52B212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07778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7163</TotalTime>
  <Words>2516</Words>
  <Application>Microsoft Office PowerPoint</Application>
  <PresentationFormat>Custom</PresentationFormat>
  <Paragraphs>376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Общи съвети за именуване</vt:lpstr>
      <vt:lpstr>Използвайте смислени имена</vt:lpstr>
      <vt:lpstr>Имената трябва да са смислени в контекста</vt:lpstr>
      <vt:lpstr>Уж смислени имена</vt:lpstr>
      <vt:lpstr>Именуване на класове и типове</vt:lpstr>
      <vt:lpstr>Именуване на класове и структури</vt:lpstr>
      <vt:lpstr>Именуване на интерфейси</vt:lpstr>
      <vt:lpstr>Именуване на изброими типове</vt:lpstr>
      <vt:lpstr>Именуване на специални класове</vt:lpstr>
      <vt:lpstr>Именуване на специални класове (2)</vt:lpstr>
      <vt:lpstr>Дължина на имената на класовете</vt:lpstr>
      <vt:lpstr>Именуване на пространства от имена</vt:lpstr>
      <vt:lpstr>Именуване на папки с проекти</vt:lpstr>
      <vt:lpstr>Именуване на файлове</vt:lpstr>
      <vt:lpstr>Именуване на .NET асемблита</vt:lpstr>
      <vt:lpstr>Именуване на приложения</vt:lpstr>
      <vt:lpstr>Именуване на методи</vt:lpstr>
      <vt:lpstr>Именуване на методи (2)</vt:lpstr>
      <vt:lpstr>Методи, които връщат стойност</vt:lpstr>
      <vt:lpstr>Единствена цел на методите</vt:lpstr>
      <vt:lpstr>Консистентност при именуването на методите</vt:lpstr>
      <vt:lpstr>Дължина на имената на методите</vt:lpstr>
      <vt:lpstr>Именуване на параметрите на методите</vt:lpstr>
      <vt:lpstr>Именуване на променливи</vt:lpstr>
      <vt:lpstr>Именуване на променливи – пример</vt:lpstr>
      <vt:lpstr>Още за именуването на променливи</vt:lpstr>
      <vt:lpstr>Именуване на булеви променливи</vt:lpstr>
      <vt:lpstr>Именуване на специални променливи</vt:lpstr>
      <vt:lpstr>Временни променливи</vt:lpstr>
      <vt:lpstr>Дължина на имената на променливите</vt:lpstr>
      <vt:lpstr>Именуване на константи</vt:lpstr>
      <vt:lpstr>Никога не слагайте подвеждащи имена!</vt:lpstr>
      <vt:lpstr>Кое не е наред в този код?</vt:lpstr>
      <vt:lpstr>Обобщение</vt:lpstr>
      <vt:lpstr>Именуване на идентификатори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Naming Identifiers</dc:title>
  <dc:subject>C# Basics Course</dc:subject>
  <dc:creator>Software University Foundation</dc:creator>
  <cp:keywords>quality code; programming; course; SoftUni; Software University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2019-12-17T12:09:51Z</dcterms:modified>
  <cp:category>programming; quality code; software engineering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