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5"/>
  </p:notesMasterIdLst>
  <p:handoutMasterIdLst>
    <p:handoutMasterId r:id="rId26"/>
  </p:handoutMasterIdLst>
  <p:sldIdLst>
    <p:sldId id="503" r:id="rId3"/>
    <p:sldId id="473" r:id="rId4"/>
    <p:sldId id="475" r:id="rId5"/>
    <p:sldId id="476" r:id="rId6"/>
    <p:sldId id="477" r:id="rId7"/>
    <p:sldId id="479" r:id="rId8"/>
    <p:sldId id="480" r:id="rId9"/>
    <p:sldId id="481" r:id="rId10"/>
    <p:sldId id="482" r:id="rId11"/>
    <p:sldId id="483" r:id="rId12"/>
    <p:sldId id="484" r:id="rId13"/>
    <p:sldId id="487" r:id="rId14"/>
    <p:sldId id="488" r:id="rId15"/>
    <p:sldId id="489" r:id="rId16"/>
    <p:sldId id="490" r:id="rId17"/>
    <p:sldId id="491" r:id="rId18"/>
    <p:sldId id="492" r:id="rId19"/>
    <p:sldId id="494" r:id="rId20"/>
    <p:sldId id="495" r:id="rId21"/>
    <p:sldId id="497" r:id="rId22"/>
    <p:sldId id="506" r:id="rId23"/>
    <p:sldId id="507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8B37CAD-0DA8-42DB-84D0-0BEEE198B1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3826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5D2421F-BEE0-4F4A-81A6-2D125196C7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2930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5A888D8-1A1C-40F0-8E12-87395E96DE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9465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D6EE4F9-BFD1-47FA-BEE1-CB2CE628B5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8888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resharper/" TargetMode="External"/><Relationship Id="rId2" Type="http://schemas.openxmlformats.org/officeDocument/2006/relationships/hyperlink" Target="https://stylecop.codeplex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745783" y="533400"/>
            <a:ext cx="10820528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Форматиране на код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138370"/>
            <a:ext cx="5607569" cy="3010985"/>
            <a:chOff x="745783" y="3138370"/>
            <a:chExt cx="5607569" cy="3010985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80763" y="3250812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676617">
              <a:off x="4845823" y="3138370"/>
              <a:ext cx="1507529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5" name="Subtitle 5"/>
          <p:cNvSpPr>
            <a:spLocks noGrp="1"/>
          </p:cNvSpPr>
          <p:nvPr>
            <p:ph type="subTitle" idx="1"/>
          </p:nvPr>
        </p:nvSpPr>
        <p:spPr>
          <a:xfrm>
            <a:off x="745784" y="1767048"/>
            <a:ext cx="10820528" cy="747552"/>
          </a:xfrm>
        </p:spPr>
        <p:txBody>
          <a:bodyPr>
            <a:normAutofit/>
          </a:bodyPr>
          <a:lstStyle/>
          <a:p>
            <a:r>
              <a:rPr lang="bg-BG" dirty="0"/>
              <a:t>Да форматираме програмния код правилно?</a:t>
            </a:r>
            <a:endParaRPr lang="en-US" dirty="0"/>
          </a:p>
        </p:txBody>
      </p:sp>
      <p:pic>
        <p:nvPicPr>
          <p:cNvPr id="16" name="Picture 2" descr="format, indent, less, submenu icon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40" y="3614550"/>
            <a:ext cx="2286000" cy="22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bcsd.k12.ny.us/hamagrael/LMC/12262021582017770699Sephr_Notepad_with_Text_and_Pencil_1.svg.med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218612" y="3733800"/>
            <a:ext cx="2047503" cy="2047503"/>
          </a:xfrm>
          <a:prstGeom prst="roundRect">
            <a:avLst>
              <a:gd name="adj" fmla="val 8875"/>
            </a:avLst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6519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bg-BG" sz="3000" dirty="0"/>
              <a:t>Използвайте празен ред, за да отделите логически цялостни части</a:t>
            </a:r>
            <a:r>
              <a:rPr lang="en-US" sz="3000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Празни редове в тялото на метода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7868" y="1752600"/>
            <a:ext cx="11173090" cy="480131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List&lt;Report&gt; PrepareReports()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List&lt;Report&gt; reports = new List&lt;Report&gt;();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7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Create incomes reports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 incomesSalesReport = PrepareIncomesSalesReport();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reports.Add(incomesSalesReport);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 incomesSupportReport = PrepareIncomesSupportReport();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reports.Add(incomesSupportReport);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7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Create expenses reports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 expensesPayrollReport = PrepareExpensesPayrollReport();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reports.Add(expensesPayrollReport);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 expensesMarketingReport = PrepareExpensesMarketingReport();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reports.Add(expensesMarketingReport);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7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reports;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922736" y="2443996"/>
            <a:ext cx="2742486" cy="527804"/>
          </a:xfrm>
          <a:prstGeom prst="wedgeRoundRectCallout">
            <a:avLst>
              <a:gd name="adj1" fmla="val -167911"/>
              <a:gd name="adj2" fmla="val 6161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Празен ред</a:t>
            </a:r>
            <a:endParaRPr lang="en-US" sz="24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922736" y="3967996"/>
            <a:ext cx="2742486" cy="527804"/>
          </a:xfrm>
          <a:prstGeom prst="wedgeRoundRectCallout">
            <a:avLst>
              <a:gd name="adj1" fmla="val -166059"/>
              <a:gd name="adj2" fmla="val 747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Празен ред</a:t>
            </a:r>
            <a:endParaRPr lang="en-US" sz="24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078677" y="5872996"/>
            <a:ext cx="2742486" cy="527804"/>
          </a:xfrm>
          <a:prstGeom prst="wedgeRoundRectCallout">
            <a:avLst>
              <a:gd name="adj1" fmla="val -110503"/>
              <a:gd name="adj2" fmla="val -53392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Празен ред</a:t>
            </a:r>
            <a:endParaRPr lang="en-US" sz="24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16D978E8-91B7-44BA-9B81-DABD672C7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94999"/>
            <a:ext cx="11804822" cy="5534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Форматиране на класове –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вмъкнете </a:t>
            </a:r>
            <a:r>
              <a:rPr lang="bg-BG" sz="3200" dirty="0"/>
              <a:t>тялото на класа с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един</a:t>
            </a:r>
            <a:r>
              <a:rPr lang="en-US" sz="3200" dirty="0"/>
              <a:t>[Tab]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Форматиране на типове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1164" y="1982285"/>
            <a:ext cx="5562599" cy="45166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Dog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Static variables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const string Species = </a:t>
            </a:r>
            <a:b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"Canis Lupus Familiaris";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Instance variables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private int age;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Constructors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Dog(string name, int age)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this.Name = name;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this.age = age;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19975" y="1952014"/>
            <a:ext cx="5486400" cy="420884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Properties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string Name { get; set; }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Methods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Breathe()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// TODO: breathing process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Bark()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Console.WriteLine("wuf-wuf");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Aft>
                <a:spcPts val="3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B809994-0505-4705-917E-C73726615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0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49448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000" dirty="0"/>
              <a:t>Винаги</a:t>
            </a:r>
            <a:r>
              <a:rPr lang="en-US" sz="3000" dirty="0"/>
              <a:t>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използвайте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 }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000" dirty="0"/>
              <a:t>за вложените команди, дори когато е само една команда</a:t>
            </a:r>
            <a:endParaRPr lang="en-US" sz="3000" dirty="0"/>
          </a:p>
          <a:p>
            <a:pPr>
              <a:lnSpc>
                <a:spcPct val="100000"/>
              </a:lnSpc>
            </a:pPr>
            <a:r>
              <a:rPr lang="bg-BG" sz="3000" dirty="0"/>
              <a:t>Винаги оставяйте</a:t>
            </a:r>
            <a:r>
              <a:rPr lang="en-US" sz="3000" dirty="0"/>
              <a:t>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празен ред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000" dirty="0"/>
              <a:t>след</a:t>
            </a:r>
            <a:r>
              <a:rPr lang="en-US" sz="3000" dirty="0"/>
              <a:t> {   } </a:t>
            </a:r>
            <a:r>
              <a:rPr lang="bg-BG" sz="3000" dirty="0"/>
              <a:t>блока</a:t>
            </a:r>
            <a:r>
              <a:rPr lang="en-US" sz="3000" dirty="0"/>
              <a:t>!</a:t>
            </a:r>
          </a:p>
          <a:p>
            <a:pPr>
              <a:lnSpc>
                <a:spcPct val="10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Вмъкнете навътре</a:t>
            </a:r>
            <a:r>
              <a:rPr lang="en-US" sz="3000" dirty="0"/>
              <a:t> </a:t>
            </a:r>
            <a:r>
              <a:rPr lang="bg-BG" sz="3000" dirty="0"/>
              <a:t>командите в</a:t>
            </a:r>
            <a:r>
              <a:rPr lang="en-US" sz="3000" dirty="0"/>
              <a:t>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тялото на блока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sz="3000" dirty="0"/>
              <a:t>Винаги поставяйте</a:t>
            </a:r>
            <a:r>
              <a:rPr lang="en-US" sz="3000" dirty="0"/>
              <a:t>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000" dirty="0"/>
              <a:t>на</a:t>
            </a:r>
            <a:r>
              <a:rPr lang="en-US" sz="3000" dirty="0"/>
              <a:t>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нов ред</a:t>
            </a:r>
            <a:endParaRPr lang="en-US" sz="3000" dirty="0"/>
          </a:p>
          <a:p>
            <a:pPr>
              <a:lnSpc>
                <a:spcPct val="100000"/>
              </a:lnSpc>
            </a:pPr>
            <a:r>
              <a:rPr lang="bg-BG" sz="3000" dirty="0"/>
              <a:t>Не вмъквайте с повече от един</a:t>
            </a:r>
            <a:r>
              <a:rPr lang="en-US" sz="3000" dirty="0"/>
              <a:t> [Tab]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Форматиране на условни команди и цикли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0C88C8F-94B2-46C2-9D38-2135F767B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5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Пример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4800"/>
              </a:spcBef>
            </a:pPr>
            <a:r>
              <a:rPr lang="bg-BG" dirty="0"/>
              <a:t>Лоши примери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Форматиране на условни команди и цикли</a:t>
            </a:r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4764" y="1800761"/>
            <a:ext cx="10563648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10; i++)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Console.WriteLine("i = {0}", i);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589" y="3810000"/>
            <a:ext cx="10563648" cy="67710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i&lt;10; i++)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Console.WriteLine("i={0}", i);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2589" y="4781145"/>
            <a:ext cx="10563648" cy="3847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i&lt;10; i++) Console.WriteLine("i={0}", i);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12589" y="5461337"/>
            <a:ext cx="10563648" cy="9694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i&lt;10; i++)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Console.WriteLine("i={0}", i);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110148" y="2338451"/>
            <a:ext cx="2742486" cy="953453"/>
          </a:xfrm>
          <a:prstGeom prst="wedgeRoundRectCallout">
            <a:avLst>
              <a:gd name="adj1" fmla="val -117117"/>
              <a:gd name="adj2" fmla="val 115765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Липсват скобите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и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765100" y="3400301"/>
            <a:ext cx="3712710" cy="1293971"/>
          </a:xfrm>
          <a:prstGeom prst="wedgeRoundRectCallout">
            <a:avLst>
              <a:gd name="adj1" fmla="val -79750"/>
              <a:gd name="adj2" fmla="val 62962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Никога не слагайте много команди на един и същи ред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!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313295" y="5562601"/>
            <a:ext cx="3859795" cy="953453"/>
          </a:xfrm>
          <a:prstGeom prst="wedgeRoundRectCallout">
            <a:avLst>
              <a:gd name="adj1" fmla="val -91279"/>
              <a:gd name="adj2" fmla="val -37432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Тази скоба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en-US" sz="2400" b="1" noProof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трябва да е на следващия ред</a:t>
            </a:r>
            <a:endParaRPr lang="en-US" sz="24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D918C851-E6F0-4F63-80F7-0DC66FD1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bg-BG" sz="2800" dirty="0"/>
              <a:t>Логически разделят несвързани части от програмния код</a:t>
            </a:r>
            <a:endParaRPr lang="en-US" sz="2800" dirty="0"/>
          </a:p>
          <a:p>
            <a:pPr>
              <a:lnSpc>
                <a:spcPts val="3200"/>
              </a:lnSpc>
            </a:pPr>
            <a:endParaRPr lang="en-US" sz="3000" dirty="0"/>
          </a:p>
          <a:p>
            <a:pPr>
              <a:lnSpc>
                <a:spcPts val="3200"/>
              </a:lnSpc>
            </a:pPr>
            <a:endParaRPr lang="en-US" sz="3000" dirty="0"/>
          </a:p>
          <a:p>
            <a:pPr>
              <a:lnSpc>
                <a:spcPts val="3200"/>
              </a:lnSpc>
            </a:pPr>
            <a:endParaRPr lang="en-US" sz="3000" dirty="0"/>
          </a:p>
          <a:p>
            <a:pPr>
              <a:lnSpc>
                <a:spcPts val="3200"/>
              </a:lnSpc>
            </a:pPr>
            <a:endParaRPr lang="en-US" sz="3000" dirty="0"/>
          </a:p>
          <a:p>
            <a:pPr>
              <a:lnSpc>
                <a:spcPts val="3200"/>
              </a:lnSpc>
            </a:pPr>
            <a:endParaRPr lang="en-US" sz="3000" dirty="0"/>
          </a:p>
          <a:p>
            <a:pPr>
              <a:lnSpc>
                <a:spcPts val="3200"/>
              </a:lnSpc>
            </a:pPr>
            <a:endParaRPr lang="en-US" sz="3000" dirty="0"/>
          </a:p>
          <a:p>
            <a:pPr>
              <a:lnSpc>
                <a:spcPts val="3200"/>
              </a:lnSpc>
            </a:pPr>
            <a:endParaRPr lang="en-US" sz="3000" dirty="0"/>
          </a:p>
          <a:p>
            <a:pPr>
              <a:lnSpc>
                <a:spcPts val="3200"/>
              </a:lnSpc>
              <a:spcBef>
                <a:spcPts val="3600"/>
              </a:spcBef>
            </a:pPr>
            <a:r>
              <a:rPr lang="bg-BG" sz="3000" dirty="0"/>
              <a:t>Не слагайте празни редове без нужда</a:t>
            </a:r>
            <a:r>
              <a:rPr lang="en-US" sz="3000" dirty="0"/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празни редове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4764" y="1676400"/>
            <a:ext cx="10563648" cy="424731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void PrintList(List&lt;int&gt; ints) 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Console.Write("{ ");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foreach (int item in ints)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Console.Write(item);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Console.Write(" ");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endParaRPr lang="en-US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Console.WriteLine("}");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…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703854" y="3945664"/>
            <a:ext cx="3094694" cy="1379101"/>
          </a:xfrm>
          <a:prstGeom prst="wedgeRoundRectCallout">
            <a:avLst>
              <a:gd name="adj1" fmla="val -127305"/>
              <a:gd name="adj2" fmla="val 20794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Празен ред </a:t>
            </a:r>
            <a:b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</a:b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отделя </a:t>
            </a:r>
            <a:b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</a:b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методите</a:t>
            </a:r>
            <a:endParaRPr lang="en-US" sz="24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703854" y="2169251"/>
            <a:ext cx="4570809" cy="953453"/>
          </a:xfrm>
          <a:prstGeom prst="wedgeRoundRectCallout">
            <a:avLst>
              <a:gd name="adj1" fmla="val -98644"/>
              <a:gd name="adj2" fmla="val 132908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Празен ред след</a:t>
            </a:r>
            <a:b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</a:b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блока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foreach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E56EDC3-2A27-4BE8-A26E-F7A6D209A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1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/>
              <a:t>Грешно поставени празни редове </a:t>
            </a:r>
            <a:r>
              <a:rPr lang="en-US" sz="3600" dirty="0"/>
              <a:t>– </a:t>
            </a:r>
            <a:r>
              <a:rPr lang="bg-BG" sz="3600" dirty="0"/>
              <a:t>Пример</a:t>
            </a:r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441" y="1152466"/>
            <a:ext cx="10969943" cy="532453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void PrintList(List&lt;int&gt; ints) 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Console.Write("{ ");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foreach (int item in ints)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Console.Write(item);</a:t>
            </a:r>
          </a:p>
          <a:p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Console.Write(" ");</a:t>
            </a:r>
          </a:p>
          <a:p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	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Console.WriteLine("}");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...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399133" y="3272314"/>
            <a:ext cx="4313578" cy="953453"/>
          </a:xfrm>
          <a:prstGeom prst="wedgeRoundRectCallout">
            <a:avLst>
              <a:gd name="adj1" fmla="val -97225"/>
              <a:gd name="adj2" fmla="val 25785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За какво служат тези празни редове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?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0D8DEE1-645E-48A3-A7D1-8FCD68FE4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2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bg-BG" sz="3000" dirty="0"/>
              <a:t>Преминете на нов ред след препинателния знак</a:t>
            </a:r>
            <a:endParaRPr lang="en-US" sz="3000" dirty="0"/>
          </a:p>
          <a:p>
            <a:pPr>
              <a:lnSpc>
                <a:spcPts val="3600"/>
              </a:lnSpc>
            </a:pPr>
            <a:r>
              <a:rPr lang="bg-BG" sz="3000" dirty="0"/>
              <a:t>Вмъкнете навътре втория ред с един </a:t>
            </a:r>
            <a:r>
              <a:rPr lang="en-US" sz="3000" dirty="0"/>
              <a:t>[Tab]</a:t>
            </a:r>
          </a:p>
          <a:p>
            <a:pPr>
              <a:lnSpc>
                <a:spcPts val="3600"/>
              </a:lnSpc>
            </a:pPr>
            <a:r>
              <a:rPr lang="bg-BG" sz="3000" dirty="0"/>
              <a:t>Не вмъквайте следващите редове повече</a:t>
            </a:r>
            <a:endParaRPr lang="en-US" sz="3000" dirty="0"/>
          </a:p>
          <a:p>
            <a:pPr>
              <a:lnSpc>
                <a:spcPts val="3600"/>
              </a:lnSpc>
            </a:pPr>
            <a:r>
              <a:rPr lang="bg-BG" sz="3000" dirty="0"/>
              <a:t>Примери</a:t>
            </a:r>
            <a:r>
              <a:rPr lang="en-US" sz="3000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Прекъсване на дълги редове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589" y="5292804"/>
            <a:ext cx="10563648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DictionaryEntry&lt;K, V&gt; newEntry = </a:t>
            </a:r>
          </a:p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new DictionaryEntry&lt;K, V&gt;(</a:t>
            </a:r>
          </a:p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oldEntry.Key,        					oldEntry.Value);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2589" y="3658850"/>
            <a:ext cx="10563648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(matrix[x, y] == 0 || matrix[x - 1, y] == 0 ||</a:t>
            </a:r>
          </a:p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matrix[x + 1, y] == 0 || matrix[x, y - 1] == 0 ||</a:t>
            </a:r>
          </a:p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matrix[x, y + 1] == 0)</a:t>
            </a:r>
          </a:p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…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17DD11AB-5E37-4478-8564-51998DDE1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67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Неправилни начини да се прекъсне дълъг ред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441" y="1482804"/>
            <a:ext cx="10868369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(matrix[x, y] == 0 || matrix[x-1, y] ==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0 || matrix[x+1, y] == 0 || matrix[x, 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y-1] == 0 || matrix[x, y+1] == 0)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…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441" y="3277850"/>
            <a:ext cx="10868369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(matrix[x, y] == 0 || matrix[x-1, y] == 0 || 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matrix[x+1, y] == 0 || matrix[x, y-1] == 0 || 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matrix[x, y+1] == 0)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441" y="5064204"/>
            <a:ext cx="10868369" cy="11079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DictionaryEntry&lt;K, V&gt; newEntry 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= new DictionaryEntry&lt;K, V&gt;(oldEntry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.Key, oldEntry.Value);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C53479E7-972B-4CBC-BA30-F8FEFF8F2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64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Всички видове подравняване се смятат за вредоносни</a:t>
            </a:r>
            <a:endParaRPr lang="en-US" dirty="0"/>
          </a:p>
          <a:p>
            <a:pPr lvl="1"/>
            <a:r>
              <a:rPr lang="bg-BG" dirty="0"/>
              <a:t>Подравняването е трудно за поддръжка</a:t>
            </a:r>
            <a:r>
              <a:rPr lang="en-US" dirty="0"/>
              <a:t>!</a:t>
            </a:r>
          </a:p>
          <a:p>
            <a:r>
              <a:rPr lang="bg-BG" dirty="0"/>
              <a:t>Лоши примери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Подравняване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8" y="3220720"/>
            <a:ext cx="10462075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          count    = 0;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DateTime      date     = DateTine.Now.Date;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Student       student  = new Student();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List&lt;Student&gt; students = new List&lt;Student&gt;();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588" y="4876800"/>
            <a:ext cx="10462075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matrix[x, y]                 = 0;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matrix[x + 1, y + 1]         = 0;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matrix[2 * x + y, 2 * y + x] = 0;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matrix[x * y, x * y]         = 0;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999412" y="4777880"/>
            <a:ext cx="3783119" cy="1189470"/>
          </a:xfrm>
          <a:prstGeom prst="wedgeRoundRectCallout">
            <a:avLst>
              <a:gd name="adj1" fmla="val -48997"/>
              <a:gd name="adj2" fmla="val -74220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36000" tIns="36000" rIns="36000" bIns="0" anchor="ctr" anchorCtr="0">
            <a:spAutoFit/>
          </a:bodyPr>
          <a:lstStyle/>
          <a:p>
            <a:pPr algn="ctr" eaLnBrk="0" hangingPunct="0">
              <a:lnSpc>
                <a:spcPts val="27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Представете си да трябва да преименувате </a:t>
            </a:r>
            <a:r>
              <a:rPr lang="en-US" sz="2300" b="1" noProof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Student</a:t>
            </a:r>
            <a:r>
              <a:rPr lang="en-US" sz="23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на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en-US" sz="2300" b="1" noProof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SchoolStudent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AB2BDAC-C1DA-4DED-AF6C-447411F0E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bg-BG" noProof="1"/>
              <a:t>Възползвайте се от своята </a:t>
            </a:r>
            <a:r>
              <a:rPr lang="en-US" noProof="1"/>
              <a:t>IDE </a:t>
            </a:r>
            <a:r>
              <a:rPr lang="bg-BG" noProof="1"/>
              <a:t>при форматирането на кода</a:t>
            </a:r>
            <a:endParaRPr lang="en-US" noProof="1"/>
          </a:p>
          <a:p>
            <a:pPr>
              <a:lnSpc>
                <a:spcPct val="95000"/>
              </a:lnSpc>
            </a:pPr>
            <a:r>
              <a:rPr lang="en-US" noProof="1"/>
              <a:t>[Ctrl] + K + D </a:t>
            </a:r>
            <a:r>
              <a:rPr lang="bg-BG" noProof="1"/>
              <a:t>във</a:t>
            </a:r>
            <a:r>
              <a:rPr lang="en-US" noProof="1"/>
              <a:t> Visual Studio</a:t>
            </a:r>
          </a:p>
          <a:p>
            <a:pPr lvl="1">
              <a:lnSpc>
                <a:spcPct val="95000"/>
              </a:lnSpc>
            </a:pPr>
            <a:r>
              <a:rPr lang="bg-BG" noProof="1"/>
              <a:t>Автоматично подравняване</a:t>
            </a:r>
            <a:endParaRPr lang="en-US" noProof="1"/>
          </a:p>
          <a:p>
            <a:pPr>
              <a:lnSpc>
                <a:spcPct val="95000"/>
              </a:lnSpc>
            </a:pPr>
            <a:r>
              <a:rPr lang="bg-BG" noProof="1"/>
              <a:t>Анализиране на стила на кода</a:t>
            </a:r>
            <a:endParaRPr lang="en-US" noProof="1"/>
          </a:p>
          <a:p>
            <a:pPr lvl="1">
              <a:lnSpc>
                <a:spcPct val="95000"/>
              </a:lnSpc>
            </a:pPr>
            <a:r>
              <a:rPr lang="en-US" noProof="1"/>
              <a:t>StyleCop</a:t>
            </a:r>
          </a:p>
          <a:p>
            <a:pPr lvl="2">
              <a:lnSpc>
                <a:spcPct val="95000"/>
              </a:lnSpc>
            </a:pPr>
            <a:r>
              <a:rPr lang="en-US" noProof="1">
                <a:hlinkClick r:id="rId2"/>
              </a:rPr>
              <a:t>https://stylecop.codeplex.com/</a:t>
            </a:r>
            <a:endParaRPr lang="en-US" noProof="1"/>
          </a:p>
          <a:p>
            <a:pPr lvl="1">
              <a:lnSpc>
                <a:spcPct val="95000"/>
              </a:lnSpc>
            </a:pPr>
            <a:r>
              <a:rPr lang="en-US" noProof="1"/>
              <a:t>JetBrains ReSharper</a:t>
            </a:r>
          </a:p>
          <a:p>
            <a:pPr lvl="2">
              <a:lnSpc>
                <a:spcPct val="95000"/>
              </a:lnSpc>
            </a:pPr>
            <a:r>
              <a:rPr lang="en-US" noProof="1">
                <a:hlinkClick r:id="rId3"/>
              </a:rPr>
              <a:t>https://www.jetbrains.com/resharper/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Автоматизирани инструменти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D0E39DF-0603-4154-9DC1-3E16709A5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>
              <a:buFont typeface="+mj-lt"/>
              <a:buAutoNum type="arabicPeriod"/>
              <a:tabLst/>
            </a:pPr>
            <a:r>
              <a:rPr lang="bg-BG" dirty="0"/>
              <a:t>Защо трябва да форматираме кода</a:t>
            </a:r>
            <a:r>
              <a:rPr lang="en-US" dirty="0"/>
              <a:t>?</a:t>
            </a:r>
          </a:p>
          <a:p>
            <a:pPr marL="450850" indent="-450850">
              <a:buFont typeface="+mj-lt"/>
              <a:buAutoNum type="arabicPeriod"/>
              <a:tabLst/>
            </a:pPr>
            <a:r>
              <a:rPr lang="bg-BG" dirty="0"/>
              <a:t>Форматиране на методи</a:t>
            </a:r>
            <a:endParaRPr lang="en-US" dirty="0"/>
          </a:p>
          <a:p>
            <a:pPr marL="450850" indent="-450850">
              <a:buFont typeface="+mj-lt"/>
              <a:buAutoNum type="arabicPeriod"/>
              <a:tabLst/>
            </a:pPr>
            <a:r>
              <a:rPr lang="bg-BG" dirty="0"/>
              <a:t>Форматиране на типове</a:t>
            </a:r>
            <a:endParaRPr lang="en-US" dirty="0"/>
          </a:p>
          <a:p>
            <a:pPr marL="450850" indent="-450850">
              <a:buFont typeface="+mj-lt"/>
              <a:buAutoNum type="arabicPeriod"/>
              <a:tabLst/>
            </a:pPr>
            <a:r>
              <a:rPr lang="bg-BG" dirty="0"/>
              <a:t>Често срещани грешки</a:t>
            </a:r>
            <a:endParaRPr lang="en-US" dirty="0"/>
          </a:p>
          <a:p>
            <a:pPr marL="450850" indent="-450850">
              <a:buFont typeface="+mj-lt"/>
              <a:buAutoNum type="arabicPeriod"/>
              <a:tabLst/>
            </a:pPr>
            <a:r>
              <a:rPr lang="bg-BG" dirty="0"/>
              <a:t>Подравняване</a:t>
            </a:r>
            <a:endParaRPr lang="en-US" dirty="0"/>
          </a:p>
          <a:p>
            <a:pPr marL="450850" indent="-450850">
              <a:buFont typeface="+mj-lt"/>
              <a:buAutoNum type="arabicPeriod"/>
              <a:tabLst/>
            </a:pPr>
            <a:r>
              <a:rPr lang="bg-BG" dirty="0"/>
              <a:t>Автоматизирани инструменти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12" y="1725573"/>
            <a:ext cx="3429001" cy="4421449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F3D3111-5C44-4479-8D84-6C57BD78D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94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Съвети за форматиране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Уверете се, че форматирането показва </a:t>
            </a:r>
            <a:br>
              <a:rPr lang="bg-BG" dirty="0"/>
            </a:br>
            <a:r>
              <a:rPr lang="bg-BG" dirty="0"/>
              <a:t>целта на кода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Конвенции при форматирането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Блокове, типове, параметри на методи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Логическо отделяне на свързани блокове текст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Автоматизиран анализ на кода и инструменти за преработка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545" y="1295400"/>
            <a:ext cx="2971067" cy="22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68B327C-AB3B-4223-8935-9C785C714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73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Форматиране на код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1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3190F9BD-879D-4BFC-98C3-9D6BEE640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/>
            </a:pPr>
            <a:r>
              <a:rPr lang="bg-BG" dirty="0"/>
              <a:t>Защо трябва да форматираме кода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3812" y="1219200"/>
            <a:ext cx="9371250" cy="51193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  const    string                    FILE_NAME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="example.bin"  ;  static void Main   (             ){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FileStream   fs=     new FileStream(FILE_NAME,FileMode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   CreateNew)   // Create the writer      for data  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;BinaryWriter w=new   BinaryWriter     (    fs      );</a:t>
            </a:r>
            <a:b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Write data to                            Test.data.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for(  int i=0;i&lt;11;i++){w.Write((int)i);}w   .Close();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fs   .   Close  (  ) // Create the reader    for data.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;fs=new FileStream(FILE_NAME,FileMode.            Open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 FileAccess.Read)     ;BinaryReader                r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new BinaryReader(fs);  // Read data from  Test.data.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for (int i = 0; i &lt; 11; i++){ Console      .WriteLine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(r.ReadInt32                                       ())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;}r       .    Close   (   );  fs .  Close  (  )  ;  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F29D280-0F2F-4EAD-ADA0-72F2D9110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6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Цели </a:t>
            </a:r>
            <a:r>
              <a:rPr lang="bg-BG" dirty="0"/>
              <a:t>на доброто форматиране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Да подобри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четливостта </a:t>
            </a:r>
            <a:r>
              <a:rPr lang="bg-BG" dirty="0"/>
              <a:t>на кода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Да подобри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възможностите за поддръжка </a:t>
            </a:r>
            <a:r>
              <a:rPr lang="bg-BG" dirty="0"/>
              <a:t>на кода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Основен принцип на форматирането на кода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bg-BG" dirty="0"/>
              <a:t>Всеки стил на форматиране, следващ този принцип, е добър</a:t>
            </a:r>
            <a:endParaRPr lang="en-US" dirty="0"/>
          </a:p>
          <a:p>
            <a:pPr lvl="1"/>
            <a:r>
              <a:rPr lang="bg-BG" dirty="0"/>
              <a:t>Всеки друг не 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Основни правила за форматиране на кода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2" y="3924112"/>
            <a:ext cx="9065101" cy="11050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Форматирането на програмния код трябва да показва неговата логическа структура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.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0867819-65AD-40E6-8FD4-4110E3EC0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Слагайте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сами</a:t>
            </a:r>
            <a:r>
              <a:rPr lang="en-US" dirty="0"/>
              <a:t> </a:t>
            </a:r>
            <a:r>
              <a:rPr lang="bg-BG" dirty="0"/>
              <a:t>на ред под съответния обграждащ блок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Вмъкнете навътре съдържанието на блока с един </a:t>
            </a:r>
            <a:r>
              <a:rPr lang="en-US" dirty="0"/>
              <a:t>[Tab]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Visual Studio </a:t>
            </a:r>
            <a:r>
              <a:rPr lang="bg-BG" dirty="0"/>
              <a:t>ще замени този </a:t>
            </a:r>
            <a:r>
              <a:rPr lang="en-US" dirty="0"/>
              <a:t>[Tab] </a:t>
            </a:r>
            <a:r>
              <a:rPr lang="bg-BG" dirty="0"/>
              <a:t>с</a:t>
            </a:r>
            <a:r>
              <a:rPr lang="en-US" dirty="0"/>
              <a:t> 4 </a:t>
            </a:r>
            <a:r>
              <a:rPr lang="bg-BG" dirty="0"/>
              <a:t>паузи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Форматиране на блокове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9" y="4419600"/>
            <a:ext cx="10563648" cy="19543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(some condition)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Block contents indented by a single [Tab]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VS will replace the [Tab] with 4 spaces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70B0B15-67A0-417F-8F3F-70B4F611D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2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3000" dirty="0"/>
              <a:t>Използвайте празен ред, за да разделите методите</a:t>
            </a:r>
            <a:r>
              <a:rPr lang="en-US" sz="3000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Празни редове между методите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9" y="1752601"/>
            <a:ext cx="10563648" cy="477053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Factorial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private static ulong CalcFactorial(uint num)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(num == 0)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return 1;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else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return num * CalcFactorial(num - 1);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static void Main()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ulong factorial = CalcFactorial(5);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Console.WriteLine(factorial);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704273" y="4330707"/>
            <a:ext cx="3733641" cy="953453"/>
          </a:xfrm>
          <a:prstGeom prst="wedgeRoundRectCallout">
            <a:avLst>
              <a:gd name="adj1" fmla="val -117627"/>
              <a:gd name="adj2" fmla="val -31389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Оставете празен ред между методите</a:t>
            </a:r>
            <a:endParaRPr lang="en-US" sz="2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695758" y="2821864"/>
            <a:ext cx="4427854" cy="953453"/>
          </a:xfrm>
          <a:prstGeom prst="wedgeRoundRectCallout">
            <a:avLst>
              <a:gd name="adj1" fmla="val -114471"/>
              <a:gd name="adj2" fmla="val -1698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Винаги използвайте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bg-BG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и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bg-BG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след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</a:t>
            </a:r>
          </a:p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(</a:t>
            </a:r>
            <a:r>
              <a:rPr lang="bg-BG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тук за това няма място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)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F012880-7612-4F9F-911C-B810BB27F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Вмъкване на методи навътре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Методите трябва да са вмъкнати с един </a:t>
            </a:r>
            <a:r>
              <a:rPr lang="en-US" dirty="0"/>
              <a:t>[Tab] </a:t>
            </a:r>
            <a:r>
              <a:rPr lang="bg-BG" dirty="0"/>
              <a:t>навътре от тялото на класа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Тялото на метода също да е вмъкнато навътре с един </a:t>
            </a:r>
            <a:r>
              <a:rPr lang="en-US" dirty="0"/>
              <a:t>[Tab]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589" y="3505200"/>
            <a:ext cx="10563648" cy="213904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IndentationExample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private int Zero()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0;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5212" y="4093328"/>
            <a:ext cx="3605861" cy="1295400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9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789692" y="3962401"/>
            <a:ext cx="5281824" cy="953453"/>
          </a:xfrm>
          <a:prstGeom prst="wedgeRoundRectCallout">
            <a:avLst>
              <a:gd name="adj1" fmla="val -73332"/>
              <a:gd name="adj2" fmla="val 6355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Целият метод е вмъкнат навътре с един 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[Tab]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4812" y="4664310"/>
            <a:ext cx="2666146" cy="381000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9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945633" y="5837546"/>
            <a:ext cx="5688118" cy="527804"/>
          </a:xfrm>
          <a:prstGeom prst="wedgeRoundRectCallout">
            <a:avLst>
              <a:gd name="adj1" fmla="val -45276"/>
              <a:gd name="adj2" fmla="val -213231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Тялото на метода също е вмъкнато</a:t>
            </a:r>
            <a:endParaRPr lang="en-US" sz="24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997A70D-30C0-47B0-8E52-FB3D5425C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8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800" dirty="0"/>
              <a:t>Скоби в декларирането на методи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618999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Скобите  в декларирането на методи трябва да са форматирани така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Не поставяйте паузи между скобите</a:t>
            </a:r>
            <a:r>
              <a:rPr lang="en-US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4800"/>
              </a:spcBef>
            </a:pPr>
            <a:r>
              <a:rPr lang="bg-BG" dirty="0"/>
              <a:t>Същото се отнася за условия с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bg-BG" dirty="0"/>
              <a:t> и цикли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/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8" y="2451462"/>
            <a:ext cx="8558423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ulong CalculateFactorial(uint num)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12588" y="3793941"/>
            <a:ext cx="8558423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ulong CalculateFactorial ( uint num )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12588" y="4373062"/>
            <a:ext cx="8558423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ulong CalculateFactorial (uint num)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2588" y="5750560"/>
            <a:ext cx="8558423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(condition) { … }</a:t>
            </a:r>
          </a:p>
        </p:txBody>
      </p:sp>
      <p:pic>
        <p:nvPicPr>
          <p:cNvPr id="12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8101" y="2202720"/>
            <a:ext cx="859687" cy="81642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325" y="3847358"/>
            <a:ext cx="859689" cy="81642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637212" y="5578586"/>
            <a:ext cx="5688118" cy="527804"/>
          </a:xfrm>
          <a:prstGeom prst="wedgeRoundRectCallout">
            <a:avLst>
              <a:gd name="adj1" fmla="val -75888"/>
              <a:gd name="adj2" fmla="val 42419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Скобите трябва да са на отделен ред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8053E647-2054-48A1-8AA5-FF5E4A103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0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Отделяйте параметрите на метод със запетая и после пауза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Не слагайте паузата преди запетаята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3600"/>
              </a:spcBef>
            </a:pPr>
            <a:r>
              <a:rPr lang="bg-BG" dirty="0"/>
              <a:t>Лоши примери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Отделяне на параметри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9012" y="3058160"/>
            <a:ext cx="9767037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void RegisterUser(string username, string password)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9012" y="4724400"/>
            <a:ext cx="97536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void RegisterUser(string username,string password)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89012" y="5295900"/>
            <a:ext cx="97536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void RegisterUser(string username ,string password)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89012" y="5867400"/>
            <a:ext cx="97536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void RegisterUser(string username , string password)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9012" y="3606800"/>
            <a:ext cx="9767037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RegisterUser("nakov", "s3cr3t!p@ssw0rd");</a:t>
            </a:r>
          </a:p>
        </p:txBody>
      </p:sp>
      <p:pic>
        <p:nvPicPr>
          <p:cNvPr id="12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6459" y="5132489"/>
            <a:ext cx="859689" cy="81642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3766" y="3141805"/>
            <a:ext cx="894423" cy="81642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0F71651A-986F-4523-9231-0CB8D4A4F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76736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7164</TotalTime>
  <Words>1877</Words>
  <Application>Microsoft Office PowerPoint</Application>
  <PresentationFormat>Custom</PresentationFormat>
  <Paragraphs>313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Защо трябва да форматираме кода?</vt:lpstr>
      <vt:lpstr>Основни правила за форматиране на кода</vt:lpstr>
      <vt:lpstr>Форматиране на блокове</vt:lpstr>
      <vt:lpstr>Празни редове между методите</vt:lpstr>
      <vt:lpstr>Вмъкване на методи навътре</vt:lpstr>
      <vt:lpstr>Скоби в декларирането на методи</vt:lpstr>
      <vt:lpstr>Отделяне на параметри</vt:lpstr>
      <vt:lpstr>Празни редове в тялото на метода</vt:lpstr>
      <vt:lpstr>Форматиране на типове</vt:lpstr>
      <vt:lpstr>Форматиране на условни команди и цикли</vt:lpstr>
      <vt:lpstr>Форматиране на условни команди и цикли</vt:lpstr>
      <vt:lpstr>Използване на празни редове</vt:lpstr>
      <vt:lpstr>Грешно поставени празни редове – Пример</vt:lpstr>
      <vt:lpstr>Прекъсване на дълги редове</vt:lpstr>
      <vt:lpstr>Неправилни начини да се прекъсне дълъг ред</vt:lpstr>
      <vt:lpstr>Подравняване</vt:lpstr>
      <vt:lpstr>Автоматизирани инструменти</vt:lpstr>
      <vt:lpstr>Обобщение</vt:lpstr>
      <vt:lpstr>Форматиране на код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Formatting</dc:title>
  <dc:subject>C# Basics Course</dc:subject>
  <dc:creator>Software University Foundation</dc:creator>
  <cp:keywords>quality code; programming; course; SoftUni; Software University</cp:keywords>
  <dc:description>Фондация "Софтуерен университет" - http://softuni.foundation</dc:description>
  <cp:lastModifiedBy>Svetlin Nakov</cp:lastModifiedBy>
  <cp:revision>300</cp:revision>
  <dcterms:created xsi:type="dcterms:W3CDTF">2014-01-02T17:00:34Z</dcterms:created>
  <dcterms:modified xsi:type="dcterms:W3CDTF">2019-12-17T12:10:59Z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