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8"/>
  </p:notesMasterIdLst>
  <p:handoutMasterIdLst>
    <p:handoutMasterId r:id="rId29"/>
  </p:handoutMasterIdLst>
  <p:sldIdLst>
    <p:sldId id="566" r:id="rId3"/>
    <p:sldId id="567" r:id="rId4"/>
    <p:sldId id="511" r:id="rId5"/>
    <p:sldId id="512" r:id="rId6"/>
    <p:sldId id="513" r:id="rId7"/>
    <p:sldId id="514" r:id="rId8"/>
    <p:sldId id="515" r:id="rId9"/>
    <p:sldId id="516" r:id="rId10"/>
    <p:sldId id="519" r:id="rId11"/>
    <p:sldId id="520" r:id="rId12"/>
    <p:sldId id="528" r:id="rId13"/>
    <p:sldId id="529" r:id="rId14"/>
    <p:sldId id="530" r:id="rId15"/>
    <p:sldId id="558" r:id="rId16"/>
    <p:sldId id="547" r:id="rId17"/>
    <p:sldId id="548" r:id="rId18"/>
    <p:sldId id="550" r:id="rId19"/>
    <p:sldId id="551" r:id="rId20"/>
    <p:sldId id="552" r:id="rId21"/>
    <p:sldId id="553" r:id="rId22"/>
    <p:sldId id="555" r:id="rId23"/>
    <p:sldId id="556" r:id="rId24"/>
    <p:sldId id="568" r:id="rId25"/>
    <p:sldId id="569" r:id="rId26"/>
    <p:sldId id="481" r:id="rId2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9CA0F58-9784-4DE2-B129-2812E96266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8467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134E11A-8E1F-4A65-B06C-CC7F841E7E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6224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BCF9360-60D8-4F4B-B6C2-24A85964E0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6779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9DDB9BC-0429-4B3F-83A5-425BE9D3DF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5715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3.jpeg"/><Relationship Id="rId4" Type="http://schemas.openxmlformats.org/officeDocument/2006/relationships/image" Target="../media/image20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466623"/>
            <a:ext cx="5956116" cy="2682732"/>
            <a:chOff x="745783" y="3466623"/>
            <a:chExt cx="5956116" cy="268273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5163529" y="3466623"/>
              <a:ext cx="15383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</a:t>
              </a:r>
            </a:p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Title 4"/>
          <p:cNvSpPr>
            <a:spLocks noGrp="1"/>
          </p:cNvSpPr>
          <p:nvPr>
            <p:ph type="ctrTitle"/>
          </p:nvPr>
        </p:nvSpPr>
        <p:spPr>
          <a:xfrm>
            <a:off x="3579813" y="457200"/>
            <a:ext cx="7772400" cy="1641823"/>
          </a:xfrm>
        </p:spPr>
        <p:txBody>
          <a:bodyPr>
            <a:normAutofit/>
          </a:bodyPr>
          <a:lstStyle/>
          <a:p>
            <a:r>
              <a:rPr lang="bg-BG" sz="4800" dirty="0"/>
              <a:t>Използване</a:t>
            </a:r>
            <a:r>
              <a:rPr lang="en-US" sz="4800" dirty="0"/>
              <a:t> </a:t>
            </a:r>
            <a:r>
              <a:rPr lang="bg-BG" sz="4800" dirty="0"/>
              <a:t>на</a:t>
            </a:r>
            <a:r>
              <a:rPr lang="en-US" sz="4800" dirty="0"/>
              <a:t> </a:t>
            </a:r>
            <a:r>
              <a:rPr lang="bg-BG" sz="4800" dirty="0"/>
              <a:t>променливи</a:t>
            </a:r>
            <a:r>
              <a:rPr lang="en-US" sz="4800" dirty="0"/>
              <a:t>, </a:t>
            </a:r>
            <a:r>
              <a:rPr lang="bg-BG" sz="4800" dirty="0"/>
              <a:t>изрази</a:t>
            </a:r>
            <a:r>
              <a:rPr lang="en-US" sz="4800" dirty="0"/>
              <a:t> </a:t>
            </a:r>
            <a:r>
              <a:rPr lang="bg-BG" sz="4800" dirty="0"/>
              <a:t>и</a:t>
            </a:r>
            <a:r>
              <a:rPr lang="en-US" sz="4800" dirty="0"/>
              <a:t> </a:t>
            </a:r>
            <a:r>
              <a:rPr lang="bg-BG" sz="4800" dirty="0"/>
              <a:t>константи</a:t>
            </a:r>
            <a:endParaRPr lang="en-US" sz="4800" dirty="0"/>
          </a:p>
        </p:txBody>
      </p:sp>
      <p:sp>
        <p:nvSpPr>
          <p:cNvPr id="15" name="Subtitle 5"/>
          <p:cNvSpPr>
            <a:spLocks noGrp="1"/>
          </p:cNvSpPr>
          <p:nvPr>
            <p:ph type="subTitle" idx="1"/>
          </p:nvPr>
        </p:nvSpPr>
        <p:spPr>
          <a:xfrm>
            <a:off x="3579813" y="2296087"/>
            <a:ext cx="7777696" cy="1260823"/>
          </a:xfrm>
        </p:spPr>
        <p:txBody>
          <a:bodyPr>
            <a:noAutofit/>
          </a:bodyPr>
          <a:lstStyle/>
          <a:p>
            <a:r>
              <a:rPr lang="bg-BG" sz="3600" dirty="0"/>
              <a:t>Правилна организация </a:t>
            </a:r>
            <a:br>
              <a:rPr lang="bg-BG" sz="3600" dirty="0"/>
            </a:br>
            <a:r>
              <a:rPr lang="bg-BG" sz="3600" dirty="0"/>
              <a:t>на изрази и данни</a:t>
            </a:r>
            <a:endParaRPr lang="en-US" sz="3600" dirty="0"/>
          </a:p>
        </p:txBody>
      </p:sp>
      <p:pic>
        <p:nvPicPr>
          <p:cNvPr id="16" name="Picture 2" descr="http://impresswithwordpress.com/wp-content/uploads/2014/04/categoriestagswordpres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37" y="3969266"/>
            <a:ext cx="3883475" cy="22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88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Надхвърлен обхват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989561"/>
            <a:ext cx="10766795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Globals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static int state = 0;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ConsolePrinter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public static void PrintSomething()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(Globals.state == 0)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Console.WriteLine("Hello.");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Console.WriteLine("Good bye.");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}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9938" name="Picture 2" descr="http://blogatstvo.com/wp-content/uploads/2009/09/Real_Stop_Sig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5773">
            <a:off x="7591971" y="2161605"/>
            <a:ext cx="3563172" cy="1782050"/>
          </a:xfrm>
          <a:prstGeom prst="rect">
            <a:avLst/>
          </a:prstGeom>
          <a:noFill/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1066800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4BD74B5-AC11-4AFB-AD42-4794AF83D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1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Инициализирайте променливи използвани в цикъл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непосредствено преди него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Не задавайте на променлива стойност докато не трябва да я използвате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следвайте </a:t>
            </a:r>
            <a:r>
              <a:rPr lang="bg-BG" dirty="0"/>
              <a:t>стария </a:t>
            </a:r>
            <a:r>
              <a:rPr lang="en-US" dirty="0"/>
              <a:t>C / Pascal </a:t>
            </a:r>
            <a:r>
              <a:rPr lang="bg-BG" dirty="0"/>
              <a:t>стил на деклариране на променливи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началото на всеки метод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Започнете с най-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ограничената видимост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Разширете видимостта само при необходимост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Групирайте </a:t>
            </a:r>
            <a:r>
              <a:rPr lang="bg-BG" dirty="0"/>
              <a:t>свързани изрази заедно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Най-добри практики при променливите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559053D-0A8E-4E3D-902F-0A01AB98C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93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Шест променливи само в този кратък фрагмент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35000"/>
              </a:spcBef>
            </a:pPr>
            <a:r>
              <a:rPr lang="bg-BG" dirty="0"/>
              <a:t>Групиране на свързани изрази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1905000"/>
            <a:ext cx="10766795" cy="41148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SummarizeData(…) 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GetOldData(oldData, numOldData);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GetNewData(newData, numNewData);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totalOldData = Sum(oldData, numOldData);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totalNewData = Sum(newData, numNewData);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PrintOldDataSummary(oldData, totalOldData);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PrintNewDataSummary(newData, totalNewData);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SaveOldDataSummary(totalOldData, numOldData);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SaveNewDataSummary(totalNewData, numNewData);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508189" y="3327284"/>
            <a:ext cx="4487045" cy="1021556"/>
          </a:xfrm>
          <a:prstGeom prst="wedgeRoundRectCallout">
            <a:avLst>
              <a:gd name="adj1" fmla="val -61491"/>
              <a:gd name="adj2" fmla="val -17938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Трябва да следите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oldData</a:t>
            </a:r>
            <a:r>
              <a:rPr lang="en-US" sz="2000" b="1" i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newData</a:t>
            </a:r>
            <a:r>
              <a:rPr lang="en-US" sz="2000" b="1" i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numOldData</a:t>
            </a:r>
            <a:r>
              <a:rPr lang="en-US" sz="2000" b="1" i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numNewData</a:t>
            </a:r>
            <a:r>
              <a:rPr lang="en-US" sz="2000" b="1" i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,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totalOldData</a:t>
            </a:r>
            <a:r>
              <a:rPr lang="en-US" sz="20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bg-BG" sz="20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и</a:t>
            </a:r>
            <a:r>
              <a:rPr lang="en-US" sz="20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totalNewData</a:t>
            </a:r>
            <a:r>
              <a:rPr lang="en-US" sz="2000" b="1" noProof="1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4012" y="1981200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0A53FBF-929B-4BAA-A961-E82E1FAE7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По-добро групиране </a:t>
            </a:r>
            <a:r>
              <a:rPr lang="en-US" dirty="0"/>
              <a:t>–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441" y="1360128"/>
            <a:ext cx="10969943" cy="42786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void SummarizeDaily( … )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GetOldData(oldData, numOldData);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totalOldData = Sum(oldData, numOldData);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PrintOldDataSummary(oldData, totalOldData);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SaveOldDataSummary(totalOldData, numOldData);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GetNewData(newData, numNewData);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totalNewData = Sum(newData, numNewData);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PrintNewDataSummary(newData, totalNewData);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SaveNewDataSummary(totalNewData, numNewData);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…</a:t>
            </a:r>
          </a:p>
          <a:p>
            <a:pPr eaLnBrk="0" hangingPunct="0">
              <a:lnSpc>
                <a:spcPct val="10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7922736" y="2514600"/>
            <a:ext cx="3656648" cy="1123712"/>
          </a:xfrm>
          <a:prstGeom prst="wedgeRoundRectCallout">
            <a:avLst>
              <a:gd name="adj1" fmla="val -65074"/>
              <a:gd name="adj2" fmla="val -33096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36000" tIns="0" rIns="36000" bIns="0">
            <a:spAutoFit/>
          </a:bodyPr>
          <a:lstStyle/>
          <a:p>
            <a:pPr algn="ctr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Всеки от двата блока е по-кратък и съдържа по-малко променливи</a:t>
            </a:r>
            <a:endParaRPr lang="en-US" sz="2200" b="1" i="1" noProof="1">
              <a:solidFill>
                <a:srgbClr val="F7FF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212" y="1447800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B4EF5B3-F19A-4FC2-9D70-4DB6BD54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4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Променливите трябва да 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една-единствена цел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Никога </a:t>
            </a:r>
            <a:r>
              <a:rPr lang="bg-BG" dirty="0"/>
              <a:t>не ползвайте една променлива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много цели</a:t>
            </a:r>
            <a:r>
              <a:rPr lang="en-US" dirty="0"/>
              <a:t>!</a:t>
            </a:r>
          </a:p>
          <a:p>
            <a:pPr lvl="1"/>
            <a:r>
              <a:rPr lang="bg-BG" dirty="0"/>
              <a:t>Пестенето на памет не е извинение</a:t>
            </a:r>
            <a:endParaRPr lang="en-US" dirty="0"/>
          </a:p>
          <a:p>
            <a:r>
              <a:rPr lang="bg-BG" dirty="0"/>
              <a:t>Можете ли да измислите добро име на променлива, използвана с няколко цели</a:t>
            </a:r>
            <a:r>
              <a:rPr lang="en-US" dirty="0"/>
              <a:t>?</a:t>
            </a:r>
          </a:p>
          <a:p>
            <a:pPr lvl="1"/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променлива, използвана да изброи ученици или да съхранява средния им успех</a:t>
            </a:r>
            <a:endParaRPr lang="en-US" dirty="0"/>
          </a:p>
          <a:p>
            <a:pPr lvl="1"/>
            <a:r>
              <a:rPr lang="bg-BG" dirty="0"/>
              <a:t>Предложението</a:t>
            </a:r>
            <a:r>
              <a:rPr lang="en-US" dirty="0"/>
              <a:t>: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studentsCountOrAvgGrade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Единствена цел</a:t>
            </a:r>
            <a:endParaRPr lang="en-US" dirty="0"/>
          </a:p>
        </p:txBody>
      </p:sp>
      <p:pic>
        <p:nvPicPr>
          <p:cNvPr id="5" name="Picture 4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5971" y="5562600"/>
            <a:ext cx="560881" cy="560881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D2C8E01-AAF7-46E2-B96C-35BB7CFC4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49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Избягвайте сложни изрази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Никога не ползвайте сложни изрази в кода</a:t>
            </a:r>
            <a:r>
              <a:rPr lang="en-US" dirty="0"/>
              <a:t>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bg-BG" dirty="0"/>
              <a:t>Сложните изрази са лоши, защото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Затрудняват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четенето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разбирането </a:t>
            </a:r>
            <a:r>
              <a:rPr lang="bg-BG" dirty="0"/>
              <a:t>на кода,</a:t>
            </a:r>
            <a:r>
              <a:rPr lang="en-US" dirty="0"/>
              <a:t> </a:t>
            </a:r>
            <a:r>
              <a:rPr lang="bg-BG" dirty="0"/>
              <a:t>трудни са за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дебъгване</a:t>
            </a:r>
            <a:r>
              <a:rPr lang="en-US" dirty="0"/>
              <a:t>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промяна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поддръжка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441" y="2320085"/>
            <a:ext cx="10969943" cy="175945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xCoords.Length; i++)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 = 0; j &lt; yCoords.Length; j++)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matrix[xCoords[FindMax(i) + 1]][yCoords[FindMin(j) - 1]] *</a:t>
            </a:r>
          </a:p>
          <a:p>
            <a:pPr>
              <a:lnSpc>
                <a:spcPts val="2600"/>
              </a:lnSpc>
            </a:pPr>
            <a:r>
              <a:rPr lang="en-US" sz="19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matrix[yCoords[FindMax(j) + 1]][xCoords[FindMin(i) - 1]];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902029" y="1996672"/>
            <a:ext cx="4503015" cy="737791"/>
          </a:xfrm>
          <a:prstGeom prst="wedgeRoundRectCallout">
            <a:avLst>
              <a:gd name="adj1" fmla="val -38951"/>
              <a:gd name="adj2" fmla="val 11406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Какво ще правим като стигнем реда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84612" y="4270916"/>
            <a:ext cx="7520432" cy="368895"/>
          </a:xfrm>
          <a:prstGeom prst="wedgeRoundRectCallout">
            <a:avLst>
              <a:gd name="adj1" fmla="val -37968"/>
              <a:gd name="adj2" fmla="val -106635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Има 10 потенциални източника на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  <a:r>
              <a:rPr lang="en-US" sz="20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.</a:t>
            </a:r>
          </a:p>
        </p:txBody>
      </p:sp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2360" y="3199813"/>
            <a:ext cx="688908" cy="688908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E21AD75-AB36-4730-A0CE-1BA0449AF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800" dirty="0"/>
              <a:t>Опростяване на сложни изрази</a:t>
            </a:r>
            <a:endParaRPr lang="en-US" sz="3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015" y="1145682"/>
            <a:ext cx="10766795" cy="56323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xCoords.Length;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j = 0; j &lt; yCoords.Length; j++)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minXStartIndex = FindMin(i) - 1;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maxXStartIndex = FindMax(i) + 1;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minYStartIndex = FindMin(j) - 1;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maxYStartIndex = FindMax(j) + 1;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minXcoord = xCoords[minXStartIndex];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maxXcoord = xCoords[maxXStartIndex];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minYcoord = yCoords[minYStartIndex];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maxYcoord = yCoords[maxYStartIndex];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int newValue =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matrix[maxXcoord][minYcoord] *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matrix[maxYcoord][minXcoord];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matrix[i][j] = newValue;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1266" name="Picture 2" descr="http://connectandwork.net/shared/themes/default/images/images/dialogs/ok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6" b="8696"/>
          <a:stretch/>
        </p:blipFill>
        <p:spPr bwMode="auto">
          <a:xfrm>
            <a:off x="9904413" y="1295400"/>
            <a:ext cx="990600" cy="811026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72B1ECE-1464-402D-ADA7-B850C57CF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1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Какво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„мистериозно“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число </a:t>
            </a:r>
            <a:r>
              <a:rPr lang="bg-BG" dirty="0"/>
              <a:t>или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стойност</a:t>
            </a:r>
            <a:r>
              <a:rPr lang="en-US" dirty="0"/>
              <a:t>?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„Мистериозни“ числа </a:t>
            </a:r>
            <a:r>
              <a:rPr lang="en-US" dirty="0"/>
              <a:t>/ </a:t>
            </a:r>
            <a:r>
              <a:rPr lang="bg-BG" dirty="0"/>
              <a:t>стойности са всички литерали, различни от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dirty="0"/>
              <a:t>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и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""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празен низ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Избягвайте използването им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трудни за поддръжка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При промяна може да трябва да коригирате навсякъде където се появява това „мистериозно“ число </a:t>
            </a:r>
            <a:r>
              <a:rPr lang="en-US" dirty="0"/>
              <a:t>/ </a:t>
            </a:r>
            <a:r>
              <a:rPr lang="bg-BG" dirty="0"/>
              <a:t>константа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Значението им не е очевидно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 </a:t>
            </a:r>
            <a:r>
              <a:rPr lang="bg-BG" dirty="0"/>
              <a:t>какво значи числото </a:t>
            </a:r>
            <a:r>
              <a:rPr lang="en-US" b="1" dirty="0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1024</a:t>
            </a:r>
            <a:r>
              <a:rPr lang="en-US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06419" cy="1110780"/>
          </a:xfrm>
        </p:spPr>
        <p:txBody>
          <a:bodyPr/>
          <a:lstStyle/>
          <a:p>
            <a:r>
              <a:rPr lang="ru-RU" sz="3700"/>
              <a:t>Избягвайте „мистериозни“ числа (Magic Numbers)</a:t>
            </a:r>
            <a:endParaRPr lang="en-US" sz="3700" dirty="0"/>
          </a:p>
        </p:txBody>
      </p:sp>
      <p:pic>
        <p:nvPicPr>
          <p:cNvPr id="5" name="Picture 6" descr="http://www.impactmedialtd.co.uk/images/stop-sig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52634" y="2747930"/>
            <a:ext cx="1726750" cy="1290671"/>
          </a:xfrm>
          <a:prstGeom prst="rect">
            <a:avLst/>
          </a:prstGeom>
          <a:noFill/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3144C27-A221-4EE2-A4E1-F19EC018B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0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Злите „мистериозни“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7868" y="1170087"/>
            <a:ext cx="11173090" cy="523220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CalcCircleArea(double radius)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double area = 3.14159206 * radius * radius;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area;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CalcCirclePerimeter(double radius)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double perimeter = 6.28318412 * radius;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perimeter;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spcBef>
                <a:spcPts val="600"/>
              </a:spcBef>
            </a:pPr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static double CalcElipseArea(double axis1, double axis2)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double area = 3.14159206 * axis1 * axis2;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return area;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r>
              <a:rPr lang="en-US" sz="18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951412" y="2270227"/>
            <a:ext cx="2031072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514216" y="3694383"/>
            <a:ext cx="1066801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22414" y="5168586"/>
            <a:ext cx="184102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2612" y="1286652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848F6CE-59AA-4C07-A16A-A01651C6B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05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823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Превръщане на „мистериозните“ числа в константи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7953" y="1061529"/>
            <a:ext cx="11274663" cy="55678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public const double </a:t>
            </a:r>
            <a:r>
              <a:rPr lang="en-US" sz="19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PI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3.14159206;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public static double CalcCircleArea(double radius)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double area = </a:t>
            </a:r>
            <a:r>
              <a:rPr lang="en-US" sz="19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PI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radius * radius;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return area;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public static double CalcCirclePerimeter(double radius)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double perimeter = 2 * </a:t>
            </a:r>
            <a:r>
              <a:rPr lang="en-US" sz="19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PI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radius;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return perimeter;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public static double CalcElipseArea(double axis1, double axis2)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{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double area = </a:t>
            </a:r>
            <a:r>
              <a:rPr lang="en-US" sz="19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PI</a:t>
            </a: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* axis1 * axis2;</a:t>
            </a:r>
          </a:p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return area;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}</a:t>
            </a:r>
          </a:p>
          <a:p>
            <a:pPr eaLnBrk="0" hangingPunct="0">
              <a:lnSpc>
                <a:spcPct val="7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5412" y="1295401"/>
            <a:ext cx="1245366" cy="1245366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6D47D21-D854-4331-990E-D1DF5A83E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6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bg-BG" dirty="0"/>
              <a:t>Принципи за инициализация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Обхват, живот, времетраене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Използване на променливи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Именуване на променливи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Конвенции при именуването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bg-BG" dirty="0"/>
              <a:t>Стандартни представки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Използване на изрази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bg-BG" dirty="0"/>
              <a:t>Използване на константи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FA7F13F-3463-4A34-A247-660E410C0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 </a:t>
            </a:r>
            <a:r>
              <a:rPr lang="en-US" dirty="0"/>
              <a:t>C#</a:t>
            </a:r>
            <a:r>
              <a:rPr lang="bg-BG" dirty="0"/>
              <a:t> има два типа константи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Compile-time </a:t>
            </a:r>
            <a:r>
              <a:rPr lang="bg-BG" dirty="0"/>
              <a:t>константи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Заменят се със стойността си по време на компилация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Зад тях не стои никакво поле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Run-time </a:t>
            </a:r>
            <a:r>
              <a:rPr lang="bg-BG" dirty="0"/>
              <a:t>константи: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Специални полета, инициализирани в </a:t>
            </a:r>
            <a:r>
              <a:rPr lang="en-US" dirty="0"/>
              <a:t>static </a:t>
            </a:r>
            <a:r>
              <a:rPr lang="bg-BG" dirty="0"/>
              <a:t>конструктора</a:t>
            </a:r>
            <a:endParaRPr lang="en-US" dirty="0"/>
          </a:p>
          <a:p>
            <a:pPr lvl="2">
              <a:lnSpc>
                <a:spcPct val="100000"/>
              </a:lnSpc>
            </a:pPr>
            <a:r>
              <a:rPr lang="bg-BG" dirty="0"/>
              <a:t>Компилират се в </a:t>
            </a:r>
            <a:r>
              <a:rPr lang="bg-BG" dirty="0" err="1"/>
              <a:t>асемблито</a:t>
            </a:r>
            <a:r>
              <a:rPr lang="bg-BG" dirty="0"/>
              <a:t> като всеки друг член на клас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Константи в </a:t>
            </a:r>
            <a:r>
              <a:rPr lang="en-US" dirty="0"/>
              <a:t>C#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2383646"/>
            <a:ext cx="10258928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double PI = 3.14159206;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162" y="4700007"/>
            <a:ext cx="10258928" cy="38472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string ConfigFile = "app.xml";</a:t>
            </a:r>
          </a:p>
        </p:txBody>
      </p:sp>
      <p:pic>
        <p:nvPicPr>
          <p:cNvPr id="8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391" y="2074512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0500" y="4368567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DB58C2A5-1EE7-44BF-9D69-E28D95FA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35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Константите трябва да се използват в следните случаи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bg-BG" dirty="0"/>
              <a:t>Когато трябва да използваме имена или други стойности и техните логически смисъл и стойност не са очевидни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Имена на файлове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2800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Математически константи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Граници и диапазони</a:t>
            </a:r>
            <a:endParaRPr lang="en-US" sz="3000" dirty="0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Кога да ползваме константи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3575546"/>
            <a:ext cx="1025892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string SettingsFileName =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"ApplicationSettings.xml";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5010090"/>
            <a:ext cx="1025892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double E = 2.7182818284;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162" y="6096000"/>
            <a:ext cx="1025892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ReadBufferSize = 5 * 1024 * 1024;</a:t>
            </a:r>
          </a:p>
        </p:txBody>
      </p:sp>
      <p:pic>
        <p:nvPicPr>
          <p:cNvPr id="9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104" y="3530701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103" y="4803795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9103" y="5845328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916D185-4687-4111-A0D4-69D55E7D0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69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Понякога е по-добре да си останем с твърдо закованата стойност вместо да ползваме константа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Съобщения за грешки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описания на изключения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SQL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команди </a:t>
            </a:r>
            <a:r>
              <a:rPr lang="bg-BG" dirty="0"/>
              <a:t>за операции с бази данни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Имена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GUI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елементи </a:t>
            </a:r>
            <a:r>
              <a:rPr lang="en-US" dirty="0"/>
              <a:t>(</a:t>
            </a:r>
            <a:r>
              <a:rPr lang="bg-BG" dirty="0"/>
              <a:t>етикети</a:t>
            </a:r>
            <a:r>
              <a:rPr lang="en-US" dirty="0"/>
              <a:t>, </a:t>
            </a:r>
            <a:r>
              <a:rPr lang="bg-BG" dirty="0"/>
              <a:t>бутони</a:t>
            </a:r>
            <a:r>
              <a:rPr lang="en-US" dirty="0"/>
              <a:t>, </a:t>
            </a:r>
            <a:r>
              <a:rPr lang="bg-BG" dirty="0"/>
              <a:t>менюта</a:t>
            </a:r>
            <a:r>
              <a:rPr lang="en-US" dirty="0"/>
              <a:t>, </a:t>
            </a:r>
            <a:r>
              <a:rPr lang="bg-BG" dirty="0"/>
              <a:t>диалози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bg-BG" dirty="0"/>
              <a:t>За интернационализация 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ресурси</a:t>
            </a:r>
            <a:r>
              <a:rPr lang="en-US" dirty="0"/>
              <a:t>, </a:t>
            </a:r>
            <a:r>
              <a:rPr lang="bg-BG" dirty="0"/>
              <a:t>не константи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Ресурсите са специални файлове, вградени в </a:t>
            </a:r>
            <a:r>
              <a:rPr lang="bg-BG" dirty="0" err="1"/>
              <a:t>асемблито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Достъпни са по време на изпълнение на програмата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Кога да избягваме константи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1E41FBD-614E-422A-9802-5CBC47CD2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Инициализиране на променливи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Съвети за използване на променливи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Използвайте ги да покажете целта на кода</a:t>
            </a:r>
            <a:endParaRPr lang="en-US" dirty="0"/>
          </a:p>
          <a:p>
            <a:pPr marL="1066693" lvl="2" indent="-457200">
              <a:lnSpc>
                <a:spcPct val="100000"/>
              </a:lnSpc>
            </a:pPr>
            <a:r>
              <a:rPr lang="bg-BG" dirty="0"/>
              <a:t>Напр. когато връщате стойност от метод</a:t>
            </a:r>
            <a:endParaRPr lang="en-US" dirty="0"/>
          </a:p>
          <a:p>
            <a:pPr marL="761946" lvl="1" indent="-457200">
              <a:lnSpc>
                <a:spcPct val="100000"/>
              </a:lnSpc>
            </a:pPr>
            <a:r>
              <a:rPr lang="bg-BG" dirty="0"/>
              <a:t>Дръжте обхвата и живота им малки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Опростявайте изразите, за да избегнете трудно </a:t>
            </a:r>
            <a:r>
              <a:rPr lang="bg-BG" dirty="0" err="1"/>
              <a:t>дебъгване</a:t>
            </a: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bg-BG" dirty="0"/>
              <a:t>Ползвайте константи, за да няма </a:t>
            </a:r>
            <a:r>
              <a:rPr lang="en-US" dirty="0"/>
              <a:t>„</a:t>
            </a:r>
            <a:r>
              <a:rPr lang="bg-BG" dirty="0"/>
              <a:t>мистериозни</a:t>
            </a:r>
            <a:r>
              <a:rPr lang="en-US" dirty="0"/>
              <a:t>" </a:t>
            </a:r>
            <a:r>
              <a:rPr lang="bg-BG" dirty="0"/>
              <a:t>стойности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424" y="1295400"/>
            <a:ext cx="2941988" cy="2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BF63FFE-1A6B-4E29-A45D-4DA6E22CE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98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>
            <a:normAutofit fontScale="90000"/>
          </a:bodyPr>
          <a:lstStyle/>
          <a:p>
            <a:r>
              <a:rPr lang="bg-BG" sz="4400" dirty="0"/>
              <a:t>Използване</a:t>
            </a:r>
            <a:r>
              <a:rPr lang="en-US" sz="4400" dirty="0"/>
              <a:t> </a:t>
            </a:r>
            <a:r>
              <a:rPr lang="bg-BG" sz="4400" dirty="0"/>
              <a:t>на</a:t>
            </a:r>
            <a:r>
              <a:rPr lang="en-US" sz="4400" dirty="0"/>
              <a:t> </a:t>
            </a:r>
            <a:r>
              <a:rPr lang="bg-BG" sz="4400" dirty="0"/>
              <a:t>променливи</a:t>
            </a:r>
            <a:r>
              <a:rPr lang="en-US" sz="4400" dirty="0"/>
              <a:t>, </a:t>
            </a:r>
            <a:r>
              <a:rPr lang="bg-BG" sz="4400" dirty="0"/>
              <a:t>изрази</a:t>
            </a:r>
            <a:r>
              <a:rPr lang="en-US" sz="4400" dirty="0"/>
              <a:t> </a:t>
            </a:r>
            <a:r>
              <a:rPr lang="bg-BG" sz="4400" dirty="0"/>
              <a:t>и</a:t>
            </a:r>
            <a:r>
              <a:rPr lang="en-US" sz="4400" dirty="0"/>
              <a:t> </a:t>
            </a:r>
            <a:r>
              <a:rPr lang="bg-BG" sz="4400" dirty="0"/>
              <a:t>константи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470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88EF6028-F315-454E-A8AF-323DF822C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0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Инициализирайте всички променливи преди да ги ползвате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Локалните променливи да се инициализират ръчно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Декларирайте и дефинирайте всяка променлива близо до мястото, където се използва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Този</a:t>
            </a:r>
            <a:r>
              <a:rPr lang="en-US" dirty="0"/>
              <a:t> C# </a:t>
            </a:r>
            <a:r>
              <a:rPr lang="bg-BG" dirty="0"/>
              <a:t>код ще доведе до грешка в компилирането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bg-BG" dirty="0"/>
              <a:t>Може да инициализираме променливата при декларирането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Инициализация на променливи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3" y="4230023"/>
            <a:ext cx="884738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value;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Console.WriteLine(value);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5659649"/>
            <a:ext cx="8847381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value =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Console.WriteLine(value);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5196" y="5587286"/>
            <a:ext cx="780191" cy="780191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7619" y="4187691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8050DAFF-42E8-4579-B394-00FFD4F8C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0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Особено внимавайте 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броячи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колектори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Честа грешка е да забравите да нулирате брояч или колектор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Инициализация на променливи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2588" y="2584862"/>
            <a:ext cx="10462075" cy="3477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sum = 0;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array.GetLength(0); i++)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j = 0; j &lt; array.GetLength(1); j++)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sum = sum + array[i, j];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2000" b="1" noProof="1">
              <a:solidFill>
                <a:srgbClr val="FB816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"The sum of the elements in row {0} is {1}", i, sum);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05427" y="4030915"/>
            <a:ext cx="4570809" cy="839946"/>
          </a:xfrm>
          <a:prstGeom prst="wedgeRoundRectCallout">
            <a:avLst>
              <a:gd name="adj1" fmla="val -61547"/>
              <a:gd name="adj2" fmla="val -17661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Сумата трябва да се нулира след края на вътрешния цикъл </a:t>
            </a:r>
            <a:r>
              <a:rPr lang="en-U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for</a:t>
            </a:r>
          </a:p>
        </p:txBody>
      </p:sp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7263" y="2667000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6FA55D0-EF1B-47FA-A54F-2A838910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Вижте необходима ли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повторна инициализация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Уверете се, че изразът за инициализация е в тази част от кода, която се повтаря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Проверете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валидността </a:t>
            </a:r>
            <a:r>
              <a:rPr lang="bg-BG" dirty="0"/>
              <a:t>на входните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параметри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Преди да присвоявате каквито и да е входни данни от конзолата</a:t>
            </a:r>
            <a:r>
              <a:rPr lang="en-US" dirty="0"/>
              <a:t>, </a:t>
            </a:r>
            <a:r>
              <a:rPr lang="bg-BG" dirty="0"/>
              <a:t>уверете се, че стойностите са адекватни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Инициализация на променливи </a:t>
            </a:r>
            <a:r>
              <a:rPr lang="en-US" dirty="0"/>
              <a:t>(3)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2" y="4837082"/>
            <a:ext cx="10287000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input;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validInput = int.TryParse(Console.ReadLine(), out input);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(validInput)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...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1612" y="5283887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A5FED00-01A2-49BB-B80F-E525D967F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Уверете се, че обектите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 могат </a:t>
            </a:r>
            <a:r>
              <a:rPr lang="bg-BG" dirty="0"/>
              <a:t>да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инициализирани само отчасти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Направете всички полета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private </a:t>
            </a:r>
            <a:r>
              <a:rPr lang="bg-BG" dirty="0"/>
              <a:t>и изисквайте валидни стойности за всички задължителни полета в конструкторите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  <a:r>
              <a:rPr lang="bg-BG" dirty="0"/>
              <a:t> обектът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Student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невалиден </a:t>
            </a:r>
            <a:r>
              <a:rPr lang="bg-BG" dirty="0"/>
              <a:t>ако няма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FacultyNumber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Отчасти инициализирани обекти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63360" y="4518361"/>
            <a:ext cx="10258928" cy="201593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private string name, facultyNumber;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public Student(string name, string facultyNumber)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 …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147" y="4518358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C91B3043-76BD-4085-8295-D964225B1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2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sz="3200" dirty="0"/>
              <a:t>Не дефинирайте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неизползвани променливи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sz="3000" dirty="0"/>
              <a:t>Компилаторът обикновено извежда </a:t>
            </a:r>
            <a:br>
              <a:rPr lang="bg-BG" sz="3000" dirty="0"/>
            </a:br>
            <a:r>
              <a:rPr lang="bg-BG" sz="3000" dirty="0"/>
              <a:t>предупреждение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bg-BG" sz="3200" dirty="0"/>
              <a:t>Не ползвайте променливи със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скрита цел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bg-BG" sz="3000" dirty="0"/>
              <a:t>Лош пример</a:t>
            </a:r>
            <a:r>
              <a:rPr lang="en-US" sz="3000" dirty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377887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lvl="1">
              <a:lnSpc>
                <a:spcPct val="100000"/>
              </a:lnSpc>
              <a:spcBef>
                <a:spcPts val="4200"/>
              </a:spcBef>
            </a:pPr>
            <a:r>
              <a:rPr lang="bg-BG" sz="3000" dirty="0"/>
              <a:t>Вместо това ползвайте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изброяване</a:t>
            </a:r>
            <a:r>
              <a:rPr lang="en-US" sz="30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Променливи </a:t>
            </a:r>
            <a:r>
              <a:rPr lang="en-US" dirty="0"/>
              <a:t>– </a:t>
            </a:r>
            <a:r>
              <a:rPr lang="bg-BG" dirty="0"/>
              <a:t>други съвети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3899472"/>
            <a:ext cx="10258928" cy="163121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mode = 1;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(mode == 1) …; // Read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(mode == 2) …; // Write</a:t>
            </a:r>
          </a:p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if (mode == 3) …; // Read and write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6149567"/>
            <a:ext cx="1025892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enum ResourceAccessMode { Read, Write, ReadWrite }</a:t>
            </a:r>
          </a:p>
        </p:txBody>
      </p:sp>
      <p:pic>
        <p:nvPicPr>
          <p:cNvPr id="10" name="Picture 9" descr="approve, block, cancel, delete, reject ic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0465" y="4318805"/>
            <a:ext cx="792549" cy="79254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7212" y="1199512"/>
            <a:ext cx="1725878" cy="2157348"/>
          </a:xfrm>
          <a:prstGeom prst="rect">
            <a:avLst/>
          </a:prstGeom>
        </p:spPr>
      </p:pic>
      <p:pic>
        <p:nvPicPr>
          <p:cNvPr id="1030" name="Picture 6" descr="http://www.securelink.be/wp-content/uploads/2014/04/alert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77" y="2078410"/>
            <a:ext cx="1278450" cy="12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0391" y="5908777"/>
            <a:ext cx="812699" cy="812699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D8EDAC91-6514-47C8-A511-EDF4D8DE3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Винаги </a:t>
            </a:r>
            <a:r>
              <a:rPr lang="bg-BG" dirty="0"/>
              <a:t>присвоете резултата на метод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променлива </a:t>
            </a:r>
            <a:r>
              <a:rPr lang="bg-BG" dirty="0"/>
              <a:t>преди да го върнете</a:t>
            </a:r>
            <a:r>
              <a:rPr lang="en-US" dirty="0"/>
              <a:t>. </a:t>
            </a:r>
            <a:r>
              <a:rPr lang="bg-BG" dirty="0"/>
              <a:t>Плюсове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Подобрява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четливостта </a:t>
            </a:r>
            <a:r>
              <a:rPr lang="bg-BG" dirty="0"/>
              <a:t>на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2">
              <a:lnSpc>
                <a:spcPct val="100000"/>
              </a:lnSpc>
            </a:pPr>
            <a:r>
              <a:rPr lang="bg-BG" dirty="0"/>
              <a:t>Връщаната стойност има </a:t>
            </a:r>
            <a:r>
              <a:rPr lang="bg-BG" dirty="0" err="1"/>
              <a:t>самоописателно</a:t>
            </a:r>
            <a:r>
              <a:rPr lang="bg-BG" dirty="0"/>
              <a:t> име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Опростява </a:t>
            </a:r>
            <a:r>
              <a:rPr lang="bg-BG" dirty="0" err="1"/>
              <a:t>дебъгването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Пример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Лош пример</a:t>
            </a:r>
            <a:r>
              <a:rPr lang="en-US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Връщане на резултат от метод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162" y="6076890"/>
            <a:ext cx="10258928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>
                <a:solidFill>
                  <a:srgbClr val="FB81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days * HoursPerDay * ratePerHour;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162" y="4833244"/>
            <a:ext cx="10258928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salary = days * HoursPerDay * ratePerHour;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salary;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37459" y="3726964"/>
            <a:ext cx="3555074" cy="896699"/>
          </a:xfrm>
          <a:prstGeom prst="wedgeRoundRectCallout">
            <a:avLst>
              <a:gd name="adj1" fmla="val -139594"/>
              <a:gd name="adj2" fmla="val 80413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Функцията на формулата е очевидна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008812" y="5397211"/>
            <a:ext cx="4470267" cy="1293971"/>
          </a:xfrm>
          <a:prstGeom prst="wedgeRoundRectCallout">
            <a:avLst>
              <a:gd name="adj1" fmla="val -89153"/>
              <a:gd name="adj2" fmla="val -48902"/>
              <a:gd name="adj3" fmla="val 16667"/>
            </a:avLst>
          </a:prstGeom>
          <a:solidFill>
            <a:srgbClr val="663606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2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Тук може да сложим точка на прекъсване и да проверим дали резултатът е верен</a:t>
            </a:r>
            <a:endParaRPr lang="en-US" sz="2200" b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1713950D-6F9A-4B1B-A651-862CDCBF5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4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bg-BG" dirty="0"/>
              <a:t>Винаги опитвайте максимално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да намалите обхвата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видимостта на променливите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Това намалява потенциалната зависимост</a:t>
            </a:r>
            <a:endParaRPr lang="en-US" dirty="0"/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Избягвайте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полета </a:t>
            </a:r>
            <a:r>
              <a:rPr lang="en-US" dirty="0"/>
              <a:t>(</a:t>
            </a:r>
            <a:r>
              <a:rPr lang="bg-BG" dirty="0"/>
              <a:t>изключения</a:t>
            </a:r>
            <a:r>
              <a:rPr lang="en-US" dirty="0"/>
              <a:t>: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readonly</a:t>
            </a: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dirty="0"/>
              <a:t>/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dirty="0"/>
              <a:t>)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Достъпвайте </a:t>
            </a:r>
            <a:r>
              <a:rPr lang="bg-BG" dirty="0"/>
              <a:t>всички полета чрез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свойства </a:t>
            </a:r>
            <a:r>
              <a:rPr lang="en-US" dirty="0"/>
              <a:t>/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Обхват и видимост на променливи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4D87F8E-53A3-4B47-9827-4B74DB714D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84558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7167</TotalTime>
  <Words>1929</Words>
  <Application>Microsoft Office PowerPoint</Application>
  <PresentationFormat>Custom</PresentationFormat>
  <Paragraphs>323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Consolas</vt:lpstr>
      <vt:lpstr>Wingdings</vt:lpstr>
      <vt:lpstr>Wingdings 2</vt:lpstr>
      <vt:lpstr>SoftUni 16x9</vt:lpstr>
      <vt:lpstr>Използване на променливи, изрази и константи</vt:lpstr>
      <vt:lpstr>Съдържание</vt:lpstr>
      <vt:lpstr>Инициализация на променливи</vt:lpstr>
      <vt:lpstr>Инициализация на променливи (2)</vt:lpstr>
      <vt:lpstr>Инициализация на променливи (3)</vt:lpstr>
      <vt:lpstr>Отчасти инициализирани обекти</vt:lpstr>
      <vt:lpstr>Променливи – други съвети</vt:lpstr>
      <vt:lpstr>Връщане на резултат от метод</vt:lpstr>
      <vt:lpstr>Обхват и видимост на променливи</vt:lpstr>
      <vt:lpstr>Надхвърлен обхват – Пример</vt:lpstr>
      <vt:lpstr>Най-добри практики при променливите</vt:lpstr>
      <vt:lpstr>Групиране на свързани изрази – пример</vt:lpstr>
      <vt:lpstr>По-добро групиране – пример</vt:lpstr>
      <vt:lpstr>Единствена цел</vt:lpstr>
      <vt:lpstr>Избягвайте сложни изрази</vt:lpstr>
      <vt:lpstr>Опростяване на сложни изрази</vt:lpstr>
      <vt:lpstr>Избягвайте „мистериозни“ числа (Magic Numbers)</vt:lpstr>
      <vt:lpstr>Злите „мистериозни“ числа</vt:lpstr>
      <vt:lpstr>Превръщане на „мистериозните“ числа в константи</vt:lpstr>
      <vt:lpstr>Константи в C#</vt:lpstr>
      <vt:lpstr>Кога да ползваме константи?</vt:lpstr>
      <vt:lpstr>Кога да избягваме константи?</vt:lpstr>
      <vt:lpstr>Обобщение</vt:lpstr>
      <vt:lpstr>Използване на променливи, изрази и константи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Documentation</dc:title>
  <dc:subject>C# Basics Course</dc:subject>
  <dc:creator>Software University Foundation</dc:creator>
  <cp:keywords>quality code; programming; course; SoftUni; Software University</cp:keywords>
  <dc:description>Фондация "Софтуерен университет" - http://softuni.foundation</dc:description>
  <cp:lastModifiedBy>Svetlin Nakov</cp:lastModifiedBy>
  <cp:revision>300</cp:revision>
  <dcterms:created xsi:type="dcterms:W3CDTF">2014-01-02T17:00:34Z</dcterms:created>
  <dcterms:modified xsi:type="dcterms:W3CDTF">2019-12-17T12:13:28Z</dcterms:modified>
  <cp:category>programming; quality code; software engineering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