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31"/>
  </p:notesMasterIdLst>
  <p:handoutMasterIdLst>
    <p:handoutMasterId r:id="rId32"/>
  </p:handoutMasterIdLst>
  <p:sldIdLst>
    <p:sldId id="563" r:id="rId3"/>
    <p:sldId id="564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8" r:id="rId28"/>
    <p:sldId id="561" r:id="rId29"/>
    <p:sldId id="481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AC0103A-F2AD-42F7-AC68-3A7493DA66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9909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A765EA5-2611-4F3F-B030-0088B2DC06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2251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CD0B7D9-2156-4458-BEB2-C8F79D1D79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9044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DDED287-41CD-4134-AB21-8F26D5F081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8968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C343EBE-FDA5-4866-A094-1962B933F9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6647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6623"/>
            <a:ext cx="6018151" cy="2682732"/>
            <a:chOff x="745783" y="3466623"/>
            <a:chExt cx="6018151" cy="268273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225564" y="3466623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360612" y="533400"/>
            <a:ext cx="8991601" cy="1202254"/>
          </a:xfrm>
        </p:spPr>
        <p:txBody>
          <a:bodyPr>
            <a:normAutofit/>
          </a:bodyPr>
          <a:lstStyle/>
          <a:p>
            <a:r>
              <a:rPr lang="bg-BG" sz="4800" dirty="0"/>
              <a:t>Използване на условни команди</a:t>
            </a:r>
            <a:endParaRPr lang="en-US" sz="4800" dirty="0"/>
          </a:p>
        </p:txBody>
      </p:sp>
      <p:sp>
        <p:nvSpPr>
          <p:cNvPr id="15" name="Subtitle 5"/>
          <p:cNvSpPr>
            <a:spLocks noGrp="1"/>
          </p:cNvSpPr>
          <p:nvPr>
            <p:ph type="subTitle" idx="1"/>
          </p:nvPr>
        </p:nvSpPr>
        <p:spPr>
          <a:xfrm>
            <a:off x="3122612" y="1808582"/>
            <a:ext cx="8234897" cy="1288150"/>
          </a:xfrm>
        </p:spPr>
        <p:txBody>
          <a:bodyPr>
            <a:noAutofit/>
          </a:bodyPr>
          <a:lstStyle/>
          <a:p>
            <a:r>
              <a:rPr lang="bg-BG" sz="3600" dirty="0"/>
              <a:t>Правилна организация </a:t>
            </a:r>
            <a:br>
              <a:rPr lang="bg-BG" sz="3600" dirty="0"/>
            </a:br>
            <a:r>
              <a:rPr lang="bg-BG" sz="3600" dirty="0"/>
              <a:t>на реда на изпълнението</a:t>
            </a:r>
            <a:endParaRPr lang="en-US" sz="3600" dirty="0"/>
          </a:p>
        </p:txBody>
      </p:sp>
      <p:pic>
        <p:nvPicPr>
          <p:cNvPr id="16" name="Picture 2" descr="http://impresswithwordpress.com/wp-content/uploads/2014/04/categoriestagswordpr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73" y="4076772"/>
            <a:ext cx="3697114" cy="21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3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494155"/>
          </a:xfrm>
        </p:spPr>
        <p:txBody>
          <a:bodyPr/>
          <a:lstStyle/>
          <a:p>
            <a:r>
              <a:rPr lang="bg-BG" dirty="0"/>
              <a:t>Използвайте обектно-ориентиран подход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Опростяване на булеви условия </a:t>
            </a:r>
            <a:r>
              <a:rPr lang="en-US" dirty="0"/>
              <a:t>(2)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1015" y="1676400"/>
            <a:ext cx="10766795" cy="4906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bIns="180000">
            <a:spAutoFit/>
          </a:bodyPr>
          <a:lstStyle/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Maze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Cell CurrentCell { get; set;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IList&lt;Cell&gt; VisitedCells { get;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IList&lt;Cell&gt; NeighbourCells { get;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Size Size { get;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IsCurrentCellInRange()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this.Size.Contains(this.CurrentCell);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IsCurrentCellVisited()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this.VisitedCells.Contains(this.CurrentCell);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8431" y="6107875"/>
            <a:ext cx="280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(continues on the next slide)</a:t>
            </a:r>
          </a:p>
        </p:txBody>
      </p:sp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276" y="1794578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06F627F-FD04-4DFD-8D6E-32BEF1535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Сега кодът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Отразява реалния сценарий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Остава близо до областта на проблема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Опростяване на булеви условия </a:t>
            </a:r>
            <a:r>
              <a:rPr lang="en-US" dirty="0"/>
              <a:t>(3)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1080626"/>
            <a:ext cx="10462075" cy="38472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AreNeighbourCellsEmpty()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…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ShouldVisitCurrentCell()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this.IsCurrentCellInRange() &amp;&amp;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this.CurrentCell.IsEmpty() &amp;&amp;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this.AreNeighbourCellsEmpty() &amp;&amp;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!this.IsCurrentCellVisited()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1124525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50551DB-9403-4AB9-BAF1-5C907BCA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Понякога за простота може да ползвате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таблица за решения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20597" cy="11107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Използвайте таблица на решенията (Decision Table)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9426" y="1981200"/>
            <a:ext cx="10766795" cy="424731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table = new Hashtable();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table.Add("A", new AWorker());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table.Add("B", new BWorker());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table.Add("C", new CWorker());</a:t>
            </a:r>
          </a:p>
          <a:p>
            <a:endParaRPr lang="en-US" sz="1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key = GetWorkerKey();</a:t>
            </a:r>
          </a:p>
          <a:p>
            <a:endParaRPr lang="en-US" sz="11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worker = table[key];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(worker != null)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worker.Work();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112" y="2133600"/>
            <a:ext cx="914400" cy="9144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E84FE7D-C615-4C5A-B27F-AD60D54F0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2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Започването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положителен израз </a:t>
            </a:r>
            <a:r>
              <a:rPr lang="bg-BG" dirty="0"/>
              <a:t>подобрява четливостта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Ползвайте законите на </a:t>
            </a:r>
            <a:r>
              <a:rPr lang="bg-BG" dirty="0" err="1"/>
              <a:t>ДеМорган</a:t>
            </a:r>
            <a:r>
              <a:rPr lang="bg-BG" dirty="0"/>
              <a:t> за отрицателни проверки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/>
              <a:t>Положителни булеви изрази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1905000"/>
            <a:ext cx="5180251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(IsValid)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DoSometing();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DoSometingElse();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95986" y="1905000"/>
            <a:ext cx="5383398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(!IsValid)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DoSometingElse();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DoSomething();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50353" y="6153090"/>
            <a:ext cx="5484971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(!(IsValid &amp;&amp; IsVisible))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50353" y="5219580"/>
            <a:ext cx="5484971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(!IsValid || !IsVisible)</a:t>
            </a:r>
          </a:p>
        </p:txBody>
      </p:sp>
      <p:sp>
        <p:nvSpPr>
          <p:cNvPr id="12" name="Equal 11"/>
          <p:cNvSpPr/>
          <p:nvPr/>
        </p:nvSpPr>
        <p:spPr>
          <a:xfrm>
            <a:off x="5180251" y="5543490"/>
            <a:ext cx="1523603" cy="685800"/>
          </a:xfrm>
          <a:prstGeom prst="mathEqua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3466" y="2046436"/>
            <a:ext cx="772964" cy="772964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55" y="2046436"/>
            <a:ext cx="772964" cy="772964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5863B7B0-A921-412C-8837-573FDF6AF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Избягвайте сложни булеви условия без скоби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Употребата на скоби подобрява четливостта и подсигурява верността на изчислението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Твърде много скоби обаче също трябва да се избягват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 такива случаи обмислете отделни булеви методи или променливи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Опростете със скоби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1962090"/>
            <a:ext cx="10387224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(a &lt; b &amp;&amp; b &lt; c || c == d)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12588" y="3720855"/>
            <a:ext cx="10387224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((a &lt; b &amp;&amp; b &lt; c) || c == d)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289" y="1825888"/>
            <a:ext cx="640122" cy="640122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289" y="3511622"/>
            <a:ext cx="640122" cy="640122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73452ED-6392-4D4C-97CA-9F1460F6D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0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8815" y="958845"/>
            <a:ext cx="11804822" cy="5594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В повечето езици изразите се пресмята отляво надясно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Спира се пресмятането веднага щом булевата операция е с ясна стойност</a:t>
            </a: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marL="377887" lvl="1" indent="0">
              <a:lnSpc>
                <a:spcPct val="100000"/>
              </a:lnSpc>
              <a:buNone/>
            </a:pP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Някои езици не следват това </a:t>
            </a:r>
            <a:r>
              <a:rPr lang="en-US" sz="2800" dirty="0"/>
              <a:t>„</a:t>
            </a:r>
            <a:r>
              <a:rPr lang="bg-BG" sz="2800" dirty="0"/>
              <a:t>правило за бързо пресмятане</a:t>
            </a:r>
            <a:r>
              <a:rPr lang="en-US" sz="2800" dirty="0"/>
              <a:t>"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Удобно е при проверка за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</a:p>
          <a:p>
            <a:pPr>
              <a:lnSpc>
                <a:spcPct val="100000"/>
              </a:lnSpc>
            </a:pPr>
            <a:endParaRPr lang="en-US" sz="3200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3200" dirty="0"/>
              <a:t>TODO: </a:t>
            </a:r>
            <a:r>
              <a:rPr lang="bg-BG" sz="3200" dirty="0"/>
              <a:t>проверете дали индекса е в дадения обхват преди проверката на стойността му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НЕ </a:t>
            </a:r>
            <a:r>
              <a:rPr lang="bg-BG" sz="3200" dirty="0"/>
              <a:t>извиквайте методи в </a:t>
            </a:r>
            <a:r>
              <a:rPr lang="en-US" sz="3200" dirty="0"/>
              <a:t>if-</a:t>
            </a:r>
            <a:r>
              <a:rPr lang="bg-BG" sz="3200" dirty="0"/>
              <a:t>условие или инициализация на цикъл </a:t>
            </a:r>
            <a:r>
              <a:rPr lang="en-US" sz="3200" dirty="0"/>
              <a:t>for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6" y="40341"/>
            <a:ext cx="9460672" cy="918504"/>
          </a:xfrm>
        </p:spPr>
        <p:txBody>
          <a:bodyPr>
            <a:normAutofit/>
          </a:bodyPr>
          <a:lstStyle/>
          <a:p>
            <a:r>
              <a:rPr lang="bg-BG" dirty="0"/>
              <a:t>Пресмятане на булевите изрази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12585" y="2021692"/>
            <a:ext cx="731329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(FalseCondition </a:t>
            </a:r>
            <a:r>
              <a:rPr lang="en-US" sz="2000" b="1" strike="sngStrike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 OtherCondition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2585" y="2580291"/>
            <a:ext cx="731329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(TrueCondition </a:t>
            </a:r>
            <a:r>
              <a:rPr lang="en-US" sz="2000" b="1" strike="sngStrike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 OtherCondition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7457" y="2580291"/>
            <a:ext cx="15236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=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7457" y="2021692"/>
            <a:ext cx="1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=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12584" y="4089191"/>
            <a:ext cx="731329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(list != null &amp;&amp; list.Count &gt; 0) …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82D7D73E-EFC4-452D-B45F-205067C6F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Пишете числовите булеви изрази така, както стоят на числовата ос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 даден интервал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Извън даден интервал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Числови изрази като операнди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20456" y="3104346"/>
            <a:ext cx="4266089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&gt; a &amp;&amp; b &gt; x)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20455" y="3694836"/>
            <a:ext cx="426609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(a &lt; x &amp;&amp; x &lt; b)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97560" y="3637746"/>
            <a:ext cx="43676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7110148" y="3180546"/>
            <a:ext cx="2336191" cy="838200"/>
          </a:xfrm>
          <a:prstGeom prst="arc">
            <a:avLst>
              <a:gd name="adj1" fmla="val 10706394"/>
              <a:gd name="adj2" fmla="val 13647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07001" y="3617892"/>
            <a:ext cx="507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3192" y="3637746"/>
            <a:ext cx="507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8011583" y="3599646"/>
            <a:ext cx="2286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22736" y="3617892"/>
            <a:ext cx="507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20456" y="5131915"/>
            <a:ext cx="4266089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(a &gt; x || x &gt; b)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320456" y="5722405"/>
            <a:ext cx="4266089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&lt; a || b &lt; x)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297560" y="5638800"/>
            <a:ext cx="43676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9446339" y="5181600"/>
            <a:ext cx="2031471" cy="838200"/>
          </a:xfrm>
          <a:prstGeom prst="arc">
            <a:avLst>
              <a:gd name="adj1" fmla="val 10646144"/>
              <a:gd name="adj2" fmla="val 16474144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07001" y="5638800"/>
            <a:ext cx="507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43192" y="5638800"/>
            <a:ext cx="507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33" name="Arc 32"/>
          <p:cNvSpPr/>
          <p:nvPr/>
        </p:nvSpPr>
        <p:spPr>
          <a:xfrm>
            <a:off x="5078677" y="5181600"/>
            <a:ext cx="2031471" cy="838200"/>
          </a:xfrm>
          <a:prstGeom prst="arc">
            <a:avLst>
              <a:gd name="adj1" fmla="val 16146515"/>
              <a:gd name="adj2" fmla="val 9275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284833" y="5600700"/>
            <a:ext cx="2286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95986" y="5638800"/>
            <a:ext cx="507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0043054" y="5600700"/>
            <a:ext cx="2286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54207" y="5638800"/>
            <a:ext cx="507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pic>
        <p:nvPicPr>
          <p:cNvPr id="31" name="Picture 30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2" y="2971800"/>
            <a:ext cx="571210" cy="57121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995" y="3593275"/>
            <a:ext cx="571210" cy="57121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2" y="4979515"/>
            <a:ext cx="571210" cy="57121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3" y="5600990"/>
            <a:ext cx="571210" cy="57121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">
            <a:extLst>
              <a:ext uri="{FF2B5EF4-FFF2-40B4-BE49-F238E27FC236}">
                <a16:creationId xmlns:a16="http://schemas.microsoft.com/office/drawing/2014/main" id="{5D6F64B0-8FBE-44DD-A35C-FDC0527D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8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Многократното влагане </a:t>
            </a:r>
            <a:r>
              <a:rPr lang="bg-BG" dirty="0"/>
              <a:t>на условни команди и цикли прави кода неясен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Повече от </a:t>
            </a:r>
            <a:r>
              <a:rPr lang="en-US" dirty="0"/>
              <a:t>2-3 </a:t>
            </a:r>
            <a:r>
              <a:rPr lang="bg-BG" dirty="0"/>
              <a:t>нива е твърде много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Многократно вложения код е сложен и труден за четене и разбиране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Обикновено може да преместите части от кода в отделни методи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Това опростява логиката на кода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Добрите имена на методи правят кода </a:t>
            </a:r>
            <a:r>
              <a:rPr lang="bg-BG" dirty="0" err="1"/>
              <a:t>самоописателен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96393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Избягвайте многократното влагане на блокове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EDA41ED-9D26-4B51-8D5C-AEFA1D25A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5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1066800"/>
            <a:ext cx="10462075" cy="54142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(arr[i] &lt; arr[i + 1])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(arr[i + 1] &lt; arr[i + 2])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(arr[i + 2] &lt; arr[i + 3])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 + 3];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else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 + 2];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else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(arr[i + 1] &lt; arr[i + 3])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 + 3];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else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 + 1];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Многократно влагане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97742" y="6103686"/>
            <a:ext cx="320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(</a:t>
            </a:r>
            <a:r>
              <a:rPr lang="bg-BG" sz="1800" i="1" dirty="0"/>
              <a:t>продължава на другия слайд</a:t>
            </a:r>
            <a:r>
              <a:rPr lang="en-US" sz="1800" i="1" dirty="0"/>
              <a:t>)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2" y="1255591"/>
            <a:ext cx="1030409" cy="103040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9C89B4E-9DB5-4EE4-9AD8-7733E1867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Многократно влагане </a:t>
            </a:r>
            <a:r>
              <a:rPr lang="en-US" dirty="0"/>
              <a:t>– </a:t>
            </a:r>
            <a:r>
              <a:rPr lang="bg-BG" dirty="0"/>
              <a:t>пример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1052039"/>
            <a:ext cx="10462075" cy="55773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(arr[i] &lt; arr[i + 2])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(arr[i + 2] &lt; arr[i + 3])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 + 3];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else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 + 2];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else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(arr[i] &lt; arr[i + 3])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 + 3];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else</a:t>
            </a:r>
          </a:p>
          <a:p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maxElem = arr[i];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75000"/>
              </a:lnSpc>
            </a:pPr>
            <a:r>
              <a:rPr lang="en-US" sz="16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2" y="1244705"/>
            <a:ext cx="1030409" cy="103040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61FA322-9478-4D7A-B262-A38742CC1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5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3127" y="2667000"/>
            <a:ext cx="2833885" cy="365409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600" dirty="0"/>
              <a:t>Използване на условни команди</a:t>
            </a:r>
            <a:endParaRPr lang="en-US" sz="3600" dirty="0"/>
          </a:p>
          <a:p>
            <a:pPr>
              <a:lnSpc>
                <a:spcPct val="110000"/>
              </a:lnSpc>
            </a:pPr>
            <a:r>
              <a:rPr lang="bg-BG" sz="3600" dirty="0"/>
              <a:t>Използване на цикли</a:t>
            </a:r>
            <a:endParaRPr lang="en-US" sz="3600" dirty="0"/>
          </a:p>
          <a:p>
            <a:pPr>
              <a:lnSpc>
                <a:spcPct val="110000"/>
              </a:lnSpc>
            </a:pPr>
            <a:r>
              <a:rPr lang="bg-BG" sz="3600" dirty="0"/>
              <a:t>Други структури на реда на изпълнение</a:t>
            </a:r>
            <a:endParaRPr lang="en-US" sz="36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CE2F110-1260-42B2-B54F-906AB6E29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990600"/>
            <a:ext cx="10462075" cy="5542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j)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j;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return i;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1700"/>
              </a:lnSpc>
            </a:pPr>
            <a:endParaRPr lang="en-US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j, int k)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maxElem = Max(j, k);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maxElem = Max(i, k);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700"/>
              </a:lnSpc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7246" y="6155670"/>
            <a:ext cx="320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(</a:t>
            </a:r>
            <a:r>
              <a:rPr lang="bg-BG" sz="1800" i="1" dirty="0"/>
              <a:t>продължава на другия слайд</a:t>
            </a:r>
            <a:r>
              <a:rPr lang="en-US" sz="1800" i="1" dirty="0"/>
              <a:t>)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2198" y="1175660"/>
            <a:ext cx="990600" cy="9906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15" y="40341"/>
            <a:ext cx="10843983" cy="1110780"/>
          </a:xfrm>
        </p:spPr>
        <p:txBody>
          <a:bodyPr>
            <a:normAutofit/>
          </a:bodyPr>
          <a:lstStyle/>
          <a:p>
            <a:r>
              <a:rPr lang="bg-BG" dirty="0"/>
              <a:t>Избягване на многократно влагане </a:t>
            </a:r>
            <a:r>
              <a:rPr lang="en-US" dirty="0"/>
              <a:t>– </a:t>
            </a:r>
            <a:r>
              <a:rPr lang="bg-BG" dirty="0"/>
              <a:t>пример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CA870B2-E33D-4063-8E03-4CC6BAAB0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085848" cy="1110780"/>
          </a:xfrm>
        </p:spPr>
        <p:txBody>
          <a:bodyPr>
            <a:normAutofit/>
          </a:bodyPr>
          <a:lstStyle/>
          <a:p>
            <a:r>
              <a:rPr lang="bg-BG" dirty="0"/>
              <a:t>Избягване на многократно влагане </a:t>
            </a:r>
            <a:r>
              <a:rPr lang="en-US" dirty="0"/>
              <a:t>– </a:t>
            </a:r>
            <a:r>
              <a:rPr lang="bg-BG" dirty="0"/>
              <a:t>пример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1143000"/>
            <a:ext cx="10462075" cy="53069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FindMax(int[] arr, int i)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(arr[i] &lt; arr[i + 1])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maxElem = Max(arr[i + 1],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maxElem = Max(arr[i],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 {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maxElem = FindMax(arr, i);</a:t>
            </a:r>
          </a:p>
          <a:p>
            <a:pPr>
              <a:lnSpc>
                <a:spcPts val="24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2" y="1338844"/>
            <a:ext cx="990600" cy="9906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6256220-595B-480B-856C-E3E7D9285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4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bg-BG" sz="3000" dirty="0"/>
              <a:t>Изберете най-ефективната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подредба </a:t>
            </a:r>
            <a:r>
              <a:rPr lang="bg-BG" sz="3000" dirty="0"/>
              <a:t>на случаите</a:t>
            </a:r>
            <a:endParaRPr lang="en-US" sz="3000" dirty="0"/>
          </a:p>
          <a:p>
            <a:pPr lvl="1" eaLnBrk="1" hangingPunct="1">
              <a:lnSpc>
                <a:spcPct val="100000"/>
              </a:lnSpc>
            </a:pPr>
            <a:r>
              <a:rPr lang="bg-BG" sz="2800" dirty="0"/>
              <a:t>Сложете нормалният </a:t>
            </a:r>
            <a:r>
              <a:rPr lang="en-US" sz="2800" dirty="0"/>
              <a:t>(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обичайният</a:t>
            </a:r>
            <a:r>
              <a:rPr lang="en-US" sz="2800" dirty="0"/>
              <a:t>)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случай пръв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bg-BG" sz="2800" dirty="0"/>
              <a:t>Подредете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случаите </a:t>
            </a:r>
            <a:r>
              <a:rPr lang="bg-BG" sz="2800" dirty="0"/>
              <a:t>по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вероятност да са верни</a:t>
            </a:r>
            <a:endParaRPr lang="en-US" sz="2800" dirty="0"/>
          </a:p>
          <a:p>
            <a:pPr lvl="1" eaLnBrk="1" hangingPunct="1">
              <a:lnSpc>
                <a:spcPct val="100000"/>
              </a:lnSpc>
            </a:pPr>
            <a:r>
              <a:rPr lang="bg-BG" sz="2800" dirty="0"/>
              <a:t>Сложете най-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необичайният </a:t>
            </a:r>
            <a:r>
              <a:rPr lang="en-US" sz="2800" dirty="0"/>
              <a:t>(</a:t>
            </a:r>
            <a:r>
              <a:rPr lang="bg-BG" sz="2800" dirty="0"/>
              <a:t>извънреден</a:t>
            </a:r>
            <a:r>
              <a:rPr lang="en-US" sz="2800" dirty="0"/>
              <a:t>) </a:t>
            </a:r>
            <a:r>
              <a:rPr lang="bg-BG" sz="2800" dirty="0"/>
              <a:t>случай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последен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bg-BG" sz="2800" dirty="0"/>
              <a:t>Подредете случаите по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азбучен ред </a:t>
            </a:r>
            <a:r>
              <a:rPr lang="bg-BG" sz="2800" dirty="0"/>
              <a:t>или по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номера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bg-BG" sz="3000" dirty="0"/>
              <a:t>Нека действията за всеки отделен случай да са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прости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bg-BG" sz="2800" dirty="0"/>
              <a:t>Сложни логически изрази извадете в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отделни методи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bg-BG" sz="3000" dirty="0"/>
              <a:t>За прихващане на грешки използвайте </a:t>
            </a:r>
            <a:r>
              <a:rPr lang="en-US" sz="3000" dirty="0"/>
              <a:t>default</a:t>
            </a:r>
            <a:r>
              <a:rPr lang="bg-BG" sz="3000" dirty="0"/>
              <a:t>-частта в командата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en-US" sz="3000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3000" dirty="0"/>
              <a:t>или последният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3000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3000" dirty="0"/>
              <a:t>в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if-else</a:t>
            </a:r>
            <a:r>
              <a:rPr lang="en-US" sz="3000" dirty="0"/>
              <a:t> </a:t>
            </a:r>
            <a:r>
              <a:rPr lang="bg-BG" sz="3000" dirty="0"/>
              <a:t>поредицата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6419" cy="1110780"/>
          </a:xfrm>
        </p:spPr>
        <p:txBody>
          <a:bodyPr>
            <a:noAutofit/>
          </a:bodyPr>
          <a:lstStyle/>
          <a:p>
            <a:r>
              <a:rPr lang="ru-RU"/>
              <a:t>Използване на команда за избор на вариант  (Case)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8F78490-A1F4-43A5-8468-36CE1B822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085848" cy="1110780"/>
          </a:xfrm>
        </p:spPr>
        <p:txBody>
          <a:bodyPr>
            <a:normAutofit/>
          </a:bodyPr>
          <a:lstStyle/>
          <a:p>
            <a:r>
              <a:rPr lang="ru-RU"/>
              <a:t>Невярна команда за избор на вариант (Case)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1066800"/>
            <a:ext cx="10462075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ProcessNextChar(char ch)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switch (parseState)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case InTag: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(ch == "&gt;")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Console.WriteLine("Found tag: {0}", tag);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text = "";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parseState = ParseState.OutOfTag;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else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tag = tag + ch;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break;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case OutOfTag: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…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1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003" y="1295400"/>
            <a:ext cx="1030409" cy="103040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110E54E-E0C2-489B-A8E1-3188BC9BF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26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377597" cy="1110780"/>
          </a:xfrm>
        </p:spPr>
        <p:txBody>
          <a:bodyPr>
            <a:normAutofit/>
          </a:bodyPr>
          <a:lstStyle/>
          <a:p>
            <a:r>
              <a:rPr lang="ru-RU"/>
              <a:t>Подобрена команда за избор на вариант (Case)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1307098"/>
            <a:ext cx="10462075" cy="509370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ProcessNextChar(char ch)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 (parseState)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InTag: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ProcessCharacterInTag(ch);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break;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OutOfTag: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ProcessCharacterOutOfTag(ch);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break;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default: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throw new InvalidOperationException(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"Invalid parse state: " + parseState);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059" y="1324575"/>
            <a:ext cx="990600" cy="9906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284454-6467-46E9-A05D-7B0CB25CF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1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642B378-B1D7-4F31-9B4E-195E7B51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/>
          <a:lstStyle/>
          <a:p>
            <a:r>
              <a:rPr lang="bg-BG" dirty="0"/>
              <a:t>Избягвайте </a:t>
            </a:r>
            <a:r>
              <a:rPr lang="bg-BG" noProof="1"/>
              <a:t>пропадания</a:t>
            </a:r>
            <a:r>
              <a:rPr lang="en-US" noProof="1"/>
              <a:t> </a:t>
            </a:r>
            <a:r>
              <a:rPr lang="bg-BG" noProof="1"/>
              <a:t>(като в примера отдолу) и</a:t>
            </a:r>
            <a:r>
              <a:rPr lang="en-US" noProof="1"/>
              <a:t> goto case</a:t>
            </a:r>
            <a:endParaRPr lang="en-US" dirty="0"/>
          </a:p>
          <a:p>
            <a:r>
              <a:rPr lang="bg-BG" dirty="0"/>
              <a:t>Когато все пак ги ползвате, документирайте ги добре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Команда </a:t>
            </a:r>
            <a:r>
              <a:rPr lang="en-US"/>
              <a:t>Case – </a:t>
            </a:r>
            <a:r>
              <a:rPr lang="bg-BG"/>
              <a:t>най-добри практики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2421867"/>
            <a:ext cx="10462075" cy="41857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switch (c)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1: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2: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DoSomething();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FALLTHROUGH 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17: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DoSomethingElse();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break;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5: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43: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DoOtherThings();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break;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0161" y="2601686"/>
            <a:ext cx="914400" cy="914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5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За прости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r>
              <a:rPr lang="bg-BG" dirty="0"/>
              <a:t> случаи внимавайте </a:t>
            </a:r>
            <a:br>
              <a:rPr lang="bg-BG" dirty="0"/>
            </a:br>
            <a:r>
              <a:rPr lang="bg-BG" dirty="0"/>
              <a:t>за реда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bg-BG" dirty="0"/>
              <a:t>-частите</a:t>
            </a:r>
            <a:endParaRPr lang="en-US" dirty="0"/>
          </a:p>
          <a:p>
            <a:pPr lvl="1"/>
            <a:r>
              <a:rPr lang="bg-BG" dirty="0"/>
              <a:t>Уверете се, че номиналният случай е ясен</a:t>
            </a:r>
            <a:endParaRPr lang="en-US" dirty="0"/>
          </a:p>
          <a:p>
            <a:r>
              <a:rPr lang="bg-BG" dirty="0"/>
              <a:t>За поредни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latin typeface="+mj-lt"/>
                <a:cs typeface="Consolas" panose="020B0609020204030204" pitchFamily="49" charset="0"/>
              </a:rPr>
              <a:t>-then-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dirty="0"/>
              <a:t> </a:t>
            </a:r>
            <a:r>
              <a:rPr lang="bg-BG" dirty="0"/>
              <a:t>команди</a:t>
            </a:r>
            <a:br>
              <a:rPr lang="en-US" dirty="0"/>
            </a:br>
            <a:r>
              <a:rPr lang="en-US" dirty="0"/>
              <a:t> </a:t>
            </a:r>
            <a:r>
              <a:rPr lang="bg-BG" dirty="0"/>
              <a:t>от тип</a:t>
            </a:r>
            <a:r>
              <a:rPr lang="en-US" dirty="0"/>
              <a:t> </a:t>
            </a:r>
            <a:r>
              <a:rPr lang="bg-BG" dirty="0"/>
              <a:t>изберете най-четливата поредност </a:t>
            </a:r>
            <a:br>
              <a:rPr lang="en-US" dirty="0"/>
            </a:b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/>
              <a:t>разглеждане на случаите</a:t>
            </a:r>
            <a:endParaRPr lang="en-US" dirty="0"/>
          </a:p>
          <a:p>
            <a:r>
              <a:rPr lang="bg-BG" dirty="0"/>
              <a:t>Опростете булевите изрази, за да подобрите четливостта</a:t>
            </a:r>
            <a:endParaRPr lang="en-US" dirty="0"/>
          </a:p>
          <a:p>
            <a:r>
              <a:rPr lang="bg-BG" dirty="0"/>
              <a:t>За да прихванете грешки използвайте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частта на командата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dirty="0"/>
              <a:t> </a:t>
            </a:r>
            <a:r>
              <a:rPr lang="bg-BG" dirty="0"/>
              <a:t>или последният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от поредица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/>
              <a:t>-</a:t>
            </a:r>
            <a:r>
              <a:rPr lang="bg-BG" dirty="0" err="1"/>
              <a:t>ове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377597" cy="1110780"/>
          </a:xfrm>
        </p:spPr>
        <p:txBody>
          <a:bodyPr/>
          <a:lstStyle/>
          <a:p>
            <a:r>
              <a:rPr lang="bg-BG" sz="3800" dirty="0"/>
              <a:t>Обобщение</a:t>
            </a:r>
            <a:endParaRPr lang="en-US" sz="3800" dirty="0"/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1219200"/>
            <a:ext cx="2941988" cy="2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0882F55-31C2-4107-BADE-50236F669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19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0401397" cy="1110780"/>
          </a:xfrm>
        </p:spPr>
        <p:txBody>
          <a:bodyPr>
            <a:normAutofit/>
          </a:bodyPr>
          <a:lstStyle/>
          <a:p>
            <a:r>
              <a:rPr lang="bg-BG" sz="4400" dirty="0"/>
              <a:t>Използване</a:t>
            </a:r>
            <a:r>
              <a:rPr lang="en-US" sz="4400" dirty="0"/>
              <a:t> </a:t>
            </a:r>
            <a:r>
              <a:rPr lang="bg-BG" sz="4400" dirty="0"/>
              <a:t>на</a:t>
            </a:r>
            <a:r>
              <a:rPr lang="en-US" sz="4400" dirty="0"/>
              <a:t> </a:t>
            </a:r>
            <a:r>
              <a:rPr lang="bg-BG" sz="4400" dirty="0"/>
              <a:t>условни команди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16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C931C09-142E-4C43-BCE8-1C01F2DC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8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Винаги ползвайте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dirty="0"/>
              <a:t> </a:t>
            </a:r>
            <a:r>
              <a:rPr lang="bg-BG" dirty="0"/>
              <a:t>за тялото на условната команда</a:t>
            </a:r>
            <a:r>
              <a:rPr lang="en-US" dirty="0"/>
              <a:t>, </a:t>
            </a:r>
            <a:r>
              <a:rPr lang="bg-BG" dirty="0"/>
              <a:t>дори когато е само на един ред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bg-BG" dirty="0"/>
              <a:t>Пропускането на скобите може да навреди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bg-BG" dirty="0"/>
              <a:t>Това е подвеждащ код </a:t>
            </a:r>
            <a:r>
              <a:rPr lang="en-US" dirty="0"/>
              <a:t>+ </a:t>
            </a:r>
            <a:r>
              <a:rPr lang="bg-BG" dirty="0"/>
              <a:t>подвеждащо форматиране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условни команди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5905" y="2291517"/>
            <a:ext cx="10462075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DoSometing();</a:t>
            </a:r>
          </a:p>
          <a:p>
            <a:r>
              <a:rPr lang="en-US" sz="20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5905" y="4425816"/>
            <a:ext cx="10462075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DoSomething();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DoAnotherThing();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DoDifferentThing();</a:t>
            </a:r>
          </a:p>
        </p:txBody>
      </p:sp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016" y="2387701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6520" y="4541451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7DAC213-6D8E-4162-96F8-4A4676F39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8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Винаги слагайте обичайното </a:t>
            </a:r>
            <a:r>
              <a:rPr lang="en-US" sz="3200" dirty="0"/>
              <a:t>(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очакваното</a:t>
            </a:r>
            <a:r>
              <a:rPr lang="en-US" sz="3200" dirty="0"/>
              <a:t>) </a:t>
            </a:r>
            <a:r>
              <a:rPr lang="bg-BG" sz="3200" dirty="0"/>
              <a:t>условие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първо </a:t>
            </a:r>
            <a:r>
              <a:rPr lang="bg-BG" sz="3200" dirty="0"/>
              <a:t>след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3200" dirty="0"/>
              <a:t>-</a:t>
            </a:r>
            <a:r>
              <a:rPr lang="bg-BG" sz="3200" dirty="0"/>
              <a:t>частта</a:t>
            </a: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Започнете от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най-често срещаните случаи</a:t>
            </a:r>
            <a:r>
              <a:rPr lang="en-US" sz="3200" dirty="0"/>
              <a:t>,  </a:t>
            </a:r>
            <a:r>
              <a:rPr lang="bg-BG" sz="3200" dirty="0"/>
              <a:t>после продължете към по-малко вероятните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условни команди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51891" y="2356723"/>
            <a:ext cx="5314521" cy="25853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response = GetHttpWebResponse();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(response.Code == Code.OK)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...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if (response.Code == Code.NotFound)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...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7134" y="2362200"/>
            <a:ext cx="4968037" cy="25853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response = GetHttpWebResponse();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(response.Code == Code.NotFound)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...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if (response.Code == Code.OK)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...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54" y="4240204"/>
            <a:ext cx="685800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1878" y="4182218"/>
            <a:ext cx="707152" cy="707152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9D977C5-4A35-44C4-AA54-ADD453927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Избягвайте сравненията с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n-US" noProof="1"/>
              <a:t>:</a:t>
            </a:r>
          </a:p>
          <a:p>
            <a:pPr>
              <a:lnSpc>
                <a:spcPct val="100000"/>
              </a:lnSpc>
            </a:pPr>
            <a:endParaRPr lang="en-US" noProof="1"/>
          </a:p>
          <a:p>
            <a:pPr>
              <a:lnSpc>
                <a:spcPct val="100000"/>
              </a:lnSpc>
            </a:pPr>
            <a:endParaRPr lang="en-US" noProof="1"/>
          </a:p>
          <a:p>
            <a:pPr>
              <a:lnSpc>
                <a:spcPct val="100000"/>
              </a:lnSpc>
            </a:pPr>
            <a:r>
              <a:rPr lang="bg-BG" noProof="1"/>
              <a:t>Винаги мислете и за </a:t>
            </a:r>
            <a:r>
              <a:rPr lang="en-US" noProof="1"/>
              <a:t>else </a:t>
            </a:r>
            <a:r>
              <a:rPr lang="bg-BG" noProof="1"/>
              <a:t>частта</a:t>
            </a:r>
            <a:endParaRPr lang="en-US" noProof="1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noProof="1"/>
              <a:t>Ако трябва, обяснете защо не е необходима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условни команди </a:t>
            </a:r>
            <a:r>
              <a:rPr lang="en-US" dirty="0"/>
              <a:t>(3)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99133" y="1847670"/>
            <a:ext cx="4672383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(HasErrors)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5735" y="1828800"/>
            <a:ext cx="4672383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(HasErrors == true)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9012" y="4321076"/>
            <a:ext cx="10055781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(parserState != States.Finished)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</a:t>
            </a:r>
            <a:r>
              <a:rPr lang="bg-BG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Ignore all content once the parser has finished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695" y="4338735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17" y="1885071"/>
            <a:ext cx="685800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4965" y="1897275"/>
            <a:ext cx="707152" cy="707152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9D21DF3-6855-4B3E-9746-351BD1EC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Избягвайте двойното отрицание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Пишете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/>
              <a:t>-</a:t>
            </a:r>
            <a:r>
              <a:rPr lang="bg-BG" dirty="0"/>
              <a:t>частта със смислена команда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sz="3200" dirty="0"/>
              <a:t>Използвайте смислени булеви изрази, звучащи като изречение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условни команди </a:t>
            </a:r>
            <a:r>
              <a:rPr lang="en-US" dirty="0"/>
              <a:t>(4)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99133" y="1823954"/>
            <a:ext cx="4977104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(HasErrors)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DoSometing();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1823954"/>
            <a:ext cx="4977104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(!HasNoError)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DoSomething();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99133" y="3961964"/>
            <a:ext cx="4977104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(HasErrors)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DoSometing();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endParaRPr lang="bg-BG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12588" y="3961964"/>
            <a:ext cx="4977104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(!HasError)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DoSometing(); </a:t>
            </a:r>
            <a:b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2" y="1975432"/>
            <a:ext cx="749860" cy="74986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2" y="4126940"/>
            <a:ext cx="749860" cy="74986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1308" y="1914436"/>
            <a:ext cx="752564" cy="752564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012" y="4092032"/>
            <a:ext cx="749860" cy="74986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C8713EA9-5A48-42BD-87EC-6596C5614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6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Внимавайте за </a:t>
            </a:r>
            <a:r>
              <a:rPr lang="en-US" dirty="0"/>
              <a:t>copy/paste </a:t>
            </a:r>
            <a:r>
              <a:rPr lang="bg-BG" dirty="0"/>
              <a:t>проблеми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Consolas" pitchFamily="49" charset="0"/>
                <a:cs typeface="Consolas" pitchFamily="49" charset="0"/>
              </a:rPr>
              <a:t>if-else</a:t>
            </a:r>
            <a:r>
              <a:rPr lang="en-US" dirty="0"/>
              <a:t> </a:t>
            </a:r>
            <a:r>
              <a:rPr lang="bg-BG" dirty="0"/>
              <a:t>телата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условни команди </a:t>
            </a:r>
            <a:r>
              <a:rPr lang="en-US" dirty="0"/>
              <a:t>(5)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00706" y="2057400"/>
            <a:ext cx="4977104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p = null;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(SomeCondition)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 = GetSomePerson();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 = GetOtherPerson();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p.SendMail();</a:t>
            </a:r>
          </a:p>
          <a:p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p.SendSms();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1015" y="2057400"/>
            <a:ext cx="5351738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(SomeCondition)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p = GetSomePerson();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p.SendMail();</a:t>
            </a:r>
          </a:p>
          <a:p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p.SendSms();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p = GetOtherPerson();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p.SendMail();</a:t>
            </a:r>
          </a:p>
          <a:p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p.SendSms();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054" y="2209800"/>
            <a:ext cx="800010" cy="7620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6509" y="2196548"/>
            <a:ext cx="800009" cy="6858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953759F-4627-4286-89C8-9DF0251B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4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Не 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сложни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условия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Винаги може да ги опростите чрез булеви променливи или булеви методи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Сложните булеви изрази могат да навредят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Как ще намерите проблема, ако получите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Използвайте прости условия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3477161"/>
            <a:ext cx="104394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&gt; 0 &amp;&amp; y &gt; 0 &amp;&amp; x &lt; Width-1 &amp;&amp; y &lt; Height-1 &amp;&amp;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matrix[x, y] == 0 &amp;&amp; matrix[x-1, y] == 0 &amp;&amp;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matrix[x+1, y] == 0 &amp;&amp; matrix[x, y-1] == 0 &amp;&amp;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matrix[x, y+1] == 0 &amp;&amp; !visited[x, y]) …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3757880"/>
            <a:ext cx="800010" cy="7620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3FBBC47-AEC3-44A8-8E4F-E40FB4DBF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2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sz="3000" dirty="0"/>
              <a:t>Последният пример може лесно да се промени в </a:t>
            </a:r>
            <a:r>
              <a:rPr lang="bg-BG" sz="3000" dirty="0" err="1">
                <a:solidFill>
                  <a:schemeClr val="tx2">
                    <a:lumMod val="75000"/>
                  </a:schemeClr>
                </a:solidFill>
              </a:rPr>
              <a:t>самоописателен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код</a:t>
            </a:r>
            <a:r>
              <a:rPr lang="en-US" sz="3000" dirty="0"/>
              <a:t>:</a:t>
            </a:r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 lvl="0">
              <a:lnSpc>
                <a:spcPct val="100000"/>
              </a:lnSpc>
            </a:pPr>
            <a:r>
              <a:rPr lang="bg-BG" sz="3000" dirty="0"/>
              <a:t>Сега кодът е</a:t>
            </a:r>
            <a:r>
              <a:rPr lang="en-US" sz="3000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Лесен за четене </a:t>
            </a:r>
            <a:r>
              <a:rPr lang="en-US" sz="3000" dirty="0"/>
              <a:t>– </a:t>
            </a:r>
            <a:r>
              <a:rPr lang="bg-BG" sz="3000" dirty="0"/>
              <a:t>логиката на условието е ясна</a:t>
            </a:r>
            <a:endParaRPr lang="en-US" sz="3000" dirty="0"/>
          </a:p>
          <a:p>
            <a:pPr lvl="1"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Лесен за </a:t>
            </a:r>
            <a:r>
              <a:rPr lang="bg-BG" sz="3000" dirty="0" err="1">
                <a:solidFill>
                  <a:schemeClr val="tx2">
                    <a:lumMod val="75000"/>
                  </a:schemeClr>
                </a:solidFill>
              </a:rPr>
              <a:t>дебъгване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–</a:t>
            </a:r>
            <a:r>
              <a:rPr lang="bg-BG" sz="3000" dirty="0"/>
              <a:t> на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bg-BG" sz="3000" dirty="0"/>
              <a:t>-частта може да се сложи точка за прекъсване</a:t>
            </a:r>
            <a:r>
              <a:rPr lang="en-US" sz="3000" dirty="0"/>
              <a:t> 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Опростяване на булеви условия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7733" y="1752600"/>
            <a:ext cx="11173090" cy="27238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inRange = x &gt; 0 &amp;&amp; y &gt; 0 &amp;&amp; x &lt; Width-1 &amp;&amp; y &lt; Height-1;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(inRange)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emptyCellAndNeighbours =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matrix[x, y] == 0 &amp;&amp; matrix[x-1, y] == 0 &amp;&amp;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matrix[x+1, y] == 0 &amp;&amp; matrix[x, y-1] == 0 &amp;&amp;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matrix[x, y+1] == 0;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(emptyCellAndNeighbours &amp;&amp; !visited[x, y]) …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3393" y="1800352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0D698C5-CF02-41BF-82D6-A696BF459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8440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7168</TotalTime>
  <Words>2365</Words>
  <Application>Microsoft Office PowerPoint</Application>
  <PresentationFormat>Custom</PresentationFormat>
  <Paragraphs>512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Consolas</vt:lpstr>
      <vt:lpstr>Wingdings</vt:lpstr>
      <vt:lpstr>Wingdings 2</vt:lpstr>
      <vt:lpstr>SoftUni 16x9</vt:lpstr>
      <vt:lpstr>Използване на условни команди</vt:lpstr>
      <vt:lpstr>Съдържание</vt:lpstr>
      <vt:lpstr>Използване на условни команди</vt:lpstr>
      <vt:lpstr>Използване на условни команди (2)</vt:lpstr>
      <vt:lpstr>Използване на условни команди (3)</vt:lpstr>
      <vt:lpstr>Използване на условни команди (4)</vt:lpstr>
      <vt:lpstr>Използване на условни команди (5)</vt:lpstr>
      <vt:lpstr>Използвайте прости условия</vt:lpstr>
      <vt:lpstr>Опростяване на булеви условия</vt:lpstr>
      <vt:lpstr>Опростяване на булеви условия (2)</vt:lpstr>
      <vt:lpstr>Опростяване на булеви условия (3)</vt:lpstr>
      <vt:lpstr>Използвайте таблица на решенията (Decision Table)</vt:lpstr>
      <vt:lpstr>Положителни булеви изрази</vt:lpstr>
      <vt:lpstr>Опростете със скоби</vt:lpstr>
      <vt:lpstr>Пресмятане на булевите изрази</vt:lpstr>
      <vt:lpstr>Числови изрази като операнди</vt:lpstr>
      <vt:lpstr>Избягвайте многократното влагане на блокове</vt:lpstr>
      <vt:lpstr>Многократно влагане – пример</vt:lpstr>
      <vt:lpstr>Многократно влагане – пример (2)</vt:lpstr>
      <vt:lpstr>Избягване на многократно влагане – пример</vt:lpstr>
      <vt:lpstr>Избягване на многократно влагане – пример (2)</vt:lpstr>
      <vt:lpstr>Използване на команда за избор на вариант  (Case)</vt:lpstr>
      <vt:lpstr>Невярна команда за избор на вариант (Case)</vt:lpstr>
      <vt:lpstr>Подобрена команда за избор на вариант (Case)</vt:lpstr>
      <vt:lpstr>Команда Case – най-добри практики</vt:lpstr>
      <vt:lpstr>Обобщение</vt:lpstr>
      <vt:lpstr>Използване на условни команди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Documentation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2019-12-17T12:14:44Z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